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 id="2147483713" r:id="rId2"/>
  </p:sldMasterIdLst>
  <p:notesMasterIdLst>
    <p:notesMasterId r:id="rId54"/>
  </p:notesMasterIdLst>
  <p:handoutMasterIdLst>
    <p:handoutMasterId r:id="rId55"/>
  </p:handoutMasterIdLst>
  <p:sldIdLst>
    <p:sldId id="582" r:id="rId3"/>
    <p:sldId id="587" r:id="rId4"/>
    <p:sldId id="589" r:id="rId5"/>
    <p:sldId id="584" r:id="rId6"/>
    <p:sldId id="588" r:id="rId7"/>
    <p:sldId id="631" r:id="rId8"/>
    <p:sldId id="622" r:id="rId9"/>
    <p:sldId id="623" r:id="rId10"/>
    <p:sldId id="624" r:id="rId11"/>
    <p:sldId id="625" r:id="rId12"/>
    <p:sldId id="640" r:id="rId13"/>
    <p:sldId id="629" r:id="rId14"/>
    <p:sldId id="641" r:id="rId15"/>
    <p:sldId id="642" r:id="rId16"/>
    <p:sldId id="643" r:id="rId17"/>
    <p:sldId id="577" r:id="rId18"/>
    <p:sldId id="602" r:id="rId19"/>
    <p:sldId id="578" r:id="rId20"/>
    <p:sldId id="603" r:id="rId21"/>
    <p:sldId id="579" r:id="rId22"/>
    <p:sldId id="604" r:id="rId23"/>
    <p:sldId id="580" r:id="rId24"/>
    <p:sldId id="605" r:id="rId25"/>
    <p:sldId id="581" r:id="rId26"/>
    <p:sldId id="606" r:id="rId27"/>
    <p:sldId id="636" r:id="rId28"/>
    <p:sldId id="585" r:id="rId29"/>
    <p:sldId id="616" r:id="rId30"/>
    <p:sldId id="617" r:id="rId31"/>
    <p:sldId id="618" r:id="rId32"/>
    <p:sldId id="607" r:id="rId33"/>
    <p:sldId id="619" r:id="rId34"/>
    <p:sldId id="620" r:id="rId35"/>
    <p:sldId id="621" r:id="rId36"/>
    <p:sldId id="583" r:id="rId37"/>
    <p:sldId id="632" r:id="rId38"/>
    <p:sldId id="593" r:id="rId39"/>
    <p:sldId id="590" r:id="rId40"/>
    <p:sldId id="592" r:id="rId41"/>
    <p:sldId id="594" r:id="rId42"/>
    <p:sldId id="595" r:id="rId43"/>
    <p:sldId id="596" r:id="rId44"/>
    <p:sldId id="597" r:id="rId45"/>
    <p:sldId id="598" r:id="rId46"/>
    <p:sldId id="599" r:id="rId47"/>
    <p:sldId id="600" r:id="rId48"/>
    <p:sldId id="601" r:id="rId49"/>
    <p:sldId id="591" r:id="rId50"/>
    <p:sldId id="633" r:id="rId51"/>
    <p:sldId id="634" r:id="rId52"/>
    <p:sldId id="635" r:id="rId53"/>
  </p:sldIdLst>
  <p:sldSz cx="9144000" cy="6858000" type="screen4x3"/>
  <p:notesSz cx="6896100" cy="9182100"/>
  <p:defaultTextStyle>
    <a:defPPr>
      <a:defRPr lang="en-US"/>
    </a:defPPr>
    <a:lvl1pPr algn="l" rtl="0" fontAlgn="base">
      <a:lnSpc>
        <a:spcPct val="90000"/>
      </a:lnSpc>
      <a:spcBef>
        <a:spcPct val="20000"/>
      </a:spcBef>
      <a:spcAft>
        <a:spcPct val="0"/>
      </a:spcAft>
      <a:buClr>
        <a:schemeClr val="hlink"/>
      </a:buClr>
      <a:buSzPct val="110000"/>
      <a:buFont typeface="Wingdings" pitchFamily="2" charset="2"/>
      <a:defRPr kern="1200">
        <a:solidFill>
          <a:schemeClr val="tx1"/>
        </a:solidFill>
        <a:latin typeface="Tahoma" pitchFamily="34" charset="0"/>
        <a:ea typeface="Arial Unicode MS" pitchFamily="34" charset="-128"/>
        <a:cs typeface="Arial Unicode MS" pitchFamily="34" charset="-128"/>
      </a:defRPr>
    </a:lvl1pPr>
    <a:lvl2pPr marL="457200" algn="l" rtl="0" fontAlgn="base">
      <a:lnSpc>
        <a:spcPct val="90000"/>
      </a:lnSpc>
      <a:spcBef>
        <a:spcPct val="20000"/>
      </a:spcBef>
      <a:spcAft>
        <a:spcPct val="0"/>
      </a:spcAft>
      <a:buClr>
        <a:schemeClr val="hlink"/>
      </a:buClr>
      <a:buSzPct val="110000"/>
      <a:buFont typeface="Wingdings" pitchFamily="2" charset="2"/>
      <a:defRPr kern="1200">
        <a:solidFill>
          <a:schemeClr val="tx1"/>
        </a:solidFill>
        <a:latin typeface="Tahoma" pitchFamily="34" charset="0"/>
        <a:ea typeface="Arial Unicode MS" pitchFamily="34" charset="-128"/>
        <a:cs typeface="Arial Unicode MS" pitchFamily="34" charset="-128"/>
      </a:defRPr>
    </a:lvl2pPr>
    <a:lvl3pPr marL="914400" algn="l" rtl="0" fontAlgn="base">
      <a:lnSpc>
        <a:spcPct val="90000"/>
      </a:lnSpc>
      <a:spcBef>
        <a:spcPct val="20000"/>
      </a:spcBef>
      <a:spcAft>
        <a:spcPct val="0"/>
      </a:spcAft>
      <a:buClr>
        <a:schemeClr val="hlink"/>
      </a:buClr>
      <a:buSzPct val="110000"/>
      <a:buFont typeface="Wingdings" pitchFamily="2" charset="2"/>
      <a:defRPr kern="1200">
        <a:solidFill>
          <a:schemeClr val="tx1"/>
        </a:solidFill>
        <a:latin typeface="Tahoma" pitchFamily="34" charset="0"/>
        <a:ea typeface="Arial Unicode MS" pitchFamily="34" charset="-128"/>
        <a:cs typeface="Arial Unicode MS" pitchFamily="34" charset="-128"/>
      </a:defRPr>
    </a:lvl3pPr>
    <a:lvl4pPr marL="1371600" algn="l" rtl="0" fontAlgn="base">
      <a:lnSpc>
        <a:spcPct val="90000"/>
      </a:lnSpc>
      <a:spcBef>
        <a:spcPct val="20000"/>
      </a:spcBef>
      <a:spcAft>
        <a:spcPct val="0"/>
      </a:spcAft>
      <a:buClr>
        <a:schemeClr val="hlink"/>
      </a:buClr>
      <a:buSzPct val="110000"/>
      <a:buFont typeface="Wingdings" pitchFamily="2" charset="2"/>
      <a:defRPr kern="1200">
        <a:solidFill>
          <a:schemeClr val="tx1"/>
        </a:solidFill>
        <a:latin typeface="Tahoma" pitchFamily="34" charset="0"/>
        <a:ea typeface="Arial Unicode MS" pitchFamily="34" charset="-128"/>
        <a:cs typeface="Arial Unicode MS" pitchFamily="34" charset="-128"/>
      </a:defRPr>
    </a:lvl4pPr>
    <a:lvl5pPr marL="1828800" algn="l" rtl="0" fontAlgn="base">
      <a:lnSpc>
        <a:spcPct val="90000"/>
      </a:lnSpc>
      <a:spcBef>
        <a:spcPct val="20000"/>
      </a:spcBef>
      <a:spcAft>
        <a:spcPct val="0"/>
      </a:spcAft>
      <a:buClr>
        <a:schemeClr val="hlink"/>
      </a:buClr>
      <a:buSzPct val="110000"/>
      <a:buFont typeface="Wingdings" pitchFamily="2" charset="2"/>
      <a:defRPr kern="1200">
        <a:solidFill>
          <a:schemeClr val="tx1"/>
        </a:solidFill>
        <a:latin typeface="Tahoma" pitchFamily="34" charset="0"/>
        <a:ea typeface="Arial Unicode MS" pitchFamily="34" charset="-128"/>
        <a:cs typeface="Arial Unicode MS" pitchFamily="34" charset="-128"/>
      </a:defRPr>
    </a:lvl5pPr>
    <a:lvl6pPr marL="2286000" algn="l" defTabSz="914400" rtl="0" eaLnBrk="1" latinLnBrk="0" hangingPunct="1">
      <a:defRPr kern="1200">
        <a:solidFill>
          <a:schemeClr val="tx1"/>
        </a:solidFill>
        <a:latin typeface="Tahoma" pitchFamily="34" charset="0"/>
        <a:ea typeface="Arial Unicode MS" pitchFamily="34" charset="-128"/>
        <a:cs typeface="Arial Unicode MS" pitchFamily="34" charset="-128"/>
      </a:defRPr>
    </a:lvl6pPr>
    <a:lvl7pPr marL="2743200" algn="l" defTabSz="914400" rtl="0" eaLnBrk="1" latinLnBrk="0" hangingPunct="1">
      <a:defRPr kern="1200">
        <a:solidFill>
          <a:schemeClr val="tx1"/>
        </a:solidFill>
        <a:latin typeface="Tahoma" pitchFamily="34" charset="0"/>
        <a:ea typeface="Arial Unicode MS" pitchFamily="34" charset="-128"/>
        <a:cs typeface="Arial Unicode MS" pitchFamily="34" charset="-128"/>
      </a:defRPr>
    </a:lvl7pPr>
    <a:lvl8pPr marL="3200400" algn="l" defTabSz="914400" rtl="0" eaLnBrk="1" latinLnBrk="0" hangingPunct="1">
      <a:defRPr kern="1200">
        <a:solidFill>
          <a:schemeClr val="tx1"/>
        </a:solidFill>
        <a:latin typeface="Tahoma" pitchFamily="34" charset="0"/>
        <a:ea typeface="Arial Unicode MS" pitchFamily="34" charset="-128"/>
        <a:cs typeface="Arial Unicode MS" pitchFamily="34" charset="-128"/>
      </a:defRPr>
    </a:lvl8pPr>
    <a:lvl9pPr marL="3657600" algn="l" defTabSz="914400" rtl="0" eaLnBrk="1" latinLnBrk="0" hangingPunct="1">
      <a:defRPr kern="1200">
        <a:solidFill>
          <a:schemeClr val="tx1"/>
        </a:solidFill>
        <a:latin typeface="Tahoma" pitchFamily="34" charset="0"/>
        <a:ea typeface="Arial Unicode MS" pitchFamily="34" charset="-128"/>
        <a:cs typeface="Arial Unicode MS" pitchFamily="34" charset="-128"/>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FFFF66"/>
    <a:srgbClr val="FF7C80"/>
    <a:srgbClr val="FF5050"/>
    <a:srgbClr val="FF6600"/>
    <a:srgbClr val="E1FFFF"/>
    <a:srgbClr val="A50021"/>
    <a:srgbClr val="FFFFCC"/>
    <a:srgbClr val="EFFDFF"/>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6531" autoAdjust="0"/>
  </p:normalViewPr>
  <p:slideViewPr>
    <p:cSldViewPr snapToGrid="0" snapToObjects="1">
      <p:cViewPr>
        <p:scale>
          <a:sx n="70" d="100"/>
          <a:sy n="70" d="100"/>
        </p:scale>
        <p:origin x="-1104" y="126"/>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90" d="100"/>
        <a:sy n="90" d="100"/>
      </p:scale>
      <p:origin x="0" y="4018"/>
    </p:cViewPr>
  </p:sorterViewPr>
  <p:notesViewPr>
    <p:cSldViewPr snapToGrid="0" snapToObjects="1">
      <p:cViewPr varScale="1">
        <p:scale>
          <a:sx n="81" d="100"/>
          <a:sy n="81" d="100"/>
        </p:scale>
        <p:origin x="-2304" y="-96"/>
      </p:cViewPr>
      <p:guideLst>
        <p:guide orient="horz" pos="2892"/>
        <p:guide pos="217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hdr" sz="quarter"/>
          </p:nvPr>
        </p:nvSpPr>
        <p:spPr bwMode="auto">
          <a:xfrm>
            <a:off x="0" y="0"/>
            <a:ext cx="2987675" cy="458788"/>
          </a:xfrm>
          <a:prstGeom prst="rect">
            <a:avLst/>
          </a:prstGeom>
          <a:noFill/>
          <a:ln w="9525">
            <a:noFill/>
            <a:miter lim="800000"/>
            <a:headEnd/>
            <a:tailEnd/>
          </a:ln>
          <a:effectLst/>
        </p:spPr>
        <p:txBody>
          <a:bodyPr vert="horz" wrap="square" lIns="91870" tIns="45935" rIns="91870" bIns="45935" numCol="1" anchor="t" anchorCtr="0" compatLnSpc="1">
            <a:prstTxWarp prst="textNoShape">
              <a:avLst/>
            </a:prstTxWarp>
          </a:bodyPr>
          <a:lstStyle>
            <a:lvl1pPr defTabSz="919163">
              <a:defRPr sz="1200">
                <a:ea typeface="+mn-ea"/>
                <a:cs typeface="+mn-cs"/>
              </a:defRPr>
            </a:lvl1pPr>
          </a:lstStyle>
          <a:p>
            <a:pPr>
              <a:defRPr/>
            </a:pPr>
            <a:endParaRPr lang="en-US"/>
          </a:p>
        </p:txBody>
      </p:sp>
      <p:sp>
        <p:nvSpPr>
          <p:cNvPr id="117763" name="Rectangle 3"/>
          <p:cNvSpPr>
            <a:spLocks noGrp="1" noChangeArrowheads="1"/>
          </p:cNvSpPr>
          <p:nvPr>
            <p:ph type="dt" sz="quarter" idx="1"/>
          </p:nvPr>
        </p:nvSpPr>
        <p:spPr bwMode="auto">
          <a:xfrm>
            <a:off x="3908425" y="0"/>
            <a:ext cx="2987675" cy="458788"/>
          </a:xfrm>
          <a:prstGeom prst="rect">
            <a:avLst/>
          </a:prstGeom>
          <a:noFill/>
          <a:ln w="9525">
            <a:noFill/>
            <a:miter lim="800000"/>
            <a:headEnd/>
            <a:tailEnd/>
          </a:ln>
          <a:effectLst/>
        </p:spPr>
        <p:txBody>
          <a:bodyPr vert="horz" wrap="square" lIns="91870" tIns="45935" rIns="91870" bIns="45935" numCol="1" anchor="t" anchorCtr="0" compatLnSpc="1">
            <a:prstTxWarp prst="textNoShape">
              <a:avLst/>
            </a:prstTxWarp>
          </a:bodyPr>
          <a:lstStyle>
            <a:lvl1pPr algn="r" defTabSz="919163">
              <a:defRPr sz="1200">
                <a:ea typeface="+mn-ea"/>
                <a:cs typeface="+mn-cs"/>
              </a:defRPr>
            </a:lvl1pPr>
          </a:lstStyle>
          <a:p>
            <a:pPr>
              <a:defRPr/>
            </a:pPr>
            <a:endParaRPr lang="en-US"/>
          </a:p>
        </p:txBody>
      </p:sp>
      <p:sp>
        <p:nvSpPr>
          <p:cNvPr id="117764" name="Rectangle 4"/>
          <p:cNvSpPr>
            <a:spLocks noGrp="1" noChangeArrowheads="1"/>
          </p:cNvSpPr>
          <p:nvPr>
            <p:ph type="ftr" sz="quarter" idx="2"/>
          </p:nvPr>
        </p:nvSpPr>
        <p:spPr bwMode="auto">
          <a:xfrm>
            <a:off x="0" y="8723313"/>
            <a:ext cx="2987675" cy="458787"/>
          </a:xfrm>
          <a:prstGeom prst="rect">
            <a:avLst/>
          </a:prstGeom>
          <a:noFill/>
          <a:ln w="9525">
            <a:noFill/>
            <a:miter lim="800000"/>
            <a:headEnd/>
            <a:tailEnd/>
          </a:ln>
          <a:effectLst/>
        </p:spPr>
        <p:txBody>
          <a:bodyPr vert="horz" wrap="square" lIns="91870" tIns="45935" rIns="91870" bIns="45935" numCol="1" anchor="b" anchorCtr="0" compatLnSpc="1">
            <a:prstTxWarp prst="textNoShape">
              <a:avLst/>
            </a:prstTxWarp>
          </a:bodyPr>
          <a:lstStyle>
            <a:lvl1pPr defTabSz="919163">
              <a:defRPr sz="1200">
                <a:ea typeface="+mn-ea"/>
                <a:cs typeface="+mn-cs"/>
              </a:defRPr>
            </a:lvl1pPr>
          </a:lstStyle>
          <a:p>
            <a:pPr>
              <a:defRPr/>
            </a:pPr>
            <a:endParaRPr lang="en-US"/>
          </a:p>
        </p:txBody>
      </p:sp>
      <p:sp>
        <p:nvSpPr>
          <p:cNvPr id="117765" name="Rectangle 5"/>
          <p:cNvSpPr>
            <a:spLocks noGrp="1" noChangeArrowheads="1"/>
          </p:cNvSpPr>
          <p:nvPr>
            <p:ph type="sldNum" sz="quarter" idx="3"/>
          </p:nvPr>
        </p:nvSpPr>
        <p:spPr bwMode="auto">
          <a:xfrm>
            <a:off x="3908425" y="8723313"/>
            <a:ext cx="2987675" cy="458787"/>
          </a:xfrm>
          <a:prstGeom prst="rect">
            <a:avLst/>
          </a:prstGeom>
          <a:noFill/>
          <a:ln w="9525">
            <a:noFill/>
            <a:miter lim="800000"/>
            <a:headEnd/>
            <a:tailEnd/>
          </a:ln>
          <a:effectLst/>
        </p:spPr>
        <p:txBody>
          <a:bodyPr vert="horz" wrap="square" lIns="91870" tIns="45935" rIns="91870" bIns="45935" numCol="1" anchor="b" anchorCtr="0" compatLnSpc="1">
            <a:prstTxWarp prst="textNoShape">
              <a:avLst/>
            </a:prstTxWarp>
          </a:bodyPr>
          <a:lstStyle>
            <a:lvl1pPr algn="r" defTabSz="919163">
              <a:defRPr sz="1200">
                <a:ea typeface="+mn-ea"/>
                <a:cs typeface="+mn-cs"/>
              </a:defRPr>
            </a:lvl1pPr>
          </a:lstStyle>
          <a:p>
            <a:pPr>
              <a:defRPr/>
            </a:pPr>
            <a:fld id="{D0C191F0-7265-4FC6-B8D3-F88E44CD5864}" type="slidenum">
              <a:rPr lang="en-US"/>
              <a:pPr>
                <a:defRPr/>
              </a:pPr>
              <a:t>‹#›</a:t>
            </a:fld>
            <a:endParaRPr lang="en-US"/>
          </a:p>
        </p:txBody>
      </p:sp>
    </p:spTree>
    <p:extLst>
      <p:ext uri="{BB962C8B-B14F-4D97-AF65-F5344CB8AC3E}">
        <p14:creationId xmlns:p14="http://schemas.microsoft.com/office/powerpoint/2010/main" val="380247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2987675" cy="458788"/>
          </a:xfrm>
          <a:prstGeom prst="rect">
            <a:avLst/>
          </a:prstGeom>
          <a:noFill/>
          <a:ln w="9525">
            <a:noFill/>
            <a:miter lim="800000"/>
            <a:headEnd/>
            <a:tailEnd/>
          </a:ln>
          <a:effectLst/>
        </p:spPr>
        <p:txBody>
          <a:bodyPr vert="horz" wrap="square" lIns="91870" tIns="45935" rIns="91870" bIns="45935" numCol="1" anchor="t" anchorCtr="0" compatLnSpc="1">
            <a:prstTxWarp prst="textNoShape">
              <a:avLst/>
            </a:prstTxWarp>
          </a:bodyPr>
          <a:lstStyle>
            <a:lvl1pPr defTabSz="919163">
              <a:lnSpc>
                <a:spcPct val="100000"/>
              </a:lnSpc>
              <a:spcBef>
                <a:spcPct val="0"/>
              </a:spcBef>
              <a:buClrTx/>
              <a:buSzTx/>
              <a:buFontTx/>
              <a:buNone/>
              <a:defRPr sz="1200">
                <a:ea typeface="+mn-ea"/>
                <a:cs typeface="+mn-cs"/>
              </a:defRPr>
            </a:lvl1pPr>
          </a:lstStyle>
          <a:p>
            <a:pPr>
              <a:defRPr/>
            </a:pPr>
            <a:endParaRPr lang="en-US"/>
          </a:p>
        </p:txBody>
      </p:sp>
      <p:sp>
        <p:nvSpPr>
          <p:cNvPr id="37891" name="Rectangle 3"/>
          <p:cNvSpPr>
            <a:spLocks noGrp="1" noChangeArrowheads="1"/>
          </p:cNvSpPr>
          <p:nvPr>
            <p:ph type="dt" idx="1"/>
          </p:nvPr>
        </p:nvSpPr>
        <p:spPr bwMode="auto">
          <a:xfrm>
            <a:off x="3908425" y="0"/>
            <a:ext cx="2987675" cy="458788"/>
          </a:xfrm>
          <a:prstGeom prst="rect">
            <a:avLst/>
          </a:prstGeom>
          <a:noFill/>
          <a:ln w="9525">
            <a:noFill/>
            <a:miter lim="800000"/>
            <a:headEnd/>
            <a:tailEnd/>
          </a:ln>
          <a:effectLst/>
        </p:spPr>
        <p:txBody>
          <a:bodyPr vert="horz" wrap="square" lIns="91870" tIns="45935" rIns="91870" bIns="45935" numCol="1" anchor="t" anchorCtr="0" compatLnSpc="1">
            <a:prstTxWarp prst="textNoShape">
              <a:avLst/>
            </a:prstTxWarp>
          </a:bodyPr>
          <a:lstStyle>
            <a:lvl1pPr algn="r" defTabSz="919163">
              <a:lnSpc>
                <a:spcPct val="100000"/>
              </a:lnSpc>
              <a:spcBef>
                <a:spcPct val="0"/>
              </a:spcBef>
              <a:buClrTx/>
              <a:buSzTx/>
              <a:buFontTx/>
              <a:buNone/>
              <a:defRPr sz="1200">
                <a:ea typeface="+mn-ea"/>
                <a:cs typeface="+mn-cs"/>
              </a:defRPr>
            </a:lvl1pPr>
          </a:lstStyle>
          <a:p>
            <a:pPr>
              <a:defRPr/>
            </a:pPr>
            <a:endParaRPr lang="en-US"/>
          </a:p>
        </p:txBody>
      </p:sp>
      <p:sp>
        <p:nvSpPr>
          <p:cNvPr id="133124" name="Rectangle 4"/>
          <p:cNvSpPr>
            <a:spLocks noGrp="1" noRot="1" noChangeAspect="1" noChangeArrowheads="1" noTextEdit="1"/>
          </p:cNvSpPr>
          <p:nvPr>
            <p:ph type="sldImg" idx="2"/>
          </p:nvPr>
        </p:nvSpPr>
        <p:spPr bwMode="auto">
          <a:xfrm>
            <a:off x="1152525" y="688975"/>
            <a:ext cx="4591050" cy="3443288"/>
          </a:xfrm>
          <a:prstGeom prst="rect">
            <a:avLst/>
          </a:prstGeom>
          <a:noFill/>
          <a:ln w="9525">
            <a:solidFill>
              <a:srgbClr val="000000"/>
            </a:solidFill>
            <a:miter lim="800000"/>
            <a:headEnd/>
            <a:tailEnd/>
          </a:ln>
        </p:spPr>
      </p:sp>
      <p:sp>
        <p:nvSpPr>
          <p:cNvPr id="37893" name="Rectangle 5"/>
          <p:cNvSpPr>
            <a:spLocks noGrp="1" noChangeArrowheads="1"/>
          </p:cNvSpPr>
          <p:nvPr>
            <p:ph type="body" sz="quarter" idx="3"/>
          </p:nvPr>
        </p:nvSpPr>
        <p:spPr bwMode="auto">
          <a:xfrm>
            <a:off x="919163" y="4360863"/>
            <a:ext cx="5057775" cy="4132262"/>
          </a:xfrm>
          <a:prstGeom prst="rect">
            <a:avLst/>
          </a:prstGeom>
          <a:noFill/>
          <a:ln w="9525">
            <a:noFill/>
            <a:miter lim="800000"/>
            <a:headEnd/>
            <a:tailEnd/>
          </a:ln>
          <a:effectLst/>
        </p:spPr>
        <p:txBody>
          <a:bodyPr vert="horz" wrap="square" lIns="91870" tIns="45935" rIns="91870" bIns="4593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7894" name="Rectangle 6"/>
          <p:cNvSpPr>
            <a:spLocks noGrp="1" noChangeArrowheads="1"/>
          </p:cNvSpPr>
          <p:nvPr>
            <p:ph type="ftr" sz="quarter" idx="4"/>
          </p:nvPr>
        </p:nvSpPr>
        <p:spPr bwMode="auto">
          <a:xfrm>
            <a:off x="0" y="8723313"/>
            <a:ext cx="2987675" cy="458787"/>
          </a:xfrm>
          <a:prstGeom prst="rect">
            <a:avLst/>
          </a:prstGeom>
          <a:noFill/>
          <a:ln w="9525">
            <a:noFill/>
            <a:miter lim="800000"/>
            <a:headEnd/>
            <a:tailEnd/>
          </a:ln>
          <a:effectLst/>
        </p:spPr>
        <p:txBody>
          <a:bodyPr vert="horz" wrap="square" lIns="91870" tIns="45935" rIns="91870" bIns="45935" numCol="1" anchor="b" anchorCtr="0" compatLnSpc="1">
            <a:prstTxWarp prst="textNoShape">
              <a:avLst/>
            </a:prstTxWarp>
          </a:bodyPr>
          <a:lstStyle>
            <a:lvl1pPr defTabSz="919163">
              <a:lnSpc>
                <a:spcPct val="100000"/>
              </a:lnSpc>
              <a:spcBef>
                <a:spcPct val="0"/>
              </a:spcBef>
              <a:buClrTx/>
              <a:buSzTx/>
              <a:buFontTx/>
              <a:buNone/>
              <a:defRPr sz="1200">
                <a:ea typeface="+mn-ea"/>
                <a:cs typeface="+mn-cs"/>
              </a:defRPr>
            </a:lvl1pPr>
          </a:lstStyle>
          <a:p>
            <a:pPr>
              <a:defRPr/>
            </a:pPr>
            <a:endParaRPr lang="en-US"/>
          </a:p>
        </p:txBody>
      </p:sp>
      <p:sp>
        <p:nvSpPr>
          <p:cNvPr id="37895" name="Rectangle 7"/>
          <p:cNvSpPr>
            <a:spLocks noGrp="1" noChangeArrowheads="1"/>
          </p:cNvSpPr>
          <p:nvPr>
            <p:ph type="sldNum" sz="quarter" idx="5"/>
          </p:nvPr>
        </p:nvSpPr>
        <p:spPr bwMode="auto">
          <a:xfrm>
            <a:off x="3908425" y="8723313"/>
            <a:ext cx="2987675" cy="458787"/>
          </a:xfrm>
          <a:prstGeom prst="rect">
            <a:avLst/>
          </a:prstGeom>
          <a:noFill/>
          <a:ln w="9525">
            <a:noFill/>
            <a:miter lim="800000"/>
            <a:headEnd/>
            <a:tailEnd/>
          </a:ln>
          <a:effectLst/>
        </p:spPr>
        <p:txBody>
          <a:bodyPr vert="horz" wrap="square" lIns="91870" tIns="45935" rIns="91870" bIns="45935" numCol="1" anchor="b" anchorCtr="0" compatLnSpc="1">
            <a:prstTxWarp prst="textNoShape">
              <a:avLst/>
            </a:prstTxWarp>
          </a:bodyPr>
          <a:lstStyle>
            <a:lvl1pPr algn="r" defTabSz="919163">
              <a:lnSpc>
                <a:spcPct val="100000"/>
              </a:lnSpc>
              <a:spcBef>
                <a:spcPct val="0"/>
              </a:spcBef>
              <a:buClrTx/>
              <a:buSzTx/>
              <a:buFontTx/>
              <a:buNone/>
              <a:defRPr sz="1200">
                <a:ea typeface="+mn-ea"/>
                <a:cs typeface="+mn-cs"/>
              </a:defRPr>
            </a:lvl1pPr>
          </a:lstStyle>
          <a:p>
            <a:pPr>
              <a:defRPr/>
            </a:pPr>
            <a:fld id="{ACA8CBC4-257C-4E7D-B9E1-4DC597EC1CB6}" type="slidenum">
              <a:rPr lang="en-US"/>
              <a:pPr>
                <a:defRPr/>
              </a:pPr>
              <a:t>‹#›</a:t>
            </a:fld>
            <a:endParaRPr lang="en-US"/>
          </a:p>
        </p:txBody>
      </p:sp>
    </p:spTree>
    <p:extLst>
      <p:ext uri="{BB962C8B-B14F-4D97-AF65-F5344CB8AC3E}">
        <p14:creationId xmlns:p14="http://schemas.microsoft.com/office/powerpoint/2010/main" val="3723349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CBCBBE42-7098-478C-AB27-BFE8BD4916CD}" type="slidenum">
              <a:rPr lang="en-US" smtClean="0">
                <a:ea typeface="Arial Unicode MS" pitchFamily="34" charset="-128"/>
                <a:cs typeface="Arial Unicode MS" pitchFamily="34" charset="-128"/>
              </a:rPr>
              <a:pPr/>
              <a:t>1</a:t>
            </a:fld>
            <a:endParaRPr lang="en-US" smtClean="0">
              <a:ea typeface="Arial Unicode MS" pitchFamily="34" charset="-128"/>
              <a:cs typeface="Arial Unicode MS" pitchFamily="34" charset="-128"/>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7624E70-779E-4087-87A7-73F2EDFA0218}" type="slidenum">
              <a:rPr lang="en-US" smtClean="0">
                <a:latin typeface="Arial" pitchFamily="34" charset="0"/>
              </a:rPr>
              <a:pPr/>
              <a:t>10</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w="9525"/>
        </p:spPr>
        <p:txBody>
          <a:bodyPr/>
          <a:lstStyle/>
          <a:p>
            <a:r>
              <a:rPr lang="en-US" sz="800" b="1"/>
              <a:t>Definitions of the Middleware Layers</a:t>
            </a:r>
          </a:p>
          <a:p>
            <a:pPr lvl="1">
              <a:buFontTx/>
              <a:buChar char="•"/>
            </a:pPr>
            <a:r>
              <a:rPr lang="en-US" sz="800" i="1"/>
              <a:t>Infrastructure middleware.</a:t>
            </a:r>
            <a:r>
              <a:rPr lang="en-US" sz="800"/>
              <a:t> This layer encapsulates core OS communication &amp; concurrency services to eliminate many tedious, error-prone, &amp; non-portable aspects of developing &amp; maintaining distributed applications using low-level network programming mechanisms, such as sockets. Widely-used examples of infrastructure middleware include the Java Virtual Machine (JVM) &amp; the ADAPTIVE Communication Environment (ACE).</a:t>
            </a:r>
          </a:p>
          <a:p>
            <a:pPr lvl="1">
              <a:buFontTx/>
              <a:buChar char="•"/>
            </a:pPr>
            <a:r>
              <a:rPr lang="en-US" sz="800" i="1"/>
              <a:t>Distribution middleware.</a:t>
            </a:r>
            <a:r>
              <a:rPr lang="en-US" sz="800"/>
              <a:t> This layer builds upon the lower-level infrastructure middleware to automate common network programming tasks, such as parameter marshaling/demarshaling, socket &amp; request demultiplexing, &amp; fault detection/recovery. Common examples of distribution middleware include the Object Management Group's (OMG's) Common Object Request Broker Architecture (CORBA), Microsoft's Distributed COM (DCOM), &amp; JavaSoft's Remote Method Invocation (RMI). </a:t>
            </a:r>
          </a:p>
          <a:p>
            <a:pPr lvl="1">
              <a:buFontTx/>
              <a:buChar char="•"/>
            </a:pPr>
            <a:r>
              <a:rPr lang="en-US" sz="800" i="1"/>
              <a:t>Common middleware services. </a:t>
            </a:r>
            <a:r>
              <a:rPr lang="en-US" sz="800"/>
              <a:t>This layer augments the distribution middleware by defining domain-independent services, such as event notifications, logging, multimedia streaming, persistence, security, transactions, fault tolerance, &amp; distributed concurrency control.  Applications can reuse these services to perform common distribution tasks that would otherwise be implemented manually.</a:t>
            </a:r>
          </a:p>
          <a:p>
            <a:pPr lvl="1">
              <a:buFontTx/>
              <a:buChar char="•"/>
            </a:pPr>
            <a:r>
              <a:rPr lang="en-US" sz="800" i="1"/>
              <a:t>Domain-specific Services. </a:t>
            </a:r>
            <a:r>
              <a:rPr lang="en-US" sz="800"/>
              <a:t>This layer is tailored to the requirements of particular domains, such as telecommunications, e-commerce, health-care, or process automation.  Unlike the other three OO middleware layers, domain-specific services are not as generally reusable, &amp; thus are the least mature of the middleware layers today.  Since they embody domain-specific knowledge, however, they have the most potential to increase system quality &amp; decrease the cycle-time &amp; effort required to develop particular types of networked applications.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7624E70-779E-4087-87A7-73F2EDFA0218}" type="slidenum">
              <a:rPr lang="en-US" smtClean="0">
                <a:latin typeface="Arial" pitchFamily="34" charset="0"/>
              </a:rPr>
              <a:pPr/>
              <a:t>11</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w="9525"/>
        </p:spPr>
        <p:txBody>
          <a:bodyPr/>
          <a:lstStyle/>
          <a:p>
            <a:r>
              <a:rPr lang="en-US" sz="800" b="1"/>
              <a:t>Definitions of the Middleware Layers</a:t>
            </a:r>
          </a:p>
          <a:p>
            <a:pPr lvl="1">
              <a:buFontTx/>
              <a:buChar char="•"/>
            </a:pPr>
            <a:r>
              <a:rPr lang="en-US" sz="800" i="1"/>
              <a:t>Infrastructure middleware.</a:t>
            </a:r>
            <a:r>
              <a:rPr lang="en-US" sz="800"/>
              <a:t> This layer encapsulates core OS communication &amp; concurrency services to eliminate many tedious, error-prone, &amp; non-portable aspects of developing &amp; maintaining distributed applications using low-level network programming mechanisms, such as sockets. Widely-used examples of infrastructure middleware include the Java Virtual Machine (JVM) &amp; the ADAPTIVE Communication Environment (ACE).</a:t>
            </a:r>
          </a:p>
          <a:p>
            <a:pPr lvl="1">
              <a:buFontTx/>
              <a:buChar char="•"/>
            </a:pPr>
            <a:r>
              <a:rPr lang="en-US" sz="800" i="1"/>
              <a:t>Distribution middleware.</a:t>
            </a:r>
            <a:r>
              <a:rPr lang="en-US" sz="800"/>
              <a:t> This layer builds upon the lower-level infrastructure middleware to automate common network programming tasks, such as parameter marshaling/demarshaling, socket &amp; request demultiplexing, &amp; fault detection/recovery. Common examples of distribution middleware include the Object Management Group's (OMG's) Common Object Request Broker Architecture (CORBA), Microsoft's Distributed COM (DCOM), &amp; JavaSoft's Remote Method Invocation (RMI). </a:t>
            </a:r>
          </a:p>
          <a:p>
            <a:pPr lvl="1">
              <a:buFontTx/>
              <a:buChar char="•"/>
            </a:pPr>
            <a:r>
              <a:rPr lang="en-US" sz="800" i="1"/>
              <a:t>Common middleware services. </a:t>
            </a:r>
            <a:r>
              <a:rPr lang="en-US" sz="800"/>
              <a:t>This layer augments the distribution middleware by defining domain-independent services, such as event notifications, logging, multimedia streaming, persistence, security, transactions, fault tolerance, &amp; distributed concurrency control.  Applications can reuse these services to perform common distribution tasks that would otherwise be implemented manually.</a:t>
            </a:r>
          </a:p>
          <a:p>
            <a:pPr lvl="1">
              <a:buFontTx/>
              <a:buChar char="•"/>
            </a:pPr>
            <a:r>
              <a:rPr lang="en-US" sz="800" i="1"/>
              <a:t>Domain-specific Services. </a:t>
            </a:r>
            <a:r>
              <a:rPr lang="en-US" sz="800"/>
              <a:t>This layer is tailored to the requirements of particular domains, such as telecommunications, e-commerce, health-care, or process automation.  Unlike the other three OO middleware layers, domain-specific services are not as generally reusable, &amp; thus are the least mature of the middleware layers today.  Since they embody domain-specific knowledge, however, they have the most potential to increase system quality &amp; decrease the cycle-time &amp; effort required to develop particular types of networked applications.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7624E70-779E-4087-87A7-73F2EDFA0218}" type="slidenum">
              <a:rPr lang="en-US" smtClean="0">
                <a:latin typeface="Arial" pitchFamily="34" charset="0"/>
              </a:rPr>
              <a:pPr/>
              <a:t>12</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w="9525"/>
        </p:spPr>
        <p:txBody>
          <a:bodyPr/>
          <a:lstStyle/>
          <a:p>
            <a:r>
              <a:rPr lang="en-US" sz="800" b="1"/>
              <a:t>Definitions of the Middleware Layers</a:t>
            </a:r>
          </a:p>
          <a:p>
            <a:pPr lvl="1">
              <a:buFontTx/>
              <a:buChar char="•"/>
            </a:pPr>
            <a:r>
              <a:rPr lang="en-US" sz="800" i="1"/>
              <a:t>Infrastructure middleware.</a:t>
            </a:r>
            <a:r>
              <a:rPr lang="en-US" sz="800"/>
              <a:t> This layer encapsulates core OS communication &amp; concurrency services to eliminate many tedious, error-prone, &amp; non-portable aspects of developing &amp; maintaining distributed applications using low-level network programming mechanisms, such as sockets. Widely-used examples of infrastructure middleware include the Java Virtual Machine (JVM) &amp; the ADAPTIVE Communication Environment (ACE).</a:t>
            </a:r>
          </a:p>
          <a:p>
            <a:pPr lvl="1">
              <a:buFontTx/>
              <a:buChar char="•"/>
            </a:pPr>
            <a:r>
              <a:rPr lang="en-US" sz="800" i="1"/>
              <a:t>Distribution middleware.</a:t>
            </a:r>
            <a:r>
              <a:rPr lang="en-US" sz="800"/>
              <a:t> This layer builds upon the lower-level infrastructure middleware to automate common network programming tasks, such as parameter marshaling/demarshaling, socket &amp; request demultiplexing, &amp; fault detection/recovery. Common examples of distribution middleware include the Object Management Group's (OMG's) Common Object Request Broker Architecture (CORBA), Microsoft's Distributed COM (DCOM), &amp; JavaSoft's Remote Method Invocation (RMI). </a:t>
            </a:r>
          </a:p>
          <a:p>
            <a:pPr lvl="1">
              <a:buFontTx/>
              <a:buChar char="•"/>
            </a:pPr>
            <a:r>
              <a:rPr lang="en-US" sz="800" i="1"/>
              <a:t>Common middleware services. </a:t>
            </a:r>
            <a:r>
              <a:rPr lang="en-US" sz="800"/>
              <a:t>This layer augments the distribution middleware by defining domain-independent services, such as event notifications, logging, multimedia streaming, persistence, security, transactions, fault tolerance, &amp; distributed concurrency control.  Applications can reuse these services to perform common distribution tasks that would otherwise be implemented manually.</a:t>
            </a:r>
          </a:p>
          <a:p>
            <a:pPr lvl="1">
              <a:buFontTx/>
              <a:buChar char="•"/>
            </a:pPr>
            <a:r>
              <a:rPr lang="en-US" sz="800" i="1"/>
              <a:t>Domain-specific Services. </a:t>
            </a:r>
            <a:r>
              <a:rPr lang="en-US" sz="800"/>
              <a:t>This layer is tailored to the requirements of particular domains, such as telecommunications, e-commerce, health-care, or process automation.  Unlike the other three OO middleware layers, domain-specific services are not as generally reusable, &amp; thus are the least mature of the middleware layers today.  Since they embody domain-specific knowledge, however, they have the most potential to increase system quality &amp; decrease the cycle-time &amp; effort required to develop particular types of networked applications.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7624E70-779E-4087-87A7-73F2EDFA0218}" type="slidenum">
              <a:rPr lang="en-US" smtClean="0">
                <a:latin typeface="Arial" pitchFamily="34" charset="0"/>
              </a:rPr>
              <a:pPr/>
              <a:t>13</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w="9525"/>
        </p:spPr>
        <p:txBody>
          <a:bodyPr/>
          <a:lstStyle/>
          <a:p>
            <a:r>
              <a:rPr lang="en-US" sz="800" b="1"/>
              <a:t>Definitions of the Middleware Layers</a:t>
            </a:r>
          </a:p>
          <a:p>
            <a:pPr lvl="1">
              <a:buFontTx/>
              <a:buChar char="•"/>
            </a:pPr>
            <a:r>
              <a:rPr lang="en-US" sz="800" i="1"/>
              <a:t>Infrastructure middleware.</a:t>
            </a:r>
            <a:r>
              <a:rPr lang="en-US" sz="800"/>
              <a:t> This layer encapsulates core OS communication &amp; concurrency services to eliminate many tedious, error-prone, &amp; non-portable aspects of developing &amp; maintaining distributed applications using low-level network programming mechanisms, such as sockets. Widely-used examples of infrastructure middleware include the Java Virtual Machine (JVM) &amp; the ADAPTIVE Communication Environment (ACE).</a:t>
            </a:r>
          </a:p>
          <a:p>
            <a:pPr lvl="1">
              <a:buFontTx/>
              <a:buChar char="•"/>
            </a:pPr>
            <a:r>
              <a:rPr lang="en-US" sz="800" i="1"/>
              <a:t>Distribution middleware.</a:t>
            </a:r>
            <a:r>
              <a:rPr lang="en-US" sz="800"/>
              <a:t> This layer builds upon the lower-level infrastructure middleware to automate common network programming tasks, such as parameter marshaling/demarshaling, socket &amp; request demultiplexing, &amp; fault detection/recovery. Common examples of distribution middleware include the Object Management Group's (OMG's) Common Object Request Broker Architecture (CORBA), Microsoft's Distributed COM (DCOM), &amp; JavaSoft's Remote Method Invocation (RMI). </a:t>
            </a:r>
          </a:p>
          <a:p>
            <a:pPr lvl="1">
              <a:buFontTx/>
              <a:buChar char="•"/>
            </a:pPr>
            <a:r>
              <a:rPr lang="en-US" sz="800" i="1"/>
              <a:t>Common middleware services. </a:t>
            </a:r>
            <a:r>
              <a:rPr lang="en-US" sz="800"/>
              <a:t>This layer augments the distribution middleware by defining domain-independent services, such as event notifications, logging, multimedia streaming, persistence, security, transactions, fault tolerance, &amp; distributed concurrency control.  Applications can reuse these services to perform common distribution tasks that would otherwise be implemented manually.</a:t>
            </a:r>
          </a:p>
          <a:p>
            <a:pPr lvl="1">
              <a:buFontTx/>
              <a:buChar char="•"/>
            </a:pPr>
            <a:r>
              <a:rPr lang="en-US" sz="800" i="1"/>
              <a:t>Domain-specific Services. </a:t>
            </a:r>
            <a:r>
              <a:rPr lang="en-US" sz="800"/>
              <a:t>This layer is tailored to the requirements of particular domains, such as telecommunications, e-commerce, health-care, or process automation.  Unlike the other three OO middleware layers, domain-specific services are not as generally reusable, &amp; thus are the least mature of the middleware layers today.  Since they embody domain-specific knowledge, however, they have the most potential to increase system quality &amp; decrease the cycle-time &amp; effort required to develop particular types of networked applications.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7624E70-779E-4087-87A7-73F2EDFA0218}" type="slidenum">
              <a:rPr lang="en-US" smtClean="0">
                <a:latin typeface="Arial" pitchFamily="34" charset="0"/>
              </a:rPr>
              <a:pPr/>
              <a:t>14</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w="9525"/>
        </p:spPr>
        <p:txBody>
          <a:bodyPr/>
          <a:lstStyle/>
          <a:p>
            <a:r>
              <a:rPr lang="en-US" sz="800" b="1"/>
              <a:t>Definitions of the Middleware Layers</a:t>
            </a:r>
          </a:p>
          <a:p>
            <a:pPr lvl="1">
              <a:buFontTx/>
              <a:buChar char="•"/>
            </a:pPr>
            <a:r>
              <a:rPr lang="en-US" sz="800" i="1"/>
              <a:t>Infrastructure middleware.</a:t>
            </a:r>
            <a:r>
              <a:rPr lang="en-US" sz="800"/>
              <a:t> This layer encapsulates core OS communication &amp; concurrency services to eliminate many tedious, error-prone, &amp; non-portable aspects of developing &amp; maintaining distributed applications using low-level network programming mechanisms, such as sockets. Widely-used examples of infrastructure middleware include the Java Virtual Machine (JVM) &amp; the ADAPTIVE Communication Environment (ACE).</a:t>
            </a:r>
          </a:p>
          <a:p>
            <a:pPr lvl="1">
              <a:buFontTx/>
              <a:buChar char="•"/>
            </a:pPr>
            <a:r>
              <a:rPr lang="en-US" sz="800" i="1"/>
              <a:t>Distribution middleware.</a:t>
            </a:r>
            <a:r>
              <a:rPr lang="en-US" sz="800"/>
              <a:t> This layer builds upon the lower-level infrastructure middleware to automate common network programming tasks, such as parameter marshaling/demarshaling, socket &amp; request demultiplexing, &amp; fault detection/recovery. Common examples of distribution middleware include the Object Management Group's (OMG's) Common Object Request Broker Architecture (CORBA), Microsoft's Distributed COM (DCOM), &amp; JavaSoft's Remote Method Invocation (RMI). </a:t>
            </a:r>
          </a:p>
          <a:p>
            <a:pPr lvl="1">
              <a:buFontTx/>
              <a:buChar char="•"/>
            </a:pPr>
            <a:r>
              <a:rPr lang="en-US" sz="800" i="1"/>
              <a:t>Common middleware services. </a:t>
            </a:r>
            <a:r>
              <a:rPr lang="en-US" sz="800"/>
              <a:t>This layer augments the distribution middleware by defining domain-independent services, such as event notifications, logging, multimedia streaming, persistence, security, transactions, fault tolerance, &amp; distributed concurrency control.  Applications can reuse these services to perform common distribution tasks that would otherwise be implemented manually.</a:t>
            </a:r>
          </a:p>
          <a:p>
            <a:pPr lvl="1">
              <a:buFontTx/>
              <a:buChar char="•"/>
            </a:pPr>
            <a:r>
              <a:rPr lang="en-US" sz="800" i="1"/>
              <a:t>Domain-specific Services. </a:t>
            </a:r>
            <a:r>
              <a:rPr lang="en-US" sz="800"/>
              <a:t>This layer is tailored to the requirements of particular domains, such as telecommunications, e-commerce, health-care, or process automation.  Unlike the other three OO middleware layers, domain-specific services are not as generally reusable, &amp; thus are the least mature of the middleware layers today.  Since they embody domain-specific knowledge, however, they have the most potential to increase system quality &amp; decrease the cycle-time &amp; effort required to develop particular types of networked applications.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7624E70-779E-4087-87A7-73F2EDFA0218}" type="slidenum">
              <a:rPr lang="en-US" smtClean="0">
                <a:latin typeface="Arial" pitchFamily="34" charset="0"/>
              </a:rPr>
              <a:pPr/>
              <a:t>15</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w="9525"/>
        </p:spPr>
        <p:txBody>
          <a:bodyPr/>
          <a:lstStyle/>
          <a:p>
            <a:r>
              <a:rPr lang="en-US" sz="800" b="1"/>
              <a:t>Definitions of the Middleware Layers</a:t>
            </a:r>
          </a:p>
          <a:p>
            <a:pPr lvl="1">
              <a:buFontTx/>
              <a:buChar char="•"/>
            </a:pPr>
            <a:r>
              <a:rPr lang="en-US" sz="800" i="1"/>
              <a:t>Infrastructure middleware.</a:t>
            </a:r>
            <a:r>
              <a:rPr lang="en-US" sz="800"/>
              <a:t> This layer encapsulates core OS communication &amp; concurrency services to eliminate many tedious, error-prone, &amp; non-portable aspects of developing &amp; maintaining distributed applications using low-level network programming mechanisms, such as sockets. Widely-used examples of infrastructure middleware include the Java Virtual Machine (JVM) &amp; the ADAPTIVE Communication Environment (ACE).</a:t>
            </a:r>
          </a:p>
          <a:p>
            <a:pPr lvl="1">
              <a:buFontTx/>
              <a:buChar char="•"/>
            </a:pPr>
            <a:r>
              <a:rPr lang="en-US" sz="800" i="1"/>
              <a:t>Distribution middleware.</a:t>
            </a:r>
            <a:r>
              <a:rPr lang="en-US" sz="800"/>
              <a:t> This layer builds upon the lower-level infrastructure middleware to automate common network programming tasks, such as parameter marshaling/demarshaling, socket &amp; request demultiplexing, &amp; fault detection/recovery. Common examples of distribution middleware include the Object Management Group's (OMG's) Common Object Request Broker Architecture (CORBA), Microsoft's Distributed COM (DCOM), &amp; JavaSoft's Remote Method Invocation (RMI). </a:t>
            </a:r>
          </a:p>
          <a:p>
            <a:pPr lvl="1">
              <a:buFontTx/>
              <a:buChar char="•"/>
            </a:pPr>
            <a:r>
              <a:rPr lang="en-US" sz="800" i="1"/>
              <a:t>Common middleware services. </a:t>
            </a:r>
            <a:r>
              <a:rPr lang="en-US" sz="800"/>
              <a:t>This layer augments the distribution middleware by defining domain-independent services, such as event notifications, logging, multimedia streaming, persistence, security, transactions, fault tolerance, &amp; distributed concurrency control.  Applications can reuse these services to perform common distribution tasks that would otherwise be implemented manually.</a:t>
            </a:r>
          </a:p>
          <a:p>
            <a:pPr lvl="1">
              <a:buFontTx/>
              <a:buChar char="•"/>
            </a:pPr>
            <a:r>
              <a:rPr lang="en-US" sz="800" i="1"/>
              <a:t>Domain-specific Services. </a:t>
            </a:r>
            <a:r>
              <a:rPr lang="en-US" sz="800"/>
              <a:t>This layer is tailored to the requirements of particular domains, such as telecommunications, e-commerce, health-care, or process automation.  Unlike the other three OO middleware layers, domain-specific services are not as generally reusable, &amp; thus are the least mature of the middleware layers today.  Since they embody domain-specific knowledge, however, they have the most potential to increase system quality &amp; decrease the cycle-time &amp; effort required to develop particular types of networked applications.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AF7BEFF4-3742-4A84-ABD9-96E4ED6AFB16}" type="slidenum">
              <a:rPr lang="en-US" smtClean="0">
                <a:latin typeface="Arial" pitchFamily="34" charset="0"/>
              </a:rPr>
              <a:pPr/>
              <a:t>16</a:t>
            </a:fld>
            <a:endParaRPr lang="en-US" smtClean="0">
              <a:latin typeface="Arial" pitchFamily="34"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AF7BEFF4-3742-4A84-ABD9-96E4ED6AFB16}" type="slidenum">
              <a:rPr lang="en-US" smtClean="0">
                <a:latin typeface="Arial" pitchFamily="34" charset="0"/>
              </a:rPr>
              <a:pPr/>
              <a:t>17</a:t>
            </a:fld>
            <a:endParaRPr lang="en-US" smtClean="0">
              <a:latin typeface="Arial" pitchFamily="34"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w="9525"/>
        </p:spPr>
        <p:txBody>
          <a:bodyPr/>
          <a:lstStyle/>
          <a:p>
            <a:r>
              <a:rPr lang="en-US" dirty="0" smtClean="0"/>
              <a:t>http://www.flickr.com/photos/97058136@N00/4545569408/</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75AE12EC-0931-45E4-BC54-3C7A84B76DD8}" type="slidenum">
              <a:rPr lang="en-US" smtClean="0">
                <a:latin typeface="Arial" pitchFamily="34" charset="0"/>
              </a:rPr>
              <a:pPr/>
              <a:t>18</a:t>
            </a:fld>
            <a:endParaRPr lang="en-US" smtClean="0">
              <a:latin typeface="Arial" pitchFamily="34"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p:spPr>
        <p:txBody>
          <a:bodyPr/>
          <a:lstStyle/>
          <a:p>
            <a:fld id="{75AE12EC-0931-45E4-BC54-3C7A84B76DD8}" type="slidenum">
              <a:rPr lang="en-US" smtClean="0">
                <a:latin typeface="Arial" pitchFamily="34" charset="0"/>
              </a:rPr>
              <a:pPr/>
              <a:t>19</a:t>
            </a:fld>
            <a:endParaRPr lang="en-US" smtClean="0">
              <a:latin typeface="Arial" pitchFamily="34"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5E7D1361-538B-4699-98AA-A77046EBCF20}" type="slidenum">
              <a:rPr lang="en-US" smtClean="0">
                <a:ea typeface="Arial Unicode MS" pitchFamily="34" charset="-128"/>
                <a:cs typeface="Arial Unicode MS" pitchFamily="34" charset="-128"/>
              </a:rPr>
              <a:pPr/>
              <a:t>2</a:t>
            </a:fld>
            <a:endParaRPr lang="en-US" smtClean="0">
              <a:ea typeface="Arial Unicode MS" pitchFamily="34" charset="-128"/>
              <a:cs typeface="Arial Unicode MS" pitchFamily="34" charset="-128"/>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r>
              <a:rPr lang="en-US" dirty="0" smtClean="0"/>
              <a:t>http://www.flickr.com/photos/82439748@N00/1155311612/,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07EAE9B1-4B00-4D0F-9BAD-BC8F0D4327D1}" type="slidenum">
              <a:rPr lang="en-US" smtClean="0">
                <a:latin typeface="Arial" pitchFamily="34" charset="0"/>
              </a:rPr>
              <a:pPr/>
              <a:t>20</a:t>
            </a:fld>
            <a:endParaRPr lang="en-US" smtClean="0">
              <a:latin typeface="Arial" pitchFamily="34"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p:spPr>
        <p:txBody>
          <a:bodyPr/>
          <a:lstStyle/>
          <a:p>
            <a:fld id="{07EAE9B1-4B00-4D0F-9BAD-BC8F0D4327D1}" type="slidenum">
              <a:rPr lang="en-US" smtClean="0">
                <a:latin typeface="Arial" pitchFamily="34" charset="0"/>
              </a:rPr>
              <a:pPr/>
              <a:t>21</a:t>
            </a:fld>
            <a:endParaRPr lang="en-US" smtClean="0">
              <a:latin typeface="Arial" pitchFamily="34"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EAD939C3-EF8D-4A71-BC53-0D32869DCE6A}" type="slidenum">
              <a:rPr lang="en-US" smtClean="0">
                <a:latin typeface="Arial" pitchFamily="34" charset="0"/>
              </a:rPr>
              <a:pPr/>
              <a:t>22</a:t>
            </a:fld>
            <a:endParaRPr lang="en-US" smtClean="0">
              <a:latin typeface="Arial" pitchFamily="34"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EAD939C3-EF8D-4A71-BC53-0D32869DCE6A}" type="slidenum">
              <a:rPr lang="en-US" smtClean="0">
                <a:latin typeface="Arial" pitchFamily="34" charset="0"/>
              </a:rPr>
              <a:pPr/>
              <a:t>23</a:t>
            </a:fld>
            <a:endParaRPr lang="en-US" smtClean="0">
              <a:latin typeface="Arial" pitchFamily="34"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A1B8EACB-97BA-476F-80D1-F43CD06CDC60}" type="slidenum">
              <a:rPr lang="en-US" smtClean="0">
                <a:latin typeface="Arial" pitchFamily="34" charset="0"/>
              </a:rPr>
              <a:pPr/>
              <a:t>24</a:t>
            </a:fld>
            <a:endParaRPr lang="en-US" smtClean="0">
              <a:latin typeface="Arial" pitchFamily="3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A1B8EACB-97BA-476F-80D1-F43CD06CDC60}" type="slidenum">
              <a:rPr lang="en-US" smtClean="0">
                <a:latin typeface="Arial" pitchFamily="34" charset="0"/>
              </a:rPr>
              <a:pPr/>
              <a:t>25</a:t>
            </a:fld>
            <a:endParaRPr lang="en-US" smtClean="0">
              <a:latin typeface="Arial" pitchFamily="3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p:spPr>
        <p:txBody>
          <a:bodyPr/>
          <a:lstStyle/>
          <a:p>
            <a:fld id="{A1B8EACB-97BA-476F-80D1-F43CD06CDC60}" type="slidenum">
              <a:rPr lang="en-US" smtClean="0">
                <a:latin typeface="Arial" pitchFamily="34" charset="0"/>
              </a:rPr>
              <a:pPr/>
              <a:t>26</a:t>
            </a:fld>
            <a:endParaRPr lang="en-US" smtClean="0">
              <a:latin typeface="Arial" pitchFamily="34"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w="9525"/>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w="9525"/>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http://en.wikipedia.org/wiki/File:Recycle001.svg</a:t>
            </a:r>
          </a:p>
          <a:p>
            <a:endParaRPr lang="en-US" dirty="0" smtClean="0"/>
          </a:p>
        </p:txBody>
      </p:sp>
      <p:sp>
        <p:nvSpPr>
          <p:cNvPr id="284676" name="Slide Number Placeholder 3"/>
          <p:cNvSpPr>
            <a:spLocks noGrp="1"/>
          </p:cNvSpPr>
          <p:nvPr>
            <p:ph type="sldNum" sz="quarter" idx="5"/>
          </p:nvPr>
        </p:nvSpPr>
        <p:spPr>
          <a:noFill/>
        </p:spPr>
        <p:txBody>
          <a:bodyPr/>
          <a:lstStyle/>
          <a:p>
            <a:fld id="{88353F58-69DF-4AFB-8ACD-FEE76B4125B6}" type="slidenum">
              <a:rPr lang="en-US" smtClean="0"/>
              <a:pPr/>
              <a:t>27</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w="9525"/>
        </p:spPr>
        <p:txBody>
          <a:bodyPr/>
          <a:lstStyle/>
          <a:p>
            <a:endParaRPr lang="en-US" smtClean="0"/>
          </a:p>
        </p:txBody>
      </p:sp>
      <p:sp>
        <p:nvSpPr>
          <p:cNvPr id="284676" name="Slide Number Placeholder 3"/>
          <p:cNvSpPr>
            <a:spLocks noGrp="1"/>
          </p:cNvSpPr>
          <p:nvPr>
            <p:ph type="sldNum" sz="quarter" idx="5"/>
          </p:nvPr>
        </p:nvSpPr>
        <p:spPr>
          <a:noFill/>
        </p:spPr>
        <p:txBody>
          <a:bodyPr/>
          <a:lstStyle/>
          <a:p>
            <a:fld id="{88353F58-69DF-4AFB-8ACD-FEE76B4125B6}" type="slidenum">
              <a:rPr lang="en-US" smtClean="0"/>
              <a:pPr/>
              <a:t>28</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w="9525"/>
        </p:spPr>
        <p:txBody>
          <a:bodyPr/>
          <a:lstStyle/>
          <a:p>
            <a:r>
              <a:rPr lang="en-US" dirty="0" smtClean="0"/>
              <a:t>http://www.flickr.com/photos/63442123@N00/3794759550/</a:t>
            </a:r>
          </a:p>
        </p:txBody>
      </p:sp>
      <p:sp>
        <p:nvSpPr>
          <p:cNvPr id="284676" name="Slide Number Placeholder 3"/>
          <p:cNvSpPr>
            <a:spLocks noGrp="1"/>
          </p:cNvSpPr>
          <p:nvPr>
            <p:ph type="sldNum" sz="quarter" idx="5"/>
          </p:nvPr>
        </p:nvSpPr>
        <p:spPr>
          <a:noFill/>
        </p:spPr>
        <p:txBody>
          <a:bodyPr/>
          <a:lstStyle/>
          <a:p>
            <a:fld id="{88353F58-69DF-4AFB-8ACD-FEE76B4125B6}" type="slidenum">
              <a:rPr lang="en-US" smtClean="0"/>
              <a:pPr/>
              <a:t>29</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5E7D1361-538B-4699-98AA-A77046EBCF20}" type="slidenum">
              <a:rPr lang="en-US" smtClean="0">
                <a:ea typeface="Arial Unicode MS" pitchFamily="34" charset="-128"/>
                <a:cs typeface="Arial Unicode MS" pitchFamily="34" charset="-128"/>
              </a:rPr>
              <a:pPr/>
              <a:t>3</a:t>
            </a:fld>
            <a:endParaRPr lang="en-US" smtClean="0">
              <a:ea typeface="Arial Unicode MS" pitchFamily="34" charset="-128"/>
              <a:cs typeface="Arial Unicode MS" pitchFamily="34" charset="-128"/>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r>
              <a:rPr lang="en-US" dirty="0" smtClean="0"/>
              <a:t>http://www.flickr.com/photos/82439748@N00/1155311612/,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w="9525"/>
        </p:spPr>
        <p:txBody>
          <a:bodyPr/>
          <a:lstStyle/>
          <a:p>
            <a:r>
              <a:rPr lang="en-US" dirty="0" smtClean="0"/>
              <a:t>http://www.flickr.com/photos/24420613@N08/3180236074/</a:t>
            </a:r>
          </a:p>
        </p:txBody>
      </p:sp>
      <p:sp>
        <p:nvSpPr>
          <p:cNvPr id="284676" name="Slide Number Placeholder 3"/>
          <p:cNvSpPr>
            <a:spLocks noGrp="1"/>
          </p:cNvSpPr>
          <p:nvPr>
            <p:ph type="sldNum" sz="quarter" idx="5"/>
          </p:nvPr>
        </p:nvSpPr>
        <p:spPr>
          <a:noFill/>
        </p:spPr>
        <p:txBody>
          <a:bodyPr/>
          <a:lstStyle/>
          <a:p>
            <a:fld id="{88353F58-69DF-4AFB-8ACD-FEE76B4125B6}" type="slidenum">
              <a:rPr lang="en-US" smtClean="0"/>
              <a:pPr/>
              <a:t>30</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w="9525"/>
        </p:spPr>
        <p:txBody>
          <a:bodyPr/>
          <a:lstStyle/>
          <a:p>
            <a:r>
              <a:rPr lang="en-US" dirty="0" smtClean="0"/>
              <a:t>http://www.flickr.com/photos/91237943@N00/208714007/</a:t>
            </a:r>
          </a:p>
        </p:txBody>
      </p:sp>
      <p:sp>
        <p:nvSpPr>
          <p:cNvPr id="284676" name="Slide Number Placeholder 3"/>
          <p:cNvSpPr>
            <a:spLocks noGrp="1"/>
          </p:cNvSpPr>
          <p:nvPr>
            <p:ph type="sldNum" sz="quarter" idx="5"/>
          </p:nvPr>
        </p:nvSpPr>
        <p:spPr>
          <a:noFill/>
        </p:spPr>
        <p:txBody>
          <a:bodyPr/>
          <a:lstStyle/>
          <a:p>
            <a:fld id="{88353F58-69DF-4AFB-8ACD-FEE76B4125B6}" type="slidenum">
              <a:rPr lang="en-US" smtClean="0"/>
              <a:pPr/>
              <a:t>31</a:t>
            </a:fld>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w="9525"/>
        </p:spPr>
        <p:txBody>
          <a:bodyPr/>
          <a:lstStyle/>
          <a:p>
            <a:r>
              <a:rPr lang="en-US" dirty="0" smtClean="0"/>
              <a:t>http://en.wikipedia.org/wiki/File:MAN_Atlante_fronte_1040572.JPG</a:t>
            </a:r>
          </a:p>
        </p:txBody>
      </p:sp>
      <p:sp>
        <p:nvSpPr>
          <p:cNvPr id="284676" name="Slide Number Placeholder 3"/>
          <p:cNvSpPr>
            <a:spLocks noGrp="1"/>
          </p:cNvSpPr>
          <p:nvPr>
            <p:ph type="sldNum" sz="quarter" idx="5"/>
          </p:nvPr>
        </p:nvSpPr>
        <p:spPr>
          <a:noFill/>
        </p:spPr>
        <p:txBody>
          <a:bodyPr/>
          <a:lstStyle/>
          <a:p>
            <a:fld id="{88353F58-69DF-4AFB-8ACD-FEE76B4125B6}" type="slidenum">
              <a:rPr lang="en-US" smtClean="0"/>
              <a:pPr/>
              <a:t>32</a:t>
            </a:fld>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w="9525"/>
        </p:spPr>
        <p:txBody>
          <a:bodyPr/>
          <a:lstStyle/>
          <a:p>
            <a:r>
              <a:rPr lang="en-US" dirty="0" smtClean="0"/>
              <a:t>http://www.flickr.com/photos/13672753@N00/1975003929/</a:t>
            </a:r>
          </a:p>
        </p:txBody>
      </p:sp>
      <p:sp>
        <p:nvSpPr>
          <p:cNvPr id="284676" name="Slide Number Placeholder 3"/>
          <p:cNvSpPr>
            <a:spLocks noGrp="1"/>
          </p:cNvSpPr>
          <p:nvPr>
            <p:ph type="sldNum" sz="quarter" idx="5"/>
          </p:nvPr>
        </p:nvSpPr>
        <p:spPr>
          <a:noFill/>
        </p:spPr>
        <p:txBody>
          <a:bodyPr/>
          <a:lstStyle/>
          <a:p>
            <a:fld id="{88353F58-69DF-4AFB-8ACD-FEE76B4125B6}" type="slidenum">
              <a:rPr lang="en-US" smtClean="0"/>
              <a:pPr/>
              <a:t>33</a:t>
            </a:fld>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a:ln/>
        </p:spPr>
      </p:sp>
      <p:sp>
        <p:nvSpPr>
          <p:cNvPr id="284675" name="Notes Placeholder 2"/>
          <p:cNvSpPr>
            <a:spLocks noGrp="1"/>
          </p:cNvSpPr>
          <p:nvPr>
            <p:ph type="body" idx="1"/>
          </p:nvPr>
        </p:nvSpPr>
        <p:spPr>
          <a:noFill/>
          <a:ln w="9525"/>
        </p:spPr>
        <p:txBody>
          <a:bodyPr/>
          <a:lstStyle/>
          <a:p>
            <a:r>
              <a:rPr lang="en-US" dirty="0" smtClean="0"/>
              <a:t>http://www.flickr.com/photos/9319517@N06/5926405576/</a:t>
            </a:r>
          </a:p>
        </p:txBody>
      </p:sp>
      <p:sp>
        <p:nvSpPr>
          <p:cNvPr id="284676" name="Slide Number Placeholder 3"/>
          <p:cNvSpPr>
            <a:spLocks noGrp="1"/>
          </p:cNvSpPr>
          <p:nvPr>
            <p:ph type="sldNum" sz="quarter" idx="5"/>
          </p:nvPr>
        </p:nvSpPr>
        <p:spPr>
          <a:noFill/>
        </p:spPr>
        <p:txBody>
          <a:bodyPr/>
          <a:lstStyle/>
          <a:p>
            <a:fld id="{88353F58-69DF-4AFB-8ACD-FEE76B4125B6}" type="slidenum">
              <a:rPr lang="en-US" smtClean="0"/>
              <a:pPr/>
              <a:t>34</a:t>
            </a:fld>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35</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r>
              <a:rPr lang="en-US" sz="600" b="1">
                <a:latin typeface="Courier New" pitchFamily="49" charset="0"/>
              </a:rPr>
              <a:t>Key Themes of This Slide</a:t>
            </a:r>
          </a:p>
          <a:p>
            <a:r>
              <a:rPr lang="en-US" sz="600">
                <a:latin typeface="Courier New" pitchFamily="49" charset="0"/>
              </a:rPr>
              <a:t>Information technology (IT) is rapidly becoming a commodity.  For the past decade we've benefited from the commoditization of hardware, such as CPUs &amp; storage devices, &amp; networking elements, such as IP routers, which get faster, cheaper, &amp; better at a predictable pace. More recently, advances in programming languages, such as Java &amp; C++, operating environments, such as POSIX &amp; Java Virtual Machines, &amp; middleware, such as CORBA &amp; Enterprise Java Beans, are helping to commoditize many software layers &amp; components, as well.  Although the quality of commodity software--particularly communication software--has lagged behind hardware, recent improvements have enabled common off-the-shelf (COTS) software components to be used in an increasing number of mission-critical applications, ranging from avionics mission computing to hot rolling mills &amp; backbone routers &amp; switches. </a:t>
            </a:r>
          </a:p>
          <a:p>
            <a:r>
              <a:rPr lang="en-US" sz="600">
                <a:latin typeface="Courier New" pitchFamily="49" charset="0"/>
              </a:rPr>
              <a:t>The commoditization of IT has a number of consequences: </a:t>
            </a:r>
          </a:p>
          <a:p>
            <a:pPr>
              <a:buFontTx/>
              <a:buChar char="•"/>
            </a:pPr>
            <a:r>
              <a:rPr lang="en-US" sz="600" i="1">
                <a:latin typeface="Courier New" pitchFamily="49" charset="0"/>
              </a:rPr>
              <a:t>Focus on integration rather than programming</a:t>
            </a:r>
            <a:r>
              <a:rPr lang="en-US" sz="600">
                <a:latin typeface="Courier New" pitchFamily="49" charset="0"/>
              </a:rPr>
              <a:t> -- There is an ongoing  trend away from programming systems from scratch to integrating them by configuring &amp; customizing reusable components.  While it is possible in theory to program systems from scratch, economic &amp;  organizational constraints--as well as increasingly complex  requirements &amp; competitive pressures--often makes it economically infeasible to do so in practice.  Thus, most systems in the future will be configured by integrating commodity reusable components implemented by different suppliers.</a:t>
            </a:r>
          </a:p>
          <a:p>
            <a:pPr>
              <a:buFontTx/>
              <a:buChar char="•"/>
            </a:pPr>
            <a:r>
              <a:rPr lang="en-US" sz="600" i="1">
                <a:latin typeface="Courier New" pitchFamily="49" charset="0"/>
              </a:rPr>
              <a:t>Technology convergence &amp; standardization</a:t>
            </a:r>
            <a:r>
              <a:rPr lang="en-US" sz="600">
                <a:latin typeface="Courier New" pitchFamily="49" charset="0"/>
              </a:rPr>
              <a:t> -- To leverage inexpensive commodity hardware &amp; software effectively, application developers are converging towards fewer general-purpose tools, platforms, &amp; methods than they've used in the past.  For example, rather than choosing from dozens of programming languages, operating systems, network protocols, &amp; middleware, newer systems are being developed with a relatively small number of common tools &amp;  platforms, such as C++, Java, UNIX, Windows NT, TCP/IP, &amp; CORBA, most of which are industry standards.  Likewise, there's a general consolidation of development methods &amp; modeling notations away from ad hoc techniques towards industry standards, such as UML.</a:t>
            </a:r>
          </a:p>
          <a:p>
            <a:pPr>
              <a:buFontTx/>
              <a:buChar char="•"/>
            </a:pPr>
            <a:r>
              <a:rPr lang="en-US" sz="600" i="1">
                <a:latin typeface="Courier New" pitchFamily="49" charset="0"/>
              </a:rPr>
              <a:t>Mass market technology &amp; personnel economies of scale</a:t>
            </a:r>
            <a:r>
              <a:rPr lang="en-US" sz="600">
                <a:latin typeface="Courier New" pitchFamily="49" charset="0"/>
              </a:rPr>
              <a:t> -- Due to technology convergence, there is an increasing abundance of good technology &amp; personnel at competitive prices for mainstream mass markets, such as e-commerce or consumer electronics built using general-purpose operating systems, languages, networks, &amp; middleware.  However, for niche markets, such as real-time embedded systems written using proprietary platforms, languages, &amp; tools, commodity hardware &amp; software artifacts &amp; personnel are much more expensive--if they can be found at all.  Thus, the further an industry diverges from the mainstream mass market, the greater the costs it incurs to develop, deploy, &amp; maintain systems; likewise, the more its customers must pay for the niche technology.</a:t>
            </a:r>
          </a:p>
          <a:p>
            <a:pPr>
              <a:buFontTx/>
              <a:buChar char="•"/>
            </a:pPr>
            <a:r>
              <a:rPr lang="en-US" sz="600" i="1">
                <a:latin typeface="Courier New" pitchFamily="49" charset="0"/>
              </a:rPr>
              <a:t>Disruptive technologies &amp; global competition</a:t>
            </a:r>
            <a:r>
              <a:rPr lang="en-US" sz="600">
                <a:latin typeface="Courier New" pitchFamily="49" charset="0"/>
              </a:rPr>
              <a:t> -- Another consequence of IT commoditization is that industries, such as telecommunications &amp; aerospace, that have long been protected by high barriers to entry will be much more vulnerable to disruptive technologies &amp; global competition.  For example, advances in high-performance COTS hardware &amp; fault tolerant middleware are making it possible to build dependable network elements ranging from PBXs to high-speed backbone routers--and ultimately carrier class switches--using standard components that cost much less than today's highly proprietary systems.  In turn, the commoditization of network elements will continue to erode the profit margins that communication equipment market leaders have enjoyed historically.</a:t>
            </a:r>
          </a:p>
          <a:p>
            <a:pPr>
              <a:buFontTx/>
              <a:buChar char="•"/>
            </a:pPr>
            <a:r>
              <a:rPr lang="en-US" sz="600" i="1">
                <a:latin typeface="Courier New" pitchFamily="49" charset="0"/>
              </a:rPr>
              <a:t>The decline of internally funded R&amp;D</a:t>
            </a:r>
            <a:r>
              <a:rPr lang="en-US" sz="600">
                <a:latin typeface="Courier New" pitchFamily="49" charset="0"/>
              </a:rPr>
              <a:t> -- Shrinking profit margins make it increasingly hard for companies to invest heavily in long-term research that doesn't yield short-term pay offs.  As a result, many companies can no longer afford the luxury of internal R&amp;D organizations that produce proprietary hardware &amp; software components with customized quality-of-service support.  To fill this void, therefore, commodity hardware &amp; software researched &amp; developed by third-parties is becoming increasingly strategic to many industries.  However, this trend often requires companies to transition away from proprietary architectures to more open systems in order reap the benefits of externally funded R&amp;D.</a:t>
            </a:r>
          </a:p>
          <a:p>
            <a:pPr>
              <a:buFontTx/>
              <a:buChar char="•"/>
            </a:pPr>
            <a:r>
              <a:rPr lang="en-US" sz="600" i="1">
                <a:latin typeface="Courier New" pitchFamily="49" charset="0"/>
              </a:rPr>
              <a:t>Potential complexity cap for next-generation complex systems</a:t>
            </a:r>
            <a:r>
              <a:rPr lang="en-US" sz="600">
                <a:latin typeface="Courier New" pitchFamily="49" charset="0"/>
              </a:rPr>
              <a:t> -- As the current generation of technology transitions run their course, the systemic reduction in long-term research funding may limit the level of complexity of next-generation systems that can be developed &amp; integrated using commoditized hardware &amp; software components. In particular, over the past five years there has been a steady flow of faculty, staff, &amp; grad students out of the traditional research centers, such as universities &amp; research labs, &amp; into startup companies &amp; other industrial positions.  While this transition has helped to fuel the current global economic boom, it's unclear whether this trend bodes well for long-term technology innovation. In particular, without an investment in fundamental R&amp;D it may be hard for developers of next-generation systems to address the complexities associated with the move towards large-scale  distributed ``systems of systems'' in many domains.</a:t>
            </a:r>
          </a:p>
          <a:p>
            <a:r>
              <a:rPr lang="en-US" sz="600">
                <a:latin typeface="Courier New" pitchFamily="49" charset="0"/>
              </a:rPr>
              <a:t>In the face of the relentless drive towards IT commoditization, it's become essential for developers, companies, &amp; even entire countries to consider how they can maintain their competitive edge.  As hardware &amp; software components are increasingly being written, fabricated, &amp; deployed as inexpensive commodities via low-cost distribution channels, such as the Internet, traditional market leaders &amp; supply chains are being altered substantially.  For example, the meteoric growth of the open-source Linux operating system (OS) has significantly altered the pricing levels, business strategies, and</a:t>
            </a:r>
          </a:p>
          <a:p>
            <a:r>
              <a:rPr lang="en-US" sz="600">
                <a:latin typeface="Courier New" pitchFamily="49" charset="0"/>
              </a:rPr>
              <a:t>licensing models of proprietary OS vendors.  Thus, in a highly commoditized IT economy, premium value &amp; strategic advantage will accrue to individuals, organizations, &amp; nations that master the patterns, pattern languages, frameworks, components, &amp; middleware tools necessary to develop &amp; integrate complex communication systems.</a:t>
            </a:r>
          </a:p>
          <a:p>
            <a:endParaRPr lang="en-US" sz="600">
              <a:latin typeface="Arial" pitchFamily="34" charset="0"/>
            </a:endParaRPr>
          </a:p>
          <a:p>
            <a:endParaRPr lang="en-US" sz="8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36</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r>
              <a:rPr lang="en-US" sz="600" b="1" dirty="0">
                <a:latin typeface="Courier New" pitchFamily="49" charset="0"/>
              </a:rPr>
              <a:t>Key Themes of This Slide</a:t>
            </a:r>
          </a:p>
          <a:p>
            <a:r>
              <a:rPr lang="en-US" sz="600" dirty="0">
                <a:latin typeface="Courier New" pitchFamily="49" charset="0"/>
              </a:rPr>
              <a:t>Information technology (IT) is rapidly becoming a commodity.  For the past decade we've benefited from the commoditization of hardware, such as CPUs &amp; storage devices, &amp; networking elements, such as IP routers, which get faster, cheaper, &amp; better at a predictable pace. More recently, advances in programming languages, such as Java &amp; C++, operating environments, such as POSIX &amp; Java Virtual Machines, &amp; middleware, such as CORBA &amp; Enterprise Java Beans, are helping to commoditize many software layers &amp; components, as well.  Although the quality of commodity software--particularly communication software--has lagged behind hardware, recent improvements have enabled common off-the-shelf (COTS) software components to be used in an increasing number of mission-critical applications, ranging from avionics mission computing to hot rolling mills &amp; backbone routers &amp; switches. </a:t>
            </a:r>
          </a:p>
          <a:p>
            <a:r>
              <a:rPr lang="en-US" sz="600" dirty="0">
                <a:latin typeface="Courier New" pitchFamily="49" charset="0"/>
              </a:rPr>
              <a:t>The commoditization of IT has a number of consequences: </a:t>
            </a:r>
          </a:p>
          <a:p>
            <a:pPr>
              <a:buFontTx/>
              <a:buChar char="•"/>
            </a:pPr>
            <a:r>
              <a:rPr lang="en-US" sz="600" i="1" dirty="0">
                <a:latin typeface="Courier New" pitchFamily="49" charset="0"/>
              </a:rPr>
              <a:t>Focus on integration rather than programming</a:t>
            </a:r>
            <a:r>
              <a:rPr lang="en-US" sz="600" dirty="0">
                <a:latin typeface="Courier New" pitchFamily="49" charset="0"/>
              </a:rPr>
              <a:t> -- There is an ongoing  trend away from programming systems from scratch to integrating them by configuring &amp; customizing reusable components.  While it is possible in theory to program systems from scratch, economic &amp;  organizational constraints--as well as increasingly complex  requirements &amp; competitive pressures--often makes it economically infeasible to do so in practice.  Thus, most systems in the future will be configured by integrating commodity reusable components implemented by different suppliers.</a:t>
            </a:r>
          </a:p>
          <a:p>
            <a:pPr>
              <a:buFontTx/>
              <a:buChar char="•"/>
            </a:pPr>
            <a:r>
              <a:rPr lang="en-US" sz="600" i="1" dirty="0">
                <a:latin typeface="Courier New" pitchFamily="49" charset="0"/>
              </a:rPr>
              <a:t>Technology convergence &amp; standardization</a:t>
            </a:r>
            <a:r>
              <a:rPr lang="en-US" sz="600" dirty="0">
                <a:latin typeface="Courier New" pitchFamily="49" charset="0"/>
              </a:rPr>
              <a:t> -- To leverage inexpensive commodity hardware &amp; software effectively, application developers are converging towards fewer general-purpose tools, platforms, &amp; methods than they've used in the past.  For example, rather than choosing from dozens of programming languages, operating systems, network protocols, &amp; middleware, newer systems are being developed with a relatively small number of common tools &amp;  platforms, such as C++, Java, UNIX, Windows NT, TCP/IP, &amp; CORBA, most of which are industry standards.  Likewise, there's a general consolidation of development methods &amp; modeling notations away from ad hoc techniques towards industry standards, such as UML.</a:t>
            </a:r>
          </a:p>
          <a:p>
            <a:pPr>
              <a:buFontTx/>
              <a:buChar char="•"/>
            </a:pPr>
            <a:r>
              <a:rPr lang="en-US" sz="600" i="1" dirty="0">
                <a:latin typeface="Courier New" pitchFamily="49" charset="0"/>
              </a:rPr>
              <a:t>Mass market technology &amp; personnel economies of scale</a:t>
            </a:r>
            <a:r>
              <a:rPr lang="en-US" sz="600" dirty="0">
                <a:latin typeface="Courier New" pitchFamily="49" charset="0"/>
              </a:rPr>
              <a:t> -- Due to technology convergence, there is an increasing abundance of good technology &amp; personnel at competitive prices for mainstream mass markets, such as e-commerce or consumer electronics built using general-purpose operating systems, languages, networks, &amp; middleware.  However, for niche markets, such as real-time embedded systems written using proprietary platforms, languages, &amp; tools, commodity hardware &amp; software artifacts &amp; personnel are much more expensive--if they can be found at all.  Thus, the further an industry diverges from the mainstream mass market, the greater the costs it incurs to develop, deploy, &amp; maintain systems; likewise, the more its customers must pay for the niche technology.</a:t>
            </a:r>
          </a:p>
          <a:p>
            <a:pPr>
              <a:buFontTx/>
              <a:buChar char="•"/>
            </a:pPr>
            <a:r>
              <a:rPr lang="en-US" sz="600" i="1" dirty="0">
                <a:latin typeface="Courier New" pitchFamily="49" charset="0"/>
              </a:rPr>
              <a:t>Disruptive technologies &amp; global competition</a:t>
            </a:r>
            <a:r>
              <a:rPr lang="en-US" sz="600" dirty="0">
                <a:latin typeface="Courier New" pitchFamily="49" charset="0"/>
              </a:rPr>
              <a:t> -- Another consequence of IT commoditization is that industries, such as telecommunications &amp; aerospace, that have long been protected by high barriers to entry will be much more vulnerable to disruptive technologies &amp; global competition.  For example, advances in high-performance COTS hardware &amp; fault tolerant middleware are making it possible to build dependable network elements ranging from PBXs to high-speed backbone routers--and ultimately carrier class switches--using standard components that cost much less than today's highly proprietary systems.  In turn, the commoditization of network elements will continue to erode the profit margins that communication equipment market leaders have enjoyed historically.</a:t>
            </a:r>
          </a:p>
          <a:p>
            <a:pPr>
              <a:buFontTx/>
              <a:buChar char="•"/>
            </a:pPr>
            <a:r>
              <a:rPr lang="en-US" sz="600" i="1" dirty="0">
                <a:latin typeface="Courier New" pitchFamily="49" charset="0"/>
              </a:rPr>
              <a:t>The decline of internally funded R&amp;D</a:t>
            </a:r>
            <a:r>
              <a:rPr lang="en-US" sz="600" dirty="0">
                <a:latin typeface="Courier New" pitchFamily="49" charset="0"/>
              </a:rPr>
              <a:t> -- Shrinking profit margins make it increasingly hard for companies to invest heavily in long-term research that doesn't yield short-term pay offs.  As a result, many companies can no longer afford the luxury of internal R&amp;D organizations that produce proprietary hardware &amp; software components with customized quality-of-service support.  To fill this void, therefore, commodity hardware &amp; software researched &amp; developed by third-parties is becoming increasingly strategic to many industries.  However, this trend often requires companies to transition away from proprietary architectures to more open systems in order reap the benefits of externally funded R&amp;D.</a:t>
            </a:r>
          </a:p>
          <a:p>
            <a:pPr>
              <a:buFontTx/>
              <a:buChar char="•"/>
            </a:pPr>
            <a:r>
              <a:rPr lang="en-US" sz="600" i="1" dirty="0">
                <a:latin typeface="Courier New" pitchFamily="49" charset="0"/>
              </a:rPr>
              <a:t>Potential complexity cap for next-generation complex systems</a:t>
            </a:r>
            <a:r>
              <a:rPr lang="en-US" sz="600" dirty="0">
                <a:latin typeface="Courier New" pitchFamily="49" charset="0"/>
              </a:rPr>
              <a:t> -- As the current generation of technology transitions run their course, the systemic reduction in long-term research funding may limit the level of complexity of next-generation systems that can be developed &amp; integrated using commoditized hardware &amp; software components. In particular, over the past five years there has been a steady flow of faculty, staff, &amp; grad students out of the traditional research centers, such as universities &amp; research labs, &amp; into startup companies &amp; other industrial positions.  While this transition has helped to fuel the current global economic boom, it's unclear whether this trend bodes well for long-term technology innovation. In particular, without an investment in fundamental R&amp;D it may be hard for developers of next-generation systems to address the complexities associated with the move towards large-scale  distributed ``systems of systems'' in many domains.</a:t>
            </a:r>
          </a:p>
          <a:p>
            <a:r>
              <a:rPr lang="en-US" sz="600" dirty="0">
                <a:latin typeface="Courier New" pitchFamily="49" charset="0"/>
              </a:rPr>
              <a:t>In the face of the relentless drive towards IT commoditization, it's become essential for developers, companies, &amp; even entire countries to consider how they can maintain their competitive edge.  As hardware &amp; software components are increasingly being written, fabricated, &amp; deployed as inexpensive commodities via low-cost distribution channels, such as the Internet, traditional market leaders &amp; supply chains are being altered substantially.  For example, the meteoric growth of the open-source Linux operating system (OS) has significantly altered the pricing levels, business strategies, and</a:t>
            </a:r>
          </a:p>
          <a:p>
            <a:r>
              <a:rPr lang="en-US" sz="600" dirty="0">
                <a:latin typeface="Courier New" pitchFamily="49" charset="0"/>
              </a:rPr>
              <a:t>licensing models of proprietary OS vendors.  Thus, in a highly commoditized IT economy, premium value &amp; strategic advantage will accrue to individuals, organizations, &amp; nations that master the patterns, pattern languages, frameworks, components, &amp; middleware tools necessary to develop &amp; integrate complex communication systems.</a:t>
            </a:r>
          </a:p>
          <a:p>
            <a:endParaRPr lang="en-US" sz="600" dirty="0">
              <a:latin typeface="Arial" pitchFamily="34" charset="0"/>
            </a:endParaRPr>
          </a:p>
          <a:p>
            <a:endParaRPr lang="en-US" sz="8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CBCBBE42-7098-478C-AB27-BFE8BD4916CD}" type="slidenum">
              <a:rPr lang="en-US" smtClean="0">
                <a:ea typeface="Arial Unicode MS" pitchFamily="34" charset="-128"/>
                <a:cs typeface="Arial Unicode MS" pitchFamily="34" charset="-128"/>
              </a:rPr>
              <a:pPr/>
              <a:t>37</a:t>
            </a:fld>
            <a:endParaRPr lang="en-US" smtClean="0">
              <a:ea typeface="Arial Unicode MS" pitchFamily="34" charset="-128"/>
              <a:cs typeface="Arial Unicode MS" pitchFamily="34" charset="-128"/>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p:spPr>
        <p:txBody>
          <a:bodyPr/>
          <a:lstStyle/>
          <a:p>
            <a:fld id="{5E7D1361-538B-4699-98AA-A77046EBCF20}" type="slidenum">
              <a:rPr lang="en-US" smtClean="0">
                <a:ea typeface="Arial Unicode MS" pitchFamily="34" charset="-128"/>
                <a:cs typeface="Arial Unicode MS" pitchFamily="34" charset="-128"/>
              </a:rPr>
              <a:pPr/>
              <a:t>38</a:t>
            </a:fld>
            <a:endParaRPr lang="en-US" smtClean="0">
              <a:ea typeface="Arial Unicode MS" pitchFamily="34" charset="-128"/>
              <a:cs typeface="Arial Unicode MS" pitchFamily="34" charset="-128"/>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p:spPr>
        <p:txBody>
          <a:bodyPr/>
          <a:lstStyle/>
          <a:p>
            <a:pPr eaLnBrk="1" hangingPunct="1"/>
            <a:r>
              <a:rPr lang="en-US" dirty="0" smtClean="0"/>
              <a:t>http://www.flickr.com/photos/39812311@N00/133667233/</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39</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r>
              <a:rPr lang="en-US" sz="600" b="0" dirty="0" smtClean="0">
                <a:latin typeface="Courier New" pitchFamily="49" charset="0"/>
              </a:rPr>
              <a:t>http://www.flickr.com/photos/26809429@N02/3969705047/</a:t>
            </a:r>
            <a:endParaRPr lang="en-US" sz="800"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8AF9DF1B-A40D-4F53-A08C-24E7E7066486}" type="slidenum">
              <a:rPr lang="en-US" smtClean="0"/>
              <a:pPr>
                <a:defRPr/>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40</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pPr marL="225857" indent="-225857"/>
            <a:r>
              <a:rPr lang="en-US" sz="700" dirty="0" smtClean="0"/>
              <a:t>http://www.flickr.com/photos/22177648@N06/2137737248/, http://upload.wikimedia.org/wikipedia/commons/0/07/Tower_of_Hanoi.jpeg</a:t>
            </a:r>
            <a:endParaRPr lang="en-US" sz="7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41</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endParaRPr lang="en-US" sz="8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42</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r>
              <a:rPr lang="en-US" sz="600" b="0" dirty="0" smtClean="0">
                <a:latin typeface="Courier New" pitchFamily="49" charset="0"/>
              </a:rPr>
              <a:t>http://www.flickr.com/photos/22177648@N06/2136948367/</a:t>
            </a:r>
            <a:endParaRPr lang="en-US" sz="800" b="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43</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r>
              <a:rPr lang="en-US" sz="600" b="0" dirty="0" smtClean="0">
                <a:latin typeface="Courier New" pitchFamily="49" charset="0"/>
              </a:rPr>
              <a:t>http://www.flickr.com/photos/24662369@N07/6086990244/</a:t>
            </a:r>
            <a:endParaRPr lang="en-US" sz="800" b="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44</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endParaRPr lang="en-US" sz="8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45</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r>
              <a:rPr lang="en-US" sz="600" b="0" dirty="0" smtClean="0">
                <a:latin typeface="Courier New" pitchFamily="49" charset="0"/>
              </a:rPr>
              <a:t>http://www.flickr.com/photos/40143737@N02/3985074713/</a:t>
            </a:r>
            <a:endParaRPr lang="en-US" sz="800" b="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46</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r>
              <a:rPr lang="en-US" sz="600" b="0" dirty="0" smtClean="0">
                <a:latin typeface="Courier New" pitchFamily="49" charset="0"/>
              </a:rPr>
              <a:t>http://www.flickr.com/photos/73645804@N00/2473052504/</a:t>
            </a:r>
            <a:endParaRPr lang="en-US" sz="800" b="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47</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r>
              <a:rPr lang="en-US" sz="800" b="0" dirty="0" smtClean="0"/>
              <a:t>http://www.flickr.com/photos/savingfutures/3263126455/sizes/o/</a:t>
            </a:r>
            <a:endParaRPr lang="en-US" sz="800" b="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48</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endParaRPr lang="en-US" sz="600" b="1" dirty="0">
              <a:latin typeface="Courier New" pitchFamily="49"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49</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endParaRPr lang="en-US" sz="600" b="1" dirty="0">
              <a:latin typeface="Courier New" pitchFamily="49"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F9DF1B-A40D-4F53-A08C-24E7E7066486}" type="slidenum">
              <a:rPr lang="en-US" smtClean="0"/>
              <a:pPr>
                <a:defRPr/>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50</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800" b="0" i="0" kern="1200" dirty="0" smtClean="0">
                <a:solidFill>
                  <a:schemeClr val="tx1"/>
                </a:solidFill>
                <a:effectLst/>
                <a:latin typeface="Times New Roman" pitchFamily="18" charset="0"/>
                <a:ea typeface="+mn-ea"/>
                <a:cs typeface="+mn-cs"/>
              </a:rPr>
              <a:t>http://www.flickr.com/photos/35448539@N00/2378242121/, </a:t>
            </a:r>
            <a:r>
              <a:rPr lang="en-US" sz="800" dirty="0" smtClean="0"/>
              <a:t>http://www.flickr.com/photos/50115004@N00/6941824942/,</a:t>
            </a:r>
            <a:r>
              <a:rPr lang="en-US" sz="800" baseline="0" dirty="0" smtClean="0"/>
              <a:t> </a:t>
            </a:r>
            <a:r>
              <a:rPr kumimoji="1" lang="en-US" sz="800" b="0" i="0" kern="1200" dirty="0" err="1" smtClean="0">
                <a:solidFill>
                  <a:schemeClr val="tx1"/>
                </a:solidFill>
                <a:effectLst/>
                <a:latin typeface="Times New Roman" pitchFamily="18" charset="0"/>
                <a:ea typeface="+mn-ea"/>
                <a:cs typeface="+mn-cs"/>
              </a:rPr>
              <a:t>HotWheels</a:t>
            </a:r>
            <a:r>
              <a:rPr kumimoji="1" lang="en-US" sz="800" b="0" i="0" kern="1200" dirty="0" smtClean="0">
                <a:solidFill>
                  <a:schemeClr val="tx1"/>
                </a:solidFill>
                <a:effectLst/>
                <a:latin typeface="Times New Roman" pitchFamily="18" charset="0"/>
                <a:ea typeface="+mn-ea"/>
                <a:cs typeface="+mn-cs"/>
              </a:rPr>
              <a:t> - '09 Corvette Stingray Concept,</a:t>
            </a:r>
            <a:r>
              <a:rPr kumimoji="1" lang="en-US" sz="800" b="0" i="0" kern="1200" baseline="0" dirty="0" smtClean="0">
                <a:solidFill>
                  <a:schemeClr val="tx1"/>
                </a:solidFill>
                <a:effectLst/>
                <a:latin typeface="Times New Roman" pitchFamily="18" charset="0"/>
                <a:ea typeface="+mn-ea"/>
                <a:cs typeface="+mn-cs"/>
              </a:rPr>
              <a:t> http://www.flickr.com/photos/10581663@N08/4165107555/, http://www.flickr.com/photos/7617731@N02/3240810984/</a:t>
            </a:r>
            <a:endParaRPr kumimoji="1" lang="en-US" sz="800" b="0" i="0" kern="1200" dirty="0" smtClean="0">
              <a:solidFill>
                <a:schemeClr val="tx1"/>
              </a:solidFill>
              <a:effectLst/>
              <a:latin typeface="Times New Roman" pitchFamily="18" charset="0"/>
              <a:ea typeface="+mn-ea"/>
              <a:cs typeface="+mn-cs"/>
            </a:endParaRPr>
          </a:p>
          <a:p>
            <a:endParaRPr lang="en-US" sz="600" b="1" dirty="0">
              <a:latin typeface="Courier New" pitchFamily="49"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p:spPr>
        <p:txBody>
          <a:bodyPr/>
          <a:lstStyle/>
          <a:p>
            <a:fld id="{1E1CD5C8-C793-46C2-B536-CAF5E1D47F7D}" type="slidenum">
              <a:rPr lang="en-US" smtClean="0">
                <a:latin typeface="Arial" pitchFamily="34" charset="0"/>
              </a:rPr>
              <a:pPr/>
              <a:t>51</a:t>
            </a:fld>
            <a:endParaRPr lang="en-US" smtClean="0">
              <a:latin typeface="Arial" pitchFamily="34"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w="9525"/>
        </p:spPr>
        <p:txBody>
          <a:bodyPr/>
          <a:lstStyle/>
          <a:p>
            <a:endParaRPr lang="en-US" sz="600" b="1" dirty="0">
              <a:latin typeface="Courier New" pitchFamily="49"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8AF9DF1B-A40D-4F53-A08C-24E7E7066486}"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7624E70-779E-4087-87A7-73F2EDFA0218}" type="slidenum">
              <a:rPr lang="en-US" smtClean="0">
                <a:latin typeface="Arial" pitchFamily="34" charset="0"/>
              </a:rPr>
              <a:pPr/>
              <a:t>7</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w="9525"/>
        </p:spPr>
        <p:txBody>
          <a:bodyPr/>
          <a:lstStyle/>
          <a:p>
            <a:r>
              <a:rPr lang="en-US" sz="800" b="1" dirty="0"/>
              <a:t>Definitions of the Middleware Layers</a:t>
            </a:r>
          </a:p>
          <a:p>
            <a:pPr lvl="1">
              <a:buFontTx/>
              <a:buChar char="•"/>
            </a:pPr>
            <a:r>
              <a:rPr lang="en-US" sz="800" i="1" dirty="0"/>
              <a:t>Infrastructure middleware.</a:t>
            </a:r>
            <a:r>
              <a:rPr lang="en-US" sz="800" dirty="0"/>
              <a:t> This layer encapsulates core OS communication &amp; concurrency services to eliminate many tedious, error-prone, &amp; non-portable aspects of developing &amp; maintaining distributed applications using low-level network programming mechanisms, such as sockets. Widely-used examples of infrastructure middleware include the Java Virtual Machine (JVM) &amp; the ADAPTIVE Communication Environment (ACE).</a:t>
            </a:r>
          </a:p>
          <a:p>
            <a:pPr lvl="1">
              <a:buFontTx/>
              <a:buChar char="•"/>
            </a:pPr>
            <a:r>
              <a:rPr lang="en-US" sz="800" i="1" dirty="0"/>
              <a:t>Distribution middleware.</a:t>
            </a:r>
            <a:r>
              <a:rPr lang="en-US" sz="800" dirty="0"/>
              <a:t> This layer builds upon the lower-level infrastructure middleware to automate common network programming tasks, such as parameter marshaling/</a:t>
            </a:r>
            <a:r>
              <a:rPr lang="en-US" sz="800" dirty="0" err="1"/>
              <a:t>demarshaling</a:t>
            </a:r>
            <a:r>
              <a:rPr lang="en-US" sz="800" dirty="0"/>
              <a:t>, socket &amp; request </a:t>
            </a:r>
            <a:r>
              <a:rPr lang="en-US" sz="800" dirty="0" err="1"/>
              <a:t>demultiplexing</a:t>
            </a:r>
            <a:r>
              <a:rPr lang="en-US" sz="800" dirty="0"/>
              <a:t>, &amp; fault detection/recovery. Common examples of distribution middleware include the Object Management Group's (OMG's) Common Object Request Broker Architecture (CORBA), Microsoft's Distributed COM (DCOM), &amp; </a:t>
            </a:r>
            <a:r>
              <a:rPr lang="en-US" sz="800" dirty="0" err="1"/>
              <a:t>JavaSoft's</a:t>
            </a:r>
            <a:r>
              <a:rPr lang="en-US" sz="800" dirty="0"/>
              <a:t> Remote Method Invocation (RMI). </a:t>
            </a:r>
          </a:p>
          <a:p>
            <a:pPr lvl="1">
              <a:buFontTx/>
              <a:buChar char="•"/>
            </a:pPr>
            <a:r>
              <a:rPr lang="en-US" sz="800" i="1" dirty="0"/>
              <a:t>Common middleware services. </a:t>
            </a:r>
            <a:r>
              <a:rPr lang="en-US" sz="800" dirty="0"/>
              <a:t>This layer augments the distribution middleware by defining domain-independent services, such as event notifications, logging, multimedia streaming, persistence, security, transactions, fault tolerance, &amp; distributed concurrency control.  Applications can reuse these services to perform common distribution tasks that would otherwise be implemented manually.</a:t>
            </a:r>
          </a:p>
          <a:p>
            <a:pPr lvl="1">
              <a:buFontTx/>
              <a:buChar char="•"/>
            </a:pPr>
            <a:r>
              <a:rPr lang="en-US" sz="800" i="1" dirty="0"/>
              <a:t>Domain-specific Services. </a:t>
            </a:r>
            <a:r>
              <a:rPr lang="en-US" sz="800" dirty="0"/>
              <a:t>This layer is tailored to the requirements of particular domains, such as telecommunications, e-commerce, health-care, or process automation.  Unlike the other three OO middleware layers, domain-specific services are not as generally reusable, &amp; thus are the least mature of the middleware layers today.  Since they embody domain-specific knowledge, however, they have the most potential to increase system quality &amp; decrease the cycle-time &amp; effort required to develop particular types of networked applications.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7624E70-779E-4087-87A7-73F2EDFA0218}" type="slidenum">
              <a:rPr lang="en-US" smtClean="0">
                <a:latin typeface="Arial" pitchFamily="34" charset="0"/>
              </a:rPr>
              <a:pPr/>
              <a:t>8</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w="9525"/>
        </p:spPr>
        <p:txBody>
          <a:bodyPr/>
          <a:lstStyle/>
          <a:p>
            <a:r>
              <a:rPr lang="en-US" sz="800" b="1"/>
              <a:t>Definitions of the Middleware Layers</a:t>
            </a:r>
          </a:p>
          <a:p>
            <a:pPr lvl="1">
              <a:buFontTx/>
              <a:buChar char="•"/>
            </a:pPr>
            <a:r>
              <a:rPr lang="en-US" sz="800" i="1"/>
              <a:t>Infrastructure middleware.</a:t>
            </a:r>
            <a:r>
              <a:rPr lang="en-US" sz="800"/>
              <a:t> This layer encapsulates core OS communication &amp; concurrency services to eliminate many tedious, error-prone, &amp; non-portable aspects of developing &amp; maintaining distributed applications using low-level network programming mechanisms, such as sockets. Widely-used examples of infrastructure middleware include the Java Virtual Machine (JVM) &amp; the ADAPTIVE Communication Environment (ACE).</a:t>
            </a:r>
          </a:p>
          <a:p>
            <a:pPr lvl="1">
              <a:buFontTx/>
              <a:buChar char="•"/>
            </a:pPr>
            <a:r>
              <a:rPr lang="en-US" sz="800" i="1"/>
              <a:t>Distribution middleware.</a:t>
            </a:r>
            <a:r>
              <a:rPr lang="en-US" sz="800"/>
              <a:t> This layer builds upon the lower-level infrastructure middleware to automate common network programming tasks, such as parameter marshaling/demarshaling, socket &amp; request demultiplexing, &amp; fault detection/recovery. Common examples of distribution middleware include the Object Management Group's (OMG's) Common Object Request Broker Architecture (CORBA), Microsoft's Distributed COM (DCOM), &amp; JavaSoft's Remote Method Invocation (RMI). </a:t>
            </a:r>
          </a:p>
          <a:p>
            <a:pPr lvl="1">
              <a:buFontTx/>
              <a:buChar char="•"/>
            </a:pPr>
            <a:r>
              <a:rPr lang="en-US" sz="800" i="1"/>
              <a:t>Common middleware services. </a:t>
            </a:r>
            <a:r>
              <a:rPr lang="en-US" sz="800"/>
              <a:t>This layer augments the distribution middleware by defining domain-independent services, such as event notifications, logging, multimedia streaming, persistence, security, transactions, fault tolerance, &amp; distributed concurrency control.  Applications can reuse these services to perform common distribution tasks that would otherwise be implemented manually.</a:t>
            </a:r>
          </a:p>
          <a:p>
            <a:pPr lvl="1">
              <a:buFontTx/>
              <a:buChar char="•"/>
            </a:pPr>
            <a:r>
              <a:rPr lang="en-US" sz="800" i="1"/>
              <a:t>Domain-specific Services. </a:t>
            </a:r>
            <a:r>
              <a:rPr lang="en-US" sz="800"/>
              <a:t>This layer is tailored to the requirements of particular domains, such as telecommunications, e-commerce, health-care, or process automation.  Unlike the other three OO middleware layers, domain-specific services are not as generally reusable, &amp; thus are the least mature of the middleware layers today.  Since they embody domain-specific knowledge, however, they have the most potential to increase system quality &amp; decrease the cycle-time &amp; effort required to develop particular types of networked applications.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p:spPr>
        <p:txBody>
          <a:bodyPr/>
          <a:lstStyle/>
          <a:p>
            <a:fld id="{E7624E70-779E-4087-87A7-73F2EDFA0218}" type="slidenum">
              <a:rPr lang="en-US" smtClean="0">
                <a:latin typeface="Arial" pitchFamily="34" charset="0"/>
              </a:rPr>
              <a:pPr/>
              <a:t>9</a:t>
            </a:fld>
            <a:endParaRPr lang="en-US" smtClean="0">
              <a:latin typeface="Arial" pitchFamily="34"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w="9525"/>
        </p:spPr>
        <p:txBody>
          <a:bodyPr/>
          <a:lstStyle/>
          <a:p>
            <a:r>
              <a:rPr lang="en-US" sz="800" b="1"/>
              <a:t>Definitions of the Middleware Layers</a:t>
            </a:r>
          </a:p>
          <a:p>
            <a:pPr lvl="1">
              <a:buFontTx/>
              <a:buChar char="•"/>
            </a:pPr>
            <a:r>
              <a:rPr lang="en-US" sz="800" i="1"/>
              <a:t>Infrastructure middleware.</a:t>
            </a:r>
            <a:r>
              <a:rPr lang="en-US" sz="800"/>
              <a:t> This layer encapsulates core OS communication &amp; concurrency services to eliminate many tedious, error-prone, &amp; non-portable aspects of developing &amp; maintaining distributed applications using low-level network programming mechanisms, such as sockets. Widely-used examples of infrastructure middleware include the Java Virtual Machine (JVM) &amp; the ADAPTIVE Communication Environment (ACE).</a:t>
            </a:r>
          </a:p>
          <a:p>
            <a:pPr lvl="1">
              <a:buFontTx/>
              <a:buChar char="•"/>
            </a:pPr>
            <a:r>
              <a:rPr lang="en-US" sz="800" i="1"/>
              <a:t>Distribution middleware.</a:t>
            </a:r>
            <a:r>
              <a:rPr lang="en-US" sz="800"/>
              <a:t> This layer builds upon the lower-level infrastructure middleware to automate common network programming tasks, such as parameter marshaling/demarshaling, socket &amp; request demultiplexing, &amp; fault detection/recovery. Common examples of distribution middleware include the Object Management Group's (OMG's) Common Object Request Broker Architecture (CORBA), Microsoft's Distributed COM (DCOM), &amp; JavaSoft's Remote Method Invocation (RMI). </a:t>
            </a:r>
          </a:p>
          <a:p>
            <a:pPr lvl="1">
              <a:buFontTx/>
              <a:buChar char="•"/>
            </a:pPr>
            <a:r>
              <a:rPr lang="en-US" sz="800" i="1"/>
              <a:t>Common middleware services. </a:t>
            </a:r>
            <a:r>
              <a:rPr lang="en-US" sz="800"/>
              <a:t>This layer augments the distribution middleware by defining domain-independent services, such as event notifications, logging, multimedia streaming, persistence, security, transactions, fault tolerance, &amp; distributed concurrency control.  Applications can reuse these services to perform common distribution tasks that would otherwise be implemented manually.</a:t>
            </a:r>
          </a:p>
          <a:p>
            <a:pPr lvl="1">
              <a:buFontTx/>
              <a:buChar char="•"/>
            </a:pPr>
            <a:r>
              <a:rPr lang="en-US" sz="800" i="1"/>
              <a:t>Domain-specific Services. </a:t>
            </a:r>
            <a:r>
              <a:rPr lang="en-US" sz="800"/>
              <a:t>This layer is tailored to the requirements of particular domains, such as telecommunications, e-commerce, health-care, or process automation.  Unlike the other three OO middleware layers, domain-specific services are not as generally reusable, &amp; thus are the least mature of the middleware layers today.  Since they embody domain-specific knowledge, however, they have the most potential to increase system quality &amp; decrease the cycle-time &amp; effort required to develop particular types of networked applications.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457200" y="6061075"/>
            <a:ext cx="7772400" cy="457200"/>
          </a:xfrm>
          <a:prstGeom prst="rect">
            <a:avLst/>
          </a:prstGeom>
          <a:noFill/>
          <a:ln w="9525">
            <a:noFill/>
            <a:miter lim="800000"/>
            <a:headEnd/>
            <a:tailEnd/>
          </a:ln>
          <a:effectLst/>
        </p:spPr>
        <p:txBody>
          <a:bodyPr>
            <a:spAutoFit/>
          </a:bodyPr>
          <a:lstStyle/>
          <a:p>
            <a:pPr>
              <a:spcBef>
                <a:spcPct val="0"/>
              </a:spcBef>
              <a:defRPr/>
            </a:pPr>
            <a:endParaRPr lang="zh-CN" altLang="en-US" sz="2400">
              <a:latin typeface="Times New Roman" pitchFamily="18" charset="0"/>
              <a:ea typeface="宋体" pitchFamily="1" charset="-122"/>
              <a:cs typeface="+mn-cs"/>
            </a:endParaRPr>
          </a:p>
        </p:txBody>
      </p:sp>
      <p:sp>
        <p:nvSpPr>
          <p:cNvPr id="1374210" name="Rectangle 2"/>
          <p:cNvSpPr>
            <a:spLocks noGrp="1" noChangeArrowheads="1"/>
          </p:cNvSpPr>
          <p:nvPr>
            <p:ph type="ctrTitle"/>
          </p:nvPr>
        </p:nvSpPr>
        <p:spPr>
          <a:xfrm>
            <a:off x="685800" y="228600"/>
            <a:ext cx="7772400" cy="1752600"/>
          </a:xfrm>
        </p:spPr>
        <p:txBody>
          <a:bodyPr/>
          <a:lstStyle>
            <a:lvl1pPr>
              <a:defRPr/>
            </a:lvl1pPr>
          </a:lstStyle>
          <a:p>
            <a:r>
              <a:rPr lang="en-US" altLang="zh-CN" smtClean="0"/>
              <a:t>Click to edit Master title style</a:t>
            </a:r>
            <a:endParaRPr lang="en-US" altLang="zh-CN"/>
          </a:p>
        </p:txBody>
      </p:sp>
      <p:sp>
        <p:nvSpPr>
          <p:cNvPr id="1374211" name="Rectangle 3"/>
          <p:cNvSpPr>
            <a:spLocks noGrp="1" noChangeArrowheads="1"/>
          </p:cNvSpPr>
          <p:nvPr>
            <p:ph type="subTitle" idx="1"/>
          </p:nvPr>
        </p:nvSpPr>
        <p:spPr>
          <a:xfrm>
            <a:off x="1371600" y="2133600"/>
            <a:ext cx="6400800" cy="1752600"/>
          </a:xfrm>
        </p:spPr>
        <p:txBody>
          <a:bodyPr/>
          <a:lstStyle>
            <a:lvl1pPr marL="0" indent="0" algn="ctr">
              <a:buFontTx/>
              <a:buNone/>
              <a:defRPr/>
            </a:lvl1pPr>
          </a:lstStyle>
          <a:p>
            <a:r>
              <a:rPr lang="en-US" altLang="zh-CN" smtClean="0"/>
              <a:t>Click to edit Master subtitle style</a:t>
            </a: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533400"/>
            <a:ext cx="22098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533400"/>
            <a:ext cx="64770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AndTx" preserve="1">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half" idx="3"/>
          </p:nvPr>
        </p:nvSpPr>
        <p:spPr>
          <a:xfrm>
            <a:off x="46482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524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990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524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657600"/>
            <a:ext cx="43434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152400" y="533400"/>
            <a:ext cx="8839200" cy="5638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69863" indent="-169863">
              <a:defRPr/>
            </a:lvl1pPr>
            <a:lvl2pPr marL="457200" indent="-287338">
              <a:defRPr/>
            </a:lvl2pPr>
            <a:lvl3pPr marL="341313" indent="-171450">
              <a:defRPr/>
            </a:lvl3pPr>
            <a:lvl4pPr marL="627063" indent="-223838">
              <a:defRPr/>
            </a:lvl4pPr>
            <a:lvl5pPr marL="860425" indent="-233363">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839200" cy="381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2400" y="3657600"/>
            <a:ext cx="8839200" cy="251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5867400" cy="6858000"/>
            <a:chOff x="0" y="0"/>
            <a:chExt cx="3696" cy="4320"/>
          </a:xfrm>
        </p:grpSpPr>
        <p:sp>
          <p:nvSpPr>
            <p:cNvPr id="5" name="Rectangle 3"/>
            <p:cNvSpPr>
              <a:spLocks noChangeArrowheads="1"/>
            </p:cNvSpPr>
            <p:nvPr/>
          </p:nvSpPr>
          <p:spPr bwMode="auto">
            <a:xfrm>
              <a:off x="0" y="0"/>
              <a:ext cx="2880" cy="4320"/>
            </a:xfrm>
            <a:prstGeom prst="rect">
              <a:avLst/>
            </a:prstGeom>
            <a:solidFill>
              <a:schemeClr val="accent2"/>
            </a:solidFill>
            <a:ln w="9525">
              <a:noFill/>
              <a:miter lim="800000"/>
              <a:headEnd/>
              <a:tailEnd/>
            </a:ln>
            <a:effectLst/>
          </p:spPr>
          <p:txBody>
            <a:bodyPr wrap="none" anchor="ctr"/>
            <a:lstStyle/>
            <a:p>
              <a:pPr>
                <a:spcBef>
                  <a:spcPct val="0"/>
                </a:spcBef>
                <a:defRPr/>
              </a:pPr>
              <a:endParaRPr kumimoji="1" lang="zh-CN" altLang="en-US" sz="2400">
                <a:latin typeface="Times New Roman" pitchFamily="18" charset="0"/>
                <a:ea typeface="宋体" pitchFamily="1" charset="-122"/>
                <a:cs typeface="+mn-cs"/>
              </a:endParaRPr>
            </a:p>
          </p:txBody>
        </p:sp>
        <p:sp>
          <p:nvSpPr>
            <p:cNvPr id="6" name="AutoShape 4"/>
            <p:cNvSpPr>
              <a:spLocks noChangeArrowheads="1"/>
            </p:cNvSpPr>
            <p:nvPr/>
          </p:nvSpPr>
          <p:spPr bwMode="white">
            <a:xfrm>
              <a:off x="432" y="624"/>
              <a:ext cx="3264" cy="1200"/>
            </a:xfrm>
            <a:prstGeom prst="roundRect">
              <a:avLst>
                <a:gd name="adj" fmla="val 50000"/>
              </a:avLst>
            </a:prstGeom>
            <a:solidFill>
              <a:schemeClr val="bg1"/>
            </a:solidFill>
            <a:ln w="9525">
              <a:noFill/>
              <a:round/>
              <a:headEnd/>
              <a:tailEnd/>
            </a:ln>
            <a:effectLst/>
          </p:spPr>
          <p:txBody>
            <a:bodyPr wrap="none" anchor="ctr"/>
            <a:lstStyle/>
            <a:p>
              <a:pPr>
                <a:spcBef>
                  <a:spcPct val="0"/>
                </a:spcBef>
                <a:defRPr/>
              </a:pPr>
              <a:endParaRPr kumimoji="1" lang="zh-CN" altLang="en-US" sz="2400">
                <a:latin typeface="Times New Roman" pitchFamily="18" charset="0"/>
                <a:ea typeface="宋体" pitchFamily="1" charset="-122"/>
                <a:cs typeface="+mn-cs"/>
              </a:endParaRPr>
            </a:p>
          </p:txBody>
        </p:sp>
      </p:grpSp>
      <p:grpSp>
        <p:nvGrpSpPr>
          <p:cNvPr id="7" name="Group 5"/>
          <p:cNvGrpSpPr>
            <a:grpSpLocks/>
          </p:cNvGrpSpPr>
          <p:nvPr/>
        </p:nvGrpSpPr>
        <p:grpSpPr bwMode="auto">
          <a:xfrm>
            <a:off x="3632200" y="4889500"/>
            <a:ext cx="4876800" cy="319088"/>
            <a:chOff x="2288" y="3080"/>
            <a:chExt cx="3072" cy="201"/>
          </a:xfrm>
        </p:grpSpPr>
        <p:sp>
          <p:nvSpPr>
            <p:cNvPr id="8" name="AutoShape 6"/>
            <p:cNvSpPr>
              <a:spLocks noChangeArrowheads="1"/>
            </p:cNvSpPr>
            <p:nvPr/>
          </p:nvSpPr>
          <p:spPr bwMode="auto">
            <a:xfrm flipH="1">
              <a:off x="2288" y="3080"/>
              <a:ext cx="2914" cy="200"/>
            </a:xfrm>
            <a:prstGeom prst="roundRect">
              <a:avLst>
                <a:gd name="adj" fmla="val 0"/>
              </a:avLst>
            </a:prstGeom>
            <a:solidFill>
              <a:schemeClr val="hlink"/>
            </a:solidFill>
            <a:ln w="9525">
              <a:noFill/>
              <a:round/>
              <a:headEnd/>
              <a:tailEnd/>
            </a:ln>
            <a:effectLst/>
          </p:spPr>
          <p:txBody>
            <a:bodyPr wrap="none" anchor="ctr"/>
            <a:lstStyle/>
            <a:p>
              <a:pPr>
                <a:defRPr/>
              </a:pPr>
              <a:endParaRPr lang="en-US">
                <a:ea typeface="+mn-ea"/>
                <a:cs typeface="+mn-cs"/>
              </a:endParaRPr>
            </a:p>
          </p:txBody>
        </p:sp>
        <p:sp>
          <p:nvSpPr>
            <p:cNvPr id="9" name="AutoShape 7"/>
            <p:cNvSpPr>
              <a:spLocks noChangeArrowheads="1"/>
            </p:cNvSpPr>
            <p:nvPr/>
          </p:nvSpPr>
          <p:spPr bwMode="auto">
            <a:xfrm>
              <a:off x="5196" y="3080"/>
              <a:ext cx="164" cy="201"/>
            </a:xfrm>
            <a:prstGeom prst="flowChartDelay">
              <a:avLst/>
            </a:prstGeom>
            <a:solidFill>
              <a:schemeClr val="hlink"/>
            </a:solidFill>
            <a:ln w="9525">
              <a:noFill/>
              <a:miter lim="800000"/>
              <a:headEnd/>
              <a:tailEnd/>
            </a:ln>
            <a:effectLst/>
          </p:spPr>
          <p:txBody>
            <a:bodyPr wrap="none" anchor="ctr"/>
            <a:lstStyle/>
            <a:p>
              <a:pPr>
                <a:defRPr/>
              </a:pPr>
              <a:endParaRPr lang="en-US">
                <a:ea typeface="+mn-ea"/>
                <a:cs typeface="+mn-cs"/>
              </a:endParaRPr>
            </a:p>
          </p:txBody>
        </p:sp>
      </p:grpSp>
      <p:pic>
        <p:nvPicPr>
          <p:cNvPr id="10" name="Picture 13" descr="BBN_2c_secondary"/>
          <p:cNvPicPr>
            <a:picLocks noChangeAspect="1" noChangeArrowheads="1"/>
          </p:cNvPicPr>
          <p:nvPr/>
        </p:nvPicPr>
        <p:blipFill>
          <a:blip r:embed="rId2" cstate="print"/>
          <a:srcRect/>
          <a:stretch>
            <a:fillRect/>
          </a:stretch>
        </p:blipFill>
        <p:spPr bwMode="auto">
          <a:xfrm>
            <a:off x="5029200" y="5289550"/>
            <a:ext cx="3886200" cy="885825"/>
          </a:xfrm>
          <a:prstGeom prst="rect">
            <a:avLst/>
          </a:prstGeom>
          <a:noFill/>
          <a:ln w="9525">
            <a:noFill/>
            <a:miter lim="800000"/>
            <a:headEnd/>
            <a:tailEnd/>
          </a:ln>
        </p:spPr>
      </p:pic>
      <p:pic>
        <p:nvPicPr>
          <p:cNvPr id="11" name="Picture 14" descr="doc"/>
          <p:cNvPicPr>
            <a:picLocks noChangeAspect="1" noChangeArrowheads="1"/>
          </p:cNvPicPr>
          <p:nvPr/>
        </p:nvPicPr>
        <p:blipFill>
          <a:blip r:embed="rId3" cstate="print"/>
          <a:srcRect/>
          <a:stretch>
            <a:fillRect/>
          </a:stretch>
        </p:blipFill>
        <p:spPr bwMode="auto">
          <a:xfrm>
            <a:off x="152400" y="5214938"/>
            <a:ext cx="3657600" cy="1033462"/>
          </a:xfrm>
          <a:prstGeom prst="rect">
            <a:avLst/>
          </a:prstGeom>
          <a:noFill/>
          <a:ln w="9525">
            <a:noFill/>
            <a:miter lim="800000"/>
            <a:headEnd/>
            <a:tailEnd/>
          </a:ln>
        </p:spPr>
      </p:pic>
      <p:sp>
        <p:nvSpPr>
          <p:cNvPr id="1377288" name="Rectangle 8"/>
          <p:cNvSpPr>
            <a:spLocks noGrp="1" noChangeArrowheads="1"/>
          </p:cNvSpPr>
          <p:nvPr>
            <p:ph type="subTitle" idx="1"/>
          </p:nvPr>
        </p:nvSpPr>
        <p:spPr>
          <a:xfrm>
            <a:off x="4673600" y="2927350"/>
            <a:ext cx="4013200" cy="1822450"/>
          </a:xfrm>
        </p:spPr>
        <p:txBody>
          <a:bodyPr anchor="b"/>
          <a:lstStyle>
            <a:lvl1pPr marL="0" indent="0" algn="ctr">
              <a:buFont typeface="Wingdings" pitchFamily="2" charset="2"/>
              <a:buNone/>
              <a:defRPr/>
            </a:lvl1pPr>
          </a:lstStyle>
          <a:p>
            <a:r>
              <a:rPr lang="en-US" altLang="zh-CN" smtClean="0"/>
              <a:t>Click to edit Master subtitle style</a:t>
            </a:r>
            <a:endParaRPr lang="en-US" altLang="zh-CN"/>
          </a:p>
        </p:txBody>
      </p:sp>
      <p:sp>
        <p:nvSpPr>
          <p:cNvPr id="1377292" name="AutoShape 12"/>
          <p:cNvSpPr>
            <a:spLocks noGrp="1" noChangeArrowheads="1"/>
          </p:cNvSpPr>
          <p:nvPr>
            <p:ph type="ctrTitle" sz="quarter"/>
          </p:nvPr>
        </p:nvSpPr>
        <p:spPr>
          <a:xfrm>
            <a:off x="685800" y="990600"/>
            <a:ext cx="8229600" cy="1905000"/>
          </a:xfrm>
          <a:prstGeom prst="roundRect">
            <a:avLst>
              <a:gd name="adj" fmla="val 50000"/>
            </a:avLst>
          </a:prstGeom>
        </p:spPr>
        <p:txBody>
          <a:bodyPr anchor="ctr"/>
          <a:lstStyle>
            <a:lvl1pPr>
              <a:defRPr/>
            </a:lvl1pPr>
          </a:lstStyle>
          <a:p>
            <a:r>
              <a:rPr lang="en-US" altLang="zh-CN" smtClean="0"/>
              <a:t>Click to edit Master title style</a:t>
            </a:r>
            <a:endParaRPr lang="en-US" altLang="zh-CN"/>
          </a:p>
        </p:txBody>
      </p:sp>
      <p:sp>
        <p:nvSpPr>
          <p:cNvPr id="12" name="Rectangle 9"/>
          <p:cNvSpPr>
            <a:spLocks noGrp="1" noChangeArrowheads="1"/>
          </p:cNvSpPr>
          <p:nvPr>
            <p:ph type="dt" sz="quarter" idx="10"/>
          </p:nvPr>
        </p:nvSpPr>
        <p:spPr/>
        <p:txBody>
          <a:bodyPr/>
          <a:lstStyle>
            <a:lvl1pPr>
              <a:defRPr>
                <a:solidFill>
                  <a:schemeClr val="bg1"/>
                </a:solidFill>
              </a:defRPr>
            </a:lvl1pPr>
          </a:lstStyle>
          <a:p>
            <a:pPr>
              <a:defRPr/>
            </a:pPr>
            <a:fld id="{1DCC0F98-AEBD-4F95-A7B2-159FA160810A}" type="datetime1">
              <a:rPr lang="en-US" altLang="zh-CN"/>
              <a:pPr>
                <a:defRPr/>
              </a:pPr>
              <a:t>3/30/2013</a:t>
            </a:fld>
            <a:endParaRPr lang="en-US" altLang="zh-CN"/>
          </a:p>
        </p:txBody>
      </p:sp>
      <p:sp>
        <p:nvSpPr>
          <p:cNvPr id="13" name="Rectangle 10"/>
          <p:cNvSpPr>
            <a:spLocks noGrp="1" noChangeArrowheads="1"/>
          </p:cNvSpPr>
          <p:nvPr>
            <p:ph type="ftr" sz="quarter" idx="11"/>
          </p:nvPr>
        </p:nvSpPr>
        <p:spPr bwMode="auto">
          <a:xfrm>
            <a:off x="5791200" y="6248400"/>
            <a:ext cx="2897188" cy="474663"/>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lgn="r">
              <a:spcBef>
                <a:spcPct val="0"/>
              </a:spcBef>
              <a:defRPr sz="1400" i="0">
                <a:ea typeface="宋体" pitchFamily="1" charset="-122"/>
                <a:cs typeface="+mn-cs"/>
              </a:defRPr>
            </a:lvl1pPr>
          </a:lstStyle>
          <a:p>
            <a:pPr>
              <a:defRPr/>
            </a:pPr>
            <a:endParaRPr lang="en-US" altLang="zh-CN"/>
          </a:p>
        </p:txBody>
      </p:sp>
      <p:sp>
        <p:nvSpPr>
          <p:cNvPr id="14" name="Rectangle 11"/>
          <p:cNvSpPr>
            <a:spLocks noGrp="1" noChangeArrowheads="1"/>
          </p:cNvSpPr>
          <p:nvPr>
            <p:ph type="sldNum" sz="quarter" idx="12"/>
          </p:nvPr>
        </p:nvSpPr>
        <p:spPr>
          <a:xfrm>
            <a:off x="76200" y="6248400"/>
            <a:ext cx="587375" cy="488950"/>
          </a:xfrm>
        </p:spPr>
        <p:txBody>
          <a:bodyPr anchorCtr="0"/>
          <a:lstStyle>
            <a:lvl1pPr>
              <a:defRPr sz="2600"/>
            </a:lvl1pPr>
          </a:lstStyle>
          <a:p>
            <a:pPr>
              <a:defRPr/>
            </a:pPr>
            <a:fld id="{2B3CD275-63F2-4571-ABE6-2CE26FD6947F}" type="slidenum">
              <a:rPr lang="en-US" altLang="zh-CN"/>
              <a:pPr>
                <a:defRPr/>
              </a:pPr>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fld id="{023CB097-ED09-420F-AADD-EBB2F42ED938}" type="datetime1">
              <a:rPr lang="en-US" altLang="zh-CN"/>
              <a:pPr>
                <a:defRPr/>
              </a:pPr>
              <a:t>3/30/2013</a:t>
            </a:fld>
            <a:endParaRPr lang="en-US" altLang="zh-CN"/>
          </a:p>
        </p:txBody>
      </p:sp>
      <p:sp>
        <p:nvSpPr>
          <p:cNvPr id="5" name="Rectangle 12"/>
          <p:cNvSpPr>
            <a:spLocks noGrp="1" noChangeArrowheads="1"/>
          </p:cNvSpPr>
          <p:nvPr>
            <p:ph type="sldNum" sz="quarter" idx="11"/>
          </p:nvPr>
        </p:nvSpPr>
        <p:spPr>
          <a:ln/>
        </p:spPr>
        <p:txBody>
          <a:bodyPr/>
          <a:lstStyle>
            <a:lvl1pPr>
              <a:defRPr/>
            </a:lvl1pPr>
          </a:lstStyle>
          <a:p>
            <a:pPr>
              <a:defRPr/>
            </a:pPr>
            <a:fld id="{F772E753-8563-4A94-A4CE-051A689E71F0}"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0"/>
          <p:cNvSpPr>
            <a:spLocks noGrp="1" noChangeArrowheads="1"/>
          </p:cNvSpPr>
          <p:nvPr>
            <p:ph type="dt" sz="half" idx="10"/>
          </p:nvPr>
        </p:nvSpPr>
        <p:spPr>
          <a:ln/>
        </p:spPr>
        <p:txBody>
          <a:bodyPr/>
          <a:lstStyle>
            <a:lvl1pPr>
              <a:defRPr/>
            </a:lvl1pPr>
          </a:lstStyle>
          <a:p>
            <a:pPr>
              <a:defRPr/>
            </a:pPr>
            <a:fld id="{790F84F2-76E2-4EDE-BF91-CB21F3F23273}" type="datetime1">
              <a:rPr lang="en-US" altLang="zh-CN"/>
              <a:pPr>
                <a:defRPr/>
              </a:pPr>
              <a:t>3/30/2013</a:t>
            </a:fld>
            <a:endParaRPr lang="en-US" altLang="zh-CN"/>
          </a:p>
        </p:txBody>
      </p:sp>
      <p:sp>
        <p:nvSpPr>
          <p:cNvPr id="5" name="Rectangle 12"/>
          <p:cNvSpPr>
            <a:spLocks noGrp="1" noChangeArrowheads="1"/>
          </p:cNvSpPr>
          <p:nvPr>
            <p:ph type="sldNum" sz="quarter" idx="11"/>
          </p:nvPr>
        </p:nvSpPr>
        <p:spPr>
          <a:ln/>
        </p:spPr>
        <p:txBody>
          <a:bodyPr/>
          <a:lstStyle>
            <a:lvl1pPr>
              <a:defRPr/>
            </a:lvl1pPr>
          </a:lstStyle>
          <a:p>
            <a:pPr>
              <a:defRPr/>
            </a:pPr>
            <a:fld id="{E11EE059-201B-425A-9B3C-53D4635137C4}" type="slidenum">
              <a:rPr lang="en-US" altLang="zh-CN"/>
              <a:pPr>
                <a:defRPr/>
              </a:pPr>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066800"/>
            <a:ext cx="3770313"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0913" y="1066800"/>
            <a:ext cx="3770312" cy="50196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0"/>
          <p:cNvSpPr>
            <a:spLocks noGrp="1" noChangeArrowheads="1"/>
          </p:cNvSpPr>
          <p:nvPr>
            <p:ph type="dt" sz="half" idx="10"/>
          </p:nvPr>
        </p:nvSpPr>
        <p:spPr>
          <a:ln/>
        </p:spPr>
        <p:txBody>
          <a:bodyPr/>
          <a:lstStyle>
            <a:lvl1pPr>
              <a:defRPr/>
            </a:lvl1pPr>
          </a:lstStyle>
          <a:p>
            <a:pPr>
              <a:defRPr/>
            </a:pPr>
            <a:fld id="{6B4EB7BA-76B7-4A76-B631-E57EFE346C20}" type="datetime1">
              <a:rPr lang="en-US" altLang="zh-CN"/>
              <a:pPr>
                <a:defRPr/>
              </a:pPr>
              <a:t>3/30/2013</a:t>
            </a:fld>
            <a:endParaRPr lang="en-US" altLang="zh-CN"/>
          </a:p>
        </p:txBody>
      </p:sp>
      <p:sp>
        <p:nvSpPr>
          <p:cNvPr id="6" name="Rectangle 12"/>
          <p:cNvSpPr>
            <a:spLocks noGrp="1" noChangeArrowheads="1"/>
          </p:cNvSpPr>
          <p:nvPr>
            <p:ph type="sldNum" sz="quarter" idx="11"/>
          </p:nvPr>
        </p:nvSpPr>
        <p:spPr>
          <a:ln/>
        </p:spPr>
        <p:txBody>
          <a:bodyPr/>
          <a:lstStyle>
            <a:lvl1pPr>
              <a:defRPr/>
            </a:lvl1pPr>
          </a:lstStyle>
          <a:p>
            <a:pPr>
              <a:defRPr/>
            </a:pPr>
            <a:fld id="{9C61D88C-5047-4BD3-92BE-D50FA8565898}" type="slidenum">
              <a:rPr lang="en-US" altLang="zh-CN"/>
              <a:pPr>
                <a:defRPr/>
              </a:pPr>
              <a:t>‹#›</a:t>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0"/>
          <p:cNvSpPr>
            <a:spLocks noGrp="1" noChangeArrowheads="1"/>
          </p:cNvSpPr>
          <p:nvPr>
            <p:ph type="dt" sz="half" idx="10"/>
          </p:nvPr>
        </p:nvSpPr>
        <p:spPr>
          <a:ln/>
        </p:spPr>
        <p:txBody>
          <a:bodyPr/>
          <a:lstStyle>
            <a:lvl1pPr>
              <a:defRPr/>
            </a:lvl1pPr>
          </a:lstStyle>
          <a:p>
            <a:pPr>
              <a:defRPr/>
            </a:pPr>
            <a:fld id="{3BA23024-4230-4F8A-AC37-3DEFC19B043B}" type="datetime1">
              <a:rPr lang="en-US" altLang="zh-CN"/>
              <a:pPr>
                <a:defRPr/>
              </a:pPr>
              <a:t>3/30/2013</a:t>
            </a:fld>
            <a:endParaRPr lang="en-US" altLang="zh-CN"/>
          </a:p>
        </p:txBody>
      </p:sp>
      <p:sp>
        <p:nvSpPr>
          <p:cNvPr id="8" name="Rectangle 12"/>
          <p:cNvSpPr>
            <a:spLocks noGrp="1" noChangeArrowheads="1"/>
          </p:cNvSpPr>
          <p:nvPr>
            <p:ph type="sldNum" sz="quarter" idx="11"/>
          </p:nvPr>
        </p:nvSpPr>
        <p:spPr>
          <a:ln/>
        </p:spPr>
        <p:txBody>
          <a:bodyPr/>
          <a:lstStyle>
            <a:lvl1pPr>
              <a:defRPr/>
            </a:lvl1pPr>
          </a:lstStyle>
          <a:p>
            <a:pPr>
              <a:defRPr/>
            </a:pPr>
            <a:fld id="{85F7B402-1170-4458-B780-D7B3F8329E43}" type="slidenum">
              <a:rPr lang="en-US" altLang="zh-CN"/>
              <a:pPr>
                <a:defRPr/>
              </a:pPr>
              <a:t>‹#›</a:t>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0"/>
          <p:cNvSpPr>
            <a:spLocks noGrp="1" noChangeArrowheads="1"/>
          </p:cNvSpPr>
          <p:nvPr>
            <p:ph type="dt" sz="half" idx="10"/>
          </p:nvPr>
        </p:nvSpPr>
        <p:spPr>
          <a:ln/>
        </p:spPr>
        <p:txBody>
          <a:bodyPr/>
          <a:lstStyle>
            <a:lvl1pPr>
              <a:defRPr/>
            </a:lvl1pPr>
          </a:lstStyle>
          <a:p>
            <a:pPr>
              <a:defRPr/>
            </a:pPr>
            <a:fld id="{C9FEE7EF-47F9-431F-AF32-1E3EE10C9081}" type="datetime1">
              <a:rPr lang="en-US" altLang="zh-CN"/>
              <a:pPr>
                <a:defRPr/>
              </a:pPr>
              <a:t>3/30/2013</a:t>
            </a:fld>
            <a:endParaRPr lang="en-US" altLang="zh-CN"/>
          </a:p>
        </p:txBody>
      </p:sp>
      <p:sp>
        <p:nvSpPr>
          <p:cNvPr id="4" name="Rectangle 12"/>
          <p:cNvSpPr>
            <a:spLocks noGrp="1" noChangeArrowheads="1"/>
          </p:cNvSpPr>
          <p:nvPr>
            <p:ph type="sldNum" sz="quarter" idx="11"/>
          </p:nvPr>
        </p:nvSpPr>
        <p:spPr>
          <a:ln/>
        </p:spPr>
        <p:txBody>
          <a:bodyPr/>
          <a:lstStyle>
            <a:lvl1pPr>
              <a:defRPr/>
            </a:lvl1pPr>
          </a:lstStyle>
          <a:p>
            <a:pPr>
              <a:defRPr/>
            </a:pPr>
            <a:fld id="{3CDFB30B-2B51-4AFC-AFEA-F85481A379CE}" type="slidenum">
              <a:rPr lang="en-US" altLang="zh-CN"/>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fld id="{49AA7079-8E44-4381-9957-D6C36704D413}" type="datetime1">
              <a:rPr lang="en-US" altLang="zh-CN"/>
              <a:pPr>
                <a:defRPr/>
              </a:pPr>
              <a:t>3/30/2013</a:t>
            </a:fld>
            <a:endParaRPr lang="en-US" altLang="zh-CN"/>
          </a:p>
        </p:txBody>
      </p:sp>
      <p:sp>
        <p:nvSpPr>
          <p:cNvPr id="3" name="Rectangle 12"/>
          <p:cNvSpPr>
            <a:spLocks noGrp="1" noChangeArrowheads="1"/>
          </p:cNvSpPr>
          <p:nvPr>
            <p:ph type="sldNum" sz="quarter" idx="11"/>
          </p:nvPr>
        </p:nvSpPr>
        <p:spPr>
          <a:ln/>
        </p:spPr>
        <p:txBody>
          <a:bodyPr/>
          <a:lstStyle>
            <a:lvl1pPr>
              <a:defRPr/>
            </a:lvl1pPr>
          </a:lstStyle>
          <a:p>
            <a:pPr>
              <a:defRPr/>
            </a:pPr>
            <a:fld id="{6CB55BBD-9230-4160-99B6-EB339C342344}" type="slidenum">
              <a:rPr lang="en-US" altLang="zh-CN"/>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fld id="{ED7D5E56-A852-4355-99AC-877D1DE0D0BD}" type="datetime1">
              <a:rPr lang="en-US" altLang="zh-CN"/>
              <a:pPr>
                <a:defRPr/>
              </a:pPr>
              <a:t>3/30/2013</a:t>
            </a:fld>
            <a:endParaRPr lang="en-US" altLang="zh-CN"/>
          </a:p>
        </p:txBody>
      </p:sp>
      <p:sp>
        <p:nvSpPr>
          <p:cNvPr id="6" name="Rectangle 12"/>
          <p:cNvSpPr>
            <a:spLocks noGrp="1" noChangeArrowheads="1"/>
          </p:cNvSpPr>
          <p:nvPr>
            <p:ph type="sldNum" sz="quarter" idx="11"/>
          </p:nvPr>
        </p:nvSpPr>
        <p:spPr>
          <a:ln/>
        </p:spPr>
        <p:txBody>
          <a:bodyPr/>
          <a:lstStyle>
            <a:lvl1pPr>
              <a:defRPr/>
            </a:lvl1pPr>
          </a:lstStyle>
          <a:p>
            <a:pPr>
              <a:defRPr/>
            </a:pPr>
            <a:fld id="{DF8FA340-54C2-4643-B975-A1ED9CD8B398}" type="slidenum">
              <a:rPr lang="en-US" altLang="zh-CN"/>
              <a:pPr>
                <a:defRPr/>
              </a:pPr>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0"/>
          <p:cNvSpPr>
            <a:spLocks noGrp="1" noChangeArrowheads="1"/>
          </p:cNvSpPr>
          <p:nvPr>
            <p:ph type="dt" sz="half" idx="10"/>
          </p:nvPr>
        </p:nvSpPr>
        <p:spPr>
          <a:ln/>
        </p:spPr>
        <p:txBody>
          <a:bodyPr/>
          <a:lstStyle>
            <a:lvl1pPr>
              <a:defRPr/>
            </a:lvl1pPr>
          </a:lstStyle>
          <a:p>
            <a:pPr>
              <a:defRPr/>
            </a:pPr>
            <a:fld id="{A58F065B-00C9-4162-85CE-39EA7A6FC49D}" type="datetime1">
              <a:rPr lang="en-US" altLang="zh-CN"/>
              <a:pPr>
                <a:defRPr/>
              </a:pPr>
              <a:t>3/30/2013</a:t>
            </a:fld>
            <a:endParaRPr lang="en-US" altLang="zh-CN"/>
          </a:p>
        </p:txBody>
      </p:sp>
      <p:sp>
        <p:nvSpPr>
          <p:cNvPr id="6" name="Rectangle 12"/>
          <p:cNvSpPr>
            <a:spLocks noGrp="1" noChangeArrowheads="1"/>
          </p:cNvSpPr>
          <p:nvPr>
            <p:ph type="sldNum" sz="quarter" idx="11"/>
          </p:nvPr>
        </p:nvSpPr>
        <p:spPr>
          <a:ln/>
        </p:spPr>
        <p:txBody>
          <a:bodyPr/>
          <a:lstStyle>
            <a:lvl1pPr>
              <a:defRPr/>
            </a:lvl1pPr>
          </a:lstStyle>
          <a:p>
            <a:pPr>
              <a:defRPr/>
            </a:pPr>
            <a:fld id="{A0F293B5-7DAE-47F7-ADA2-14E78550734B}"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fld id="{1CF498AB-F2C0-43ED-A0D2-04302413DFE3}" type="datetime1">
              <a:rPr lang="en-US" altLang="zh-CN"/>
              <a:pPr>
                <a:defRPr/>
              </a:pPr>
              <a:t>3/30/2013</a:t>
            </a:fld>
            <a:endParaRPr lang="en-US" altLang="zh-CN"/>
          </a:p>
        </p:txBody>
      </p:sp>
      <p:sp>
        <p:nvSpPr>
          <p:cNvPr id="5" name="Rectangle 12"/>
          <p:cNvSpPr>
            <a:spLocks noGrp="1" noChangeArrowheads="1"/>
          </p:cNvSpPr>
          <p:nvPr>
            <p:ph type="sldNum" sz="quarter" idx="11"/>
          </p:nvPr>
        </p:nvSpPr>
        <p:spPr>
          <a:ln/>
        </p:spPr>
        <p:txBody>
          <a:bodyPr/>
          <a:lstStyle>
            <a:lvl1pPr>
              <a:defRPr/>
            </a:lvl1pPr>
          </a:lstStyle>
          <a:p>
            <a:pPr>
              <a:defRPr/>
            </a:pPr>
            <a:fld id="{9A6C825D-80CA-4DFC-B5D5-0BDB39216525}" type="slidenum">
              <a:rPr lang="en-US" altLang="zh-CN"/>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5600" y="152400"/>
            <a:ext cx="1981200" cy="59340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62000" y="152400"/>
            <a:ext cx="5791200" cy="59340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0"/>
          <p:cNvSpPr>
            <a:spLocks noGrp="1" noChangeArrowheads="1"/>
          </p:cNvSpPr>
          <p:nvPr>
            <p:ph type="dt" sz="half" idx="10"/>
          </p:nvPr>
        </p:nvSpPr>
        <p:spPr>
          <a:ln/>
        </p:spPr>
        <p:txBody>
          <a:bodyPr/>
          <a:lstStyle>
            <a:lvl1pPr>
              <a:defRPr/>
            </a:lvl1pPr>
          </a:lstStyle>
          <a:p>
            <a:pPr>
              <a:defRPr/>
            </a:pPr>
            <a:fld id="{D25713D7-8319-41F5-9EAC-DE79CE35FEC3}" type="datetime1">
              <a:rPr lang="en-US" altLang="zh-CN"/>
              <a:pPr>
                <a:defRPr/>
              </a:pPr>
              <a:t>3/30/2013</a:t>
            </a:fld>
            <a:endParaRPr lang="en-US" altLang="zh-CN"/>
          </a:p>
        </p:txBody>
      </p:sp>
      <p:sp>
        <p:nvSpPr>
          <p:cNvPr id="5" name="Rectangle 12"/>
          <p:cNvSpPr>
            <a:spLocks noGrp="1" noChangeArrowheads="1"/>
          </p:cNvSpPr>
          <p:nvPr>
            <p:ph type="sldNum" sz="quarter" idx="11"/>
          </p:nvPr>
        </p:nvSpPr>
        <p:spPr>
          <a:ln/>
        </p:spPr>
        <p:txBody>
          <a:bodyPr/>
          <a:lstStyle>
            <a:lvl1pPr>
              <a:defRPr/>
            </a:lvl1pPr>
          </a:lstStyle>
          <a:p>
            <a:pPr>
              <a:defRPr/>
            </a:pPr>
            <a:fld id="{6F8A8329-8A87-4D45-8707-2444464EF4C1}"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34340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image" Target="../media/image3.jpeg"/><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bwMode="auto">
          <a:xfrm>
            <a:off x="152400" y="533400"/>
            <a:ext cx="8839200" cy="381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5124" name="Rectangle 4"/>
          <p:cNvSpPr>
            <a:spLocks noGrp="1" noChangeArrowheads="1"/>
          </p:cNvSpPr>
          <p:nvPr>
            <p:ph type="body" idx="1"/>
          </p:nvPr>
        </p:nvSpPr>
        <p:spPr bwMode="auto">
          <a:xfrm>
            <a:off x="152400" y="990600"/>
            <a:ext cx="8839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3190" name="Text Box 6"/>
          <p:cNvSpPr txBox="1">
            <a:spLocks noChangeArrowheads="1"/>
          </p:cNvSpPr>
          <p:nvPr/>
        </p:nvSpPr>
        <p:spPr bwMode="auto">
          <a:xfrm>
            <a:off x="152400" y="57150"/>
            <a:ext cx="5715740" cy="341632"/>
          </a:xfrm>
          <a:prstGeom prst="rect">
            <a:avLst/>
          </a:prstGeom>
          <a:noFill/>
          <a:ln w="9525">
            <a:noFill/>
            <a:miter lim="800000"/>
            <a:headEnd/>
            <a:tailEnd/>
          </a:ln>
          <a:effectLst/>
        </p:spPr>
        <p:txBody>
          <a:bodyPr wrap="square" lIns="0" rIns="0">
            <a:spAutoFit/>
          </a:bodyPr>
          <a:lstStyle/>
          <a:p>
            <a:pPr>
              <a:defRPr/>
            </a:pPr>
            <a:r>
              <a:rPr lang="en-US" altLang="zh-CN" dirty="0" smtClean="0">
                <a:solidFill>
                  <a:schemeClr val="accent2"/>
                </a:solidFill>
              </a:rPr>
              <a:t>Overview of Concurrent &amp; Networked Software Layers</a:t>
            </a:r>
            <a:endParaRPr lang="en-US" altLang="zh-CN" dirty="0">
              <a:solidFill>
                <a:schemeClr val="accent2"/>
              </a:solidFill>
            </a:endParaRPr>
          </a:p>
        </p:txBody>
      </p:sp>
      <p:sp>
        <p:nvSpPr>
          <p:cNvPr id="1373191" name="Line 7"/>
          <p:cNvSpPr>
            <a:spLocks noChangeShapeType="1"/>
          </p:cNvSpPr>
          <p:nvPr/>
        </p:nvSpPr>
        <p:spPr bwMode="auto">
          <a:xfrm>
            <a:off x="152400" y="457200"/>
            <a:ext cx="8839200" cy="0"/>
          </a:xfrm>
          <a:prstGeom prst="line">
            <a:avLst/>
          </a:prstGeom>
          <a:noFill/>
          <a:ln w="9525">
            <a:solidFill>
              <a:schemeClr val="tx1"/>
            </a:solidFill>
            <a:round/>
            <a:headEnd/>
            <a:tailEnd/>
          </a:ln>
          <a:effectLst/>
        </p:spPr>
        <p:txBody>
          <a:bodyPr/>
          <a:lstStyle/>
          <a:p>
            <a:pPr>
              <a:defRPr/>
            </a:pPr>
            <a:endParaRPr lang="en-US">
              <a:ea typeface="+mn-ea"/>
              <a:cs typeface="+mn-cs"/>
            </a:endParaRPr>
          </a:p>
        </p:txBody>
      </p:sp>
      <p:sp>
        <p:nvSpPr>
          <p:cNvPr id="1373192" name="Line 8"/>
          <p:cNvSpPr>
            <a:spLocks noChangeShapeType="1"/>
          </p:cNvSpPr>
          <p:nvPr/>
        </p:nvSpPr>
        <p:spPr bwMode="auto">
          <a:xfrm>
            <a:off x="152400" y="6365223"/>
            <a:ext cx="8839200" cy="0"/>
          </a:xfrm>
          <a:prstGeom prst="line">
            <a:avLst/>
          </a:prstGeom>
          <a:noFill/>
          <a:ln w="9525">
            <a:solidFill>
              <a:schemeClr val="tx1"/>
            </a:solidFill>
            <a:round/>
            <a:headEnd/>
            <a:tailEnd/>
          </a:ln>
          <a:effectLst/>
        </p:spPr>
        <p:txBody>
          <a:bodyPr/>
          <a:lstStyle/>
          <a:p>
            <a:pPr>
              <a:defRPr/>
            </a:pPr>
            <a:endParaRPr lang="en-US">
              <a:ea typeface="+mn-ea"/>
              <a:cs typeface="+mn-cs"/>
            </a:endParaRPr>
          </a:p>
        </p:txBody>
      </p:sp>
      <p:pic>
        <p:nvPicPr>
          <p:cNvPr id="5128" name="Picture 10" descr="isis"/>
          <p:cNvPicPr>
            <a:picLocks noChangeAspect="1" noChangeArrowheads="1"/>
          </p:cNvPicPr>
          <p:nvPr/>
        </p:nvPicPr>
        <p:blipFill>
          <a:blip r:embed="rId22" cstate="print"/>
          <a:srcRect/>
          <a:stretch>
            <a:fillRect/>
          </a:stretch>
        </p:blipFill>
        <p:spPr bwMode="auto">
          <a:xfrm>
            <a:off x="8418195" y="6392770"/>
            <a:ext cx="681038" cy="454025"/>
          </a:xfrm>
          <a:prstGeom prst="rect">
            <a:avLst/>
          </a:prstGeom>
          <a:noFill/>
          <a:ln w="9525">
            <a:noFill/>
            <a:miter lim="800000"/>
            <a:headEnd/>
            <a:tailEnd/>
          </a:ln>
        </p:spPr>
      </p:pic>
      <p:pic>
        <p:nvPicPr>
          <p:cNvPr id="5129" name="Picture 11" descr="vsb5"/>
          <p:cNvPicPr>
            <a:picLocks noChangeAspect="1" noChangeArrowheads="1"/>
          </p:cNvPicPr>
          <p:nvPr/>
        </p:nvPicPr>
        <p:blipFill>
          <a:blip r:embed="rId23" cstate="print"/>
          <a:srcRect/>
          <a:stretch>
            <a:fillRect/>
          </a:stretch>
        </p:blipFill>
        <p:spPr bwMode="auto">
          <a:xfrm>
            <a:off x="20320" y="6391183"/>
            <a:ext cx="476250" cy="454025"/>
          </a:xfrm>
          <a:prstGeom prst="rect">
            <a:avLst/>
          </a:prstGeom>
          <a:noFill/>
          <a:ln w="9525">
            <a:noFill/>
            <a:miter lim="800000"/>
            <a:headEnd/>
            <a:tailEnd/>
          </a:ln>
        </p:spPr>
      </p:pic>
      <p:sp>
        <p:nvSpPr>
          <p:cNvPr id="1373196" name="Rectangle 12"/>
          <p:cNvSpPr>
            <a:spLocks noChangeArrowheads="1"/>
          </p:cNvSpPr>
          <p:nvPr/>
        </p:nvSpPr>
        <p:spPr bwMode="auto">
          <a:xfrm>
            <a:off x="6705600" y="57150"/>
            <a:ext cx="2297113" cy="366713"/>
          </a:xfrm>
          <a:prstGeom prst="rect">
            <a:avLst/>
          </a:prstGeom>
          <a:noFill/>
          <a:ln w="9525" algn="ctr">
            <a:noFill/>
            <a:miter lim="800000"/>
            <a:headEnd/>
            <a:tailEnd/>
          </a:ln>
          <a:effectLst/>
        </p:spPr>
        <p:txBody>
          <a:bodyPr>
            <a:spAutoFit/>
          </a:bodyPr>
          <a:lstStyle/>
          <a:p>
            <a:pPr>
              <a:defRPr/>
            </a:pPr>
            <a:r>
              <a:rPr lang="en-US" altLang="zh-CN">
                <a:solidFill>
                  <a:schemeClr val="accent2"/>
                </a:solidFill>
                <a:ea typeface="宋体" pitchFamily="1" charset="-122"/>
                <a:cs typeface="+mn-cs"/>
              </a:rPr>
              <a:t>Douglas C. Schmidt</a:t>
            </a:r>
          </a:p>
        </p:txBody>
      </p:sp>
      <p:sp>
        <p:nvSpPr>
          <p:cNvPr id="1373201" name="Rectangle 17"/>
          <p:cNvSpPr>
            <a:spLocks noChangeArrowheads="1"/>
          </p:cNvSpPr>
          <p:nvPr/>
        </p:nvSpPr>
        <p:spPr bwMode="auto">
          <a:xfrm>
            <a:off x="4349750" y="6430963"/>
            <a:ext cx="463550" cy="366712"/>
          </a:xfrm>
          <a:prstGeom prst="rect">
            <a:avLst/>
          </a:prstGeom>
          <a:solidFill>
            <a:schemeClr val="bg1"/>
          </a:solidFill>
          <a:ln w="9525" algn="ctr">
            <a:noFill/>
            <a:miter lim="800000"/>
            <a:headEnd/>
            <a:tailEnd/>
          </a:ln>
          <a:effectLst/>
        </p:spPr>
        <p:txBody>
          <a:bodyPr wrap="none">
            <a:spAutoFit/>
          </a:bodyPr>
          <a:lstStyle/>
          <a:p>
            <a:pPr>
              <a:defRPr/>
            </a:pPr>
            <a:fld id="{B94337BD-2C91-44FC-B100-2A7003AD1CD6}" type="slidenum">
              <a:rPr lang="en-US" altLang="zh-CN" b="1">
                <a:ea typeface="宋体" pitchFamily="1" charset="-122"/>
                <a:cs typeface="+mn-cs"/>
              </a:rPr>
              <a:pPr>
                <a:defRPr/>
              </a:pPr>
              <a:t>‹#›</a:t>
            </a:fld>
            <a:endParaRPr lang="en-US" altLang="zh-CN" b="1" dirty="0">
              <a:ea typeface="宋体" pitchFamily="1" charset="-122"/>
              <a:cs typeface="+mn-cs"/>
            </a:endParaRPr>
          </a:p>
        </p:txBody>
      </p:sp>
    </p:spTree>
  </p:cSld>
  <p:clrMap bg1="lt1" tx1="dk1" bg2="lt2" tx2="dk2" accent1="accent1" accent2="accent2" accent3="accent3" accent4="accent4" accent5="accent5" accent6="accent6" hlink="hlink" folHlink="folHlink"/>
  <p:sldLayoutIdLst>
    <p:sldLayoutId id="214748382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Lst>
  <p:timing>
    <p:tnLst>
      <p:par>
        <p:cTn id="1" dur="indefinite" restart="never" nodeType="tmRoot"/>
      </p:par>
    </p:tnLst>
  </p:timing>
  <p:hf hdr="0" ftr="0" dt="0"/>
  <p:txStyles>
    <p:titleStyle>
      <a:lvl1pPr algn="ctr" rtl="0" eaLnBrk="0" fontAlgn="base" hangingPunct="0">
        <a:spcBef>
          <a:spcPct val="0"/>
        </a:spcBef>
        <a:spcAft>
          <a:spcPct val="0"/>
        </a:spcAft>
        <a:defRPr sz="3600">
          <a:solidFill>
            <a:srgbClr val="FF0000"/>
          </a:solidFill>
          <a:latin typeface="+mj-lt"/>
          <a:ea typeface="+mj-ea"/>
          <a:cs typeface="+mj-cs"/>
        </a:defRPr>
      </a:lvl1pPr>
      <a:lvl2pPr algn="ctr" rtl="0" eaLnBrk="0" fontAlgn="base" hangingPunct="0">
        <a:spcBef>
          <a:spcPct val="0"/>
        </a:spcBef>
        <a:spcAft>
          <a:spcPct val="0"/>
        </a:spcAft>
        <a:defRPr sz="3600">
          <a:solidFill>
            <a:srgbClr val="FF0000"/>
          </a:solidFill>
          <a:latin typeface="Tahoma" pitchFamily="34" charset="0"/>
          <a:ea typeface="Arial Unicode MS" pitchFamily="34" charset="-128"/>
          <a:cs typeface="Arial Unicode MS" pitchFamily="34" charset="-128"/>
        </a:defRPr>
      </a:lvl2pPr>
      <a:lvl3pPr algn="ctr" rtl="0" eaLnBrk="0" fontAlgn="base" hangingPunct="0">
        <a:spcBef>
          <a:spcPct val="0"/>
        </a:spcBef>
        <a:spcAft>
          <a:spcPct val="0"/>
        </a:spcAft>
        <a:defRPr sz="3600">
          <a:solidFill>
            <a:srgbClr val="FF0000"/>
          </a:solidFill>
          <a:latin typeface="Tahoma" pitchFamily="34" charset="0"/>
          <a:ea typeface="Arial Unicode MS" pitchFamily="34" charset="-128"/>
          <a:cs typeface="Arial Unicode MS" pitchFamily="34" charset="-128"/>
        </a:defRPr>
      </a:lvl3pPr>
      <a:lvl4pPr algn="ctr" rtl="0" eaLnBrk="0" fontAlgn="base" hangingPunct="0">
        <a:spcBef>
          <a:spcPct val="0"/>
        </a:spcBef>
        <a:spcAft>
          <a:spcPct val="0"/>
        </a:spcAft>
        <a:defRPr sz="3600">
          <a:solidFill>
            <a:srgbClr val="FF0000"/>
          </a:solidFill>
          <a:latin typeface="Tahoma" pitchFamily="34" charset="0"/>
          <a:ea typeface="Arial Unicode MS" pitchFamily="34" charset="-128"/>
          <a:cs typeface="Arial Unicode MS" pitchFamily="34" charset="-128"/>
        </a:defRPr>
      </a:lvl4pPr>
      <a:lvl5pPr algn="ctr" rtl="0" eaLnBrk="0" fontAlgn="base" hangingPunct="0">
        <a:spcBef>
          <a:spcPct val="0"/>
        </a:spcBef>
        <a:spcAft>
          <a:spcPct val="0"/>
        </a:spcAft>
        <a:defRPr sz="3600">
          <a:solidFill>
            <a:srgbClr val="FF0000"/>
          </a:solidFill>
          <a:latin typeface="Tahoma" pitchFamily="34" charset="0"/>
          <a:ea typeface="Arial Unicode MS" pitchFamily="34" charset="-128"/>
          <a:cs typeface="Arial Unicode MS" pitchFamily="34" charset="-128"/>
        </a:defRPr>
      </a:lvl5pPr>
      <a:lvl6pPr marL="457200" algn="ctr" rtl="0" eaLnBrk="1" fontAlgn="base" hangingPunct="1">
        <a:spcBef>
          <a:spcPct val="0"/>
        </a:spcBef>
        <a:spcAft>
          <a:spcPct val="0"/>
        </a:spcAft>
        <a:defRPr sz="3600">
          <a:solidFill>
            <a:srgbClr val="FF0000"/>
          </a:solidFill>
          <a:latin typeface="Arial" charset="0"/>
          <a:ea typeface="Arial Unicode MS" pitchFamily="34" charset="-128"/>
          <a:cs typeface="Arial Unicode MS" pitchFamily="34" charset="-128"/>
        </a:defRPr>
      </a:lvl6pPr>
      <a:lvl7pPr marL="914400" algn="ctr" rtl="0" eaLnBrk="1" fontAlgn="base" hangingPunct="1">
        <a:spcBef>
          <a:spcPct val="0"/>
        </a:spcBef>
        <a:spcAft>
          <a:spcPct val="0"/>
        </a:spcAft>
        <a:defRPr sz="3600">
          <a:solidFill>
            <a:srgbClr val="FF0000"/>
          </a:solidFill>
          <a:latin typeface="Arial" charset="0"/>
          <a:ea typeface="Arial Unicode MS" pitchFamily="34" charset="-128"/>
          <a:cs typeface="Arial Unicode MS" pitchFamily="34" charset="-128"/>
        </a:defRPr>
      </a:lvl7pPr>
      <a:lvl8pPr marL="1371600" algn="ctr" rtl="0" eaLnBrk="1" fontAlgn="base" hangingPunct="1">
        <a:spcBef>
          <a:spcPct val="0"/>
        </a:spcBef>
        <a:spcAft>
          <a:spcPct val="0"/>
        </a:spcAft>
        <a:defRPr sz="3600">
          <a:solidFill>
            <a:srgbClr val="FF0000"/>
          </a:solidFill>
          <a:latin typeface="Arial" charset="0"/>
          <a:ea typeface="Arial Unicode MS" pitchFamily="34" charset="-128"/>
          <a:cs typeface="Arial Unicode MS" pitchFamily="34" charset="-128"/>
        </a:defRPr>
      </a:lvl8pPr>
      <a:lvl9pPr marL="1828800" algn="ctr" rtl="0" eaLnBrk="1" fontAlgn="base" hangingPunct="1">
        <a:spcBef>
          <a:spcPct val="0"/>
        </a:spcBef>
        <a:spcAft>
          <a:spcPct val="0"/>
        </a:spcAft>
        <a:defRPr sz="3600">
          <a:solidFill>
            <a:srgbClr val="FF0000"/>
          </a:solidFill>
          <a:latin typeface="Arial" charset="0"/>
          <a:ea typeface="Arial Unicode MS" pitchFamily="34" charset="-128"/>
          <a:cs typeface="Arial Unicode MS" pitchFamily="34" charset="-128"/>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0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vl6pPr marL="2514600" indent="-228600" algn="l" rtl="0" eaLnBrk="1" fontAlgn="base" hangingPunct="1">
        <a:spcBef>
          <a:spcPct val="20000"/>
        </a:spcBef>
        <a:spcAft>
          <a:spcPct val="0"/>
        </a:spcAft>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har char="»"/>
        <a:defRPr sz="20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146" name="Group 2"/>
          <p:cNvGrpSpPr>
            <a:grpSpLocks/>
          </p:cNvGrpSpPr>
          <p:nvPr/>
        </p:nvGrpSpPr>
        <p:grpSpPr bwMode="auto">
          <a:xfrm>
            <a:off x="0" y="0"/>
            <a:ext cx="3200400" cy="6858000"/>
            <a:chOff x="0" y="0"/>
            <a:chExt cx="2016" cy="4320"/>
          </a:xfrm>
        </p:grpSpPr>
        <p:sp>
          <p:nvSpPr>
            <p:cNvPr id="1376259" name="Rectangle 3"/>
            <p:cNvSpPr>
              <a:spLocks noChangeArrowheads="1"/>
            </p:cNvSpPr>
            <p:nvPr userDrawn="1"/>
          </p:nvSpPr>
          <p:spPr bwMode="auto">
            <a:xfrm>
              <a:off x="0" y="0"/>
              <a:ext cx="480" cy="4320"/>
            </a:xfrm>
            <a:prstGeom prst="rect">
              <a:avLst/>
            </a:prstGeom>
            <a:solidFill>
              <a:schemeClr val="accent2"/>
            </a:solidFill>
            <a:ln w="9525">
              <a:noFill/>
              <a:miter lim="800000"/>
              <a:headEnd/>
              <a:tailEnd/>
            </a:ln>
            <a:effectLst/>
          </p:spPr>
          <p:txBody>
            <a:bodyPr wrap="none" anchor="ctr"/>
            <a:lstStyle/>
            <a:p>
              <a:pPr>
                <a:defRPr/>
              </a:pPr>
              <a:endParaRPr lang="en-US">
                <a:ea typeface="+mn-ea"/>
                <a:cs typeface="+mn-cs"/>
              </a:endParaRPr>
            </a:p>
          </p:txBody>
        </p:sp>
        <p:sp>
          <p:nvSpPr>
            <p:cNvPr id="1376260" name="Freeform 4"/>
            <p:cNvSpPr>
              <a:spLocks/>
            </p:cNvSpPr>
            <p:nvPr userDrawn="1"/>
          </p:nvSpPr>
          <p:spPr bwMode="auto">
            <a:xfrm>
              <a:off x="288" y="0"/>
              <a:ext cx="1728" cy="735"/>
            </a:xfrm>
            <a:custGeom>
              <a:avLst/>
              <a:gdLst/>
              <a:ahLst/>
              <a:cxnLst>
                <a:cxn ang="0">
                  <a:pos x="1728" y="0"/>
                </a:cxn>
                <a:cxn ang="0">
                  <a:pos x="1728" y="480"/>
                </a:cxn>
                <a:cxn ang="0">
                  <a:pos x="380" y="482"/>
                </a:cxn>
                <a:cxn ang="0">
                  <a:pos x="354" y="480"/>
                </a:cxn>
                <a:cxn ang="0">
                  <a:pos x="308" y="489"/>
                </a:cxn>
                <a:cxn ang="0">
                  <a:pos x="246" y="531"/>
                </a:cxn>
                <a:cxn ang="0">
                  <a:pos x="206" y="597"/>
                </a:cxn>
                <a:cxn ang="0">
                  <a:pos x="192" y="666"/>
                </a:cxn>
                <a:cxn ang="0">
                  <a:pos x="192" y="735"/>
                </a:cxn>
                <a:cxn ang="0">
                  <a:pos x="0" y="735"/>
                </a:cxn>
                <a:cxn ang="0">
                  <a:pos x="0" y="480"/>
                </a:cxn>
                <a:cxn ang="0">
                  <a:pos x="0" y="0"/>
                </a:cxn>
                <a:cxn ang="0">
                  <a:pos x="1728" y="0"/>
                </a:cxn>
              </a:cxnLst>
              <a:rect l="0" t="0" r="r" b="b"/>
              <a:pathLst>
                <a:path w="1728" h="735">
                  <a:moveTo>
                    <a:pt x="1728" y="0"/>
                  </a:moveTo>
                  <a:lnTo>
                    <a:pt x="1728" y="480"/>
                  </a:lnTo>
                  <a:lnTo>
                    <a:pt x="380" y="482"/>
                  </a:lnTo>
                  <a:lnTo>
                    <a:pt x="354" y="480"/>
                  </a:lnTo>
                  <a:lnTo>
                    <a:pt x="308" y="489"/>
                  </a:lnTo>
                  <a:cubicBezTo>
                    <a:pt x="290" y="498"/>
                    <a:pt x="263" y="513"/>
                    <a:pt x="246" y="531"/>
                  </a:cubicBezTo>
                  <a:cubicBezTo>
                    <a:pt x="229" y="549"/>
                    <a:pt x="215" y="574"/>
                    <a:pt x="206" y="597"/>
                  </a:cubicBezTo>
                  <a:cubicBezTo>
                    <a:pt x="197" y="620"/>
                    <a:pt x="194" y="643"/>
                    <a:pt x="192" y="666"/>
                  </a:cubicBezTo>
                  <a:lnTo>
                    <a:pt x="192" y="735"/>
                  </a:lnTo>
                  <a:lnTo>
                    <a:pt x="0" y="735"/>
                  </a:lnTo>
                  <a:lnTo>
                    <a:pt x="0" y="480"/>
                  </a:lnTo>
                  <a:lnTo>
                    <a:pt x="0" y="0"/>
                  </a:lnTo>
                  <a:lnTo>
                    <a:pt x="1728" y="0"/>
                  </a:lnTo>
                  <a:close/>
                </a:path>
              </a:pathLst>
            </a:custGeom>
            <a:solidFill>
              <a:schemeClr val="accent2"/>
            </a:solidFill>
            <a:ln w="9525" cap="flat" cmpd="sng">
              <a:noFill/>
              <a:prstDash val="solid"/>
              <a:miter lim="800000"/>
              <a:headEnd type="none" w="med" len="med"/>
              <a:tailEnd type="none" w="med" len="med"/>
            </a:ln>
            <a:effectLst/>
          </p:spPr>
          <p:txBody>
            <a:bodyPr wrap="none"/>
            <a:lstStyle/>
            <a:p>
              <a:pPr>
                <a:defRPr/>
              </a:pPr>
              <a:endParaRPr lang="en-US">
                <a:ea typeface="+mn-ea"/>
                <a:cs typeface="+mn-cs"/>
              </a:endParaRPr>
            </a:p>
          </p:txBody>
        </p:sp>
      </p:grpSp>
      <p:grpSp>
        <p:nvGrpSpPr>
          <p:cNvPr id="6147" name="Group 5"/>
          <p:cNvGrpSpPr>
            <a:grpSpLocks/>
          </p:cNvGrpSpPr>
          <p:nvPr/>
        </p:nvGrpSpPr>
        <p:grpSpPr bwMode="auto">
          <a:xfrm>
            <a:off x="533400" y="762000"/>
            <a:ext cx="8001000" cy="319088"/>
            <a:chOff x="144" y="1248"/>
            <a:chExt cx="4656" cy="201"/>
          </a:xfrm>
        </p:grpSpPr>
        <p:sp>
          <p:nvSpPr>
            <p:cNvPr id="1376262" name="AutoShape 6"/>
            <p:cNvSpPr>
              <a:spLocks noChangeArrowheads="1"/>
            </p:cNvSpPr>
            <p:nvPr/>
          </p:nvSpPr>
          <p:spPr bwMode="auto">
            <a:xfrm>
              <a:off x="384" y="1248"/>
              <a:ext cx="4416" cy="200"/>
            </a:xfrm>
            <a:prstGeom prst="roundRect">
              <a:avLst>
                <a:gd name="adj" fmla="val 0"/>
              </a:avLst>
            </a:prstGeom>
            <a:solidFill>
              <a:schemeClr val="hlink"/>
            </a:solidFill>
            <a:ln w="9525">
              <a:noFill/>
              <a:round/>
              <a:headEnd/>
              <a:tailEnd/>
            </a:ln>
            <a:effectLst/>
          </p:spPr>
          <p:txBody>
            <a:bodyPr wrap="none" anchor="ctr"/>
            <a:lstStyle/>
            <a:p>
              <a:pPr>
                <a:defRPr/>
              </a:pPr>
              <a:endParaRPr lang="en-US">
                <a:ea typeface="+mn-ea"/>
                <a:cs typeface="+mn-cs"/>
              </a:endParaRPr>
            </a:p>
          </p:txBody>
        </p:sp>
        <p:sp>
          <p:nvSpPr>
            <p:cNvPr id="1376263" name="AutoShape 7"/>
            <p:cNvSpPr>
              <a:spLocks noChangeArrowheads="1"/>
            </p:cNvSpPr>
            <p:nvPr/>
          </p:nvSpPr>
          <p:spPr bwMode="auto">
            <a:xfrm flipH="1">
              <a:off x="144" y="1248"/>
              <a:ext cx="248" cy="201"/>
            </a:xfrm>
            <a:prstGeom prst="flowChartDelay">
              <a:avLst/>
            </a:prstGeom>
            <a:solidFill>
              <a:schemeClr val="hlink"/>
            </a:solidFill>
            <a:ln w="9525">
              <a:noFill/>
              <a:miter lim="800000"/>
              <a:headEnd/>
              <a:tailEnd/>
            </a:ln>
            <a:effectLst/>
          </p:spPr>
          <p:txBody>
            <a:bodyPr wrap="none" anchor="ctr"/>
            <a:lstStyle/>
            <a:p>
              <a:pPr>
                <a:defRPr/>
              </a:pPr>
              <a:endParaRPr lang="en-US">
                <a:ea typeface="+mn-ea"/>
                <a:cs typeface="+mn-cs"/>
              </a:endParaRPr>
            </a:p>
          </p:txBody>
        </p:sp>
      </p:grpSp>
      <p:sp>
        <p:nvSpPr>
          <p:cNvPr id="6148" name="AutoShape 8"/>
          <p:cNvSpPr>
            <a:spLocks noGrp="1" noChangeArrowheads="1"/>
          </p:cNvSpPr>
          <p:nvPr>
            <p:ph type="title"/>
          </p:nvPr>
        </p:nvSpPr>
        <p:spPr bwMode="auto">
          <a:xfrm>
            <a:off x="762000" y="152400"/>
            <a:ext cx="7924800" cy="457200"/>
          </a:xfrm>
          <a:prstGeom prst="roundRect">
            <a:avLst>
              <a:gd name="adj" fmla="val 21667"/>
            </a:avLst>
          </a:prstGeom>
          <a:noFill/>
          <a:ln w="9525">
            <a:noFill/>
            <a:round/>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p>
        </p:txBody>
      </p:sp>
      <p:sp>
        <p:nvSpPr>
          <p:cNvPr id="6149" name="Rectangle 9"/>
          <p:cNvSpPr>
            <a:spLocks noGrp="1" noChangeArrowheads="1"/>
          </p:cNvSpPr>
          <p:nvPr>
            <p:ph type="body" idx="1"/>
          </p:nvPr>
        </p:nvSpPr>
        <p:spPr bwMode="auto">
          <a:xfrm>
            <a:off x="838200" y="1066800"/>
            <a:ext cx="7693025" cy="50196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376266" name="Rectangle 10"/>
          <p:cNvSpPr>
            <a:spLocks noGrp="1" noChangeArrowheads="1"/>
          </p:cNvSpPr>
          <p:nvPr>
            <p:ph type="dt" sz="half" idx="2"/>
          </p:nvPr>
        </p:nvSpPr>
        <p:spPr bwMode="auto">
          <a:xfrm>
            <a:off x="2438400" y="6248400"/>
            <a:ext cx="2130425" cy="47466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defRPr sz="1400" i="0">
                <a:ea typeface="宋体" pitchFamily="1" charset="-122"/>
                <a:cs typeface="+mn-cs"/>
              </a:defRPr>
            </a:lvl1pPr>
          </a:lstStyle>
          <a:p>
            <a:pPr>
              <a:defRPr/>
            </a:pPr>
            <a:fld id="{D4C9308B-A6B4-4DF4-A2B3-87721F6E7B1E}" type="datetime1">
              <a:rPr lang="en-US" altLang="zh-CN"/>
              <a:pPr>
                <a:defRPr/>
              </a:pPr>
              <a:t>3/30/2013</a:t>
            </a:fld>
            <a:endParaRPr lang="en-US" altLang="zh-CN"/>
          </a:p>
        </p:txBody>
      </p:sp>
      <p:sp>
        <p:nvSpPr>
          <p:cNvPr id="1376268" name="Rectangle 12"/>
          <p:cNvSpPr>
            <a:spLocks noGrp="1" noChangeArrowheads="1"/>
          </p:cNvSpPr>
          <p:nvPr>
            <p:ph type="sldNum" sz="quarter" idx="4"/>
          </p:nvPr>
        </p:nvSpPr>
        <p:spPr bwMode="auto">
          <a:xfrm>
            <a:off x="17463" y="6242050"/>
            <a:ext cx="700087" cy="488950"/>
          </a:xfrm>
          <a:prstGeom prst="rect">
            <a:avLst/>
          </a:prstGeom>
          <a:noFill/>
          <a:ln w="9525">
            <a:noFill/>
            <a:miter lim="800000"/>
            <a:headEnd/>
            <a:tailEnd/>
          </a:ln>
          <a:effectLst/>
        </p:spPr>
        <p:txBody>
          <a:bodyPr vert="horz" wrap="square" lIns="91440" tIns="45720" rIns="91440" bIns="45720" numCol="1" anchor="b" anchorCtr="1" compatLnSpc="1">
            <a:prstTxWarp prst="textNoShape">
              <a:avLst/>
            </a:prstTxWarp>
          </a:bodyPr>
          <a:lstStyle>
            <a:lvl1pPr algn="l">
              <a:spcBef>
                <a:spcPct val="0"/>
              </a:spcBef>
              <a:defRPr sz="2000" b="1" i="0">
                <a:solidFill>
                  <a:schemeClr val="bg1"/>
                </a:solidFill>
                <a:ea typeface="宋体" pitchFamily="1" charset="-122"/>
                <a:cs typeface="+mn-cs"/>
              </a:defRPr>
            </a:lvl1pPr>
          </a:lstStyle>
          <a:p>
            <a:pPr>
              <a:defRPr/>
            </a:pPr>
            <a:fld id="{307F5EE2-70F4-479A-B2B9-F843977694CE}" type="slidenum">
              <a:rPr lang="en-US" altLang="zh-CN"/>
              <a:pPr>
                <a:defRPr/>
              </a:pPr>
              <a:t>‹#›</a:t>
            </a:fld>
            <a:endParaRPr lang="en-US" altLang="zh-CN"/>
          </a:p>
        </p:txBody>
      </p:sp>
      <p:pic>
        <p:nvPicPr>
          <p:cNvPr id="6152" name="Picture 13" descr="doc"/>
          <p:cNvPicPr>
            <a:picLocks noChangeAspect="1" noChangeArrowheads="1"/>
          </p:cNvPicPr>
          <p:nvPr/>
        </p:nvPicPr>
        <p:blipFill>
          <a:blip r:embed="rId13" cstate="print"/>
          <a:srcRect/>
          <a:stretch>
            <a:fillRect/>
          </a:stretch>
        </p:blipFill>
        <p:spPr bwMode="auto">
          <a:xfrm>
            <a:off x="3667125" y="6164263"/>
            <a:ext cx="2133600" cy="6048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829"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iming>
    <p:tnLst>
      <p:par>
        <p:cTn id="1" dur="indefinite" restart="never" nodeType="tmRoot"/>
      </p:par>
    </p:tnLst>
  </p:timing>
  <p:hf hdr="0" ftr="0"/>
  <p:txStyles>
    <p:titleStyle>
      <a:lvl1pPr algn="l" rtl="0" eaLnBrk="0" fontAlgn="base" hangingPunct="0">
        <a:lnSpc>
          <a:spcPct val="90000"/>
        </a:lnSpc>
        <a:spcBef>
          <a:spcPct val="0"/>
        </a:spcBef>
        <a:spcAft>
          <a:spcPct val="0"/>
        </a:spcAft>
        <a:defRPr sz="3600" b="1">
          <a:solidFill>
            <a:schemeClr val="tx2"/>
          </a:solidFill>
          <a:latin typeface="+mj-lt"/>
          <a:ea typeface="+mj-ea"/>
          <a:cs typeface="+mj-cs"/>
        </a:defRPr>
      </a:lvl1pPr>
      <a:lvl2pPr algn="l" rtl="0" eaLnBrk="0" fontAlgn="base" hangingPunct="0">
        <a:lnSpc>
          <a:spcPct val="90000"/>
        </a:lnSpc>
        <a:spcBef>
          <a:spcPct val="0"/>
        </a:spcBef>
        <a:spcAft>
          <a:spcPct val="0"/>
        </a:spcAft>
        <a:defRPr sz="3600" b="1">
          <a:solidFill>
            <a:schemeClr val="tx2"/>
          </a:solidFill>
          <a:latin typeface="Arial" charset="0"/>
        </a:defRPr>
      </a:lvl2pPr>
      <a:lvl3pPr algn="l" rtl="0" eaLnBrk="0" fontAlgn="base" hangingPunct="0">
        <a:lnSpc>
          <a:spcPct val="90000"/>
        </a:lnSpc>
        <a:spcBef>
          <a:spcPct val="0"/>
        </a:spcBef>
        <a:spcAft>
          <a:spcPct val="0"/>
        </a:spcAft>
        <a:defRPr sz="3600" b="1">
          <a:solidFill>
            <a:schemeClr val="tx2"/>
          </a:solidFill>
          <a:latin typeface="Arial" charset="0"/>
        </a:defRPr>
      </a:lvl3pPr>
      <a:lvl4pPr algn="l" rtl="0" eaLnBrk="0" fontAlgn="base" hangingPunct="0">
        <a:lnSpc>
          <a:spcPct val="90000"/>
        </a:lnSpc>
        <a:spcBef>
          <a:spcPct val="0"/>
        </a:spcBef>
        <a:spcAft>
          <a:spcPct val="0"/>
        </a:spcAft>
        <a:defRPr sz="3600" b="1">
          <a:solidFill>
            <a:schemeClr val="tx2"/>
          </a:solidFill>
          <a:latin typeface="Arial" charset="0"/>
        </a:defRPr>
      </a:lvl4pPr>
      <a:lvl5pPr algn="l" rtl="0" eaLnBrk="0" fontAlgn="base" hangingPunct="0">
        <a:lnSpc>
          <a:spcPct val="90000"/>
        </a:lnSpc>
        <a:spcBef>
          <a:spcPct val="0"/>
        </a:spcBef>
        <a:spcAft>
          <a:spcPct val="0"/>
        </a:spcAft>
        <a:defRPr sz="3600" b="1">
          <a:solidFill>
            <a:schemeClr val="tx2"/>
          </a:solidFill>
          <a:latin typeface="Arial" charset="0"/>
        </a:defRPr>
      </a:lvl5pPr>
      <a:lvl6pPr marL="457200" algn="l" rtl="0" eaLnBrk="1" fontAlgn="base" hangingPunct="1">
        <a:lnSpc>
          <a:spcPct val="90000"/>
        </a:lnSpc>
        <a:spcBef>
          <a:spcPct val="0"/>
        </a:spcBef>
        <a:spcAft>
          <a:spcPct val="0"/>
        </a:spcAft>
        <a:defRPr sz="3600" b="1">
          <a:solidFill>
            <a:schemeClr val="tx2"/>
          </a:solidFill>
          <a:latin typeface="Arial" charset="0"/>
        </a:defRPr>
      </a:lvl6pPr>
      <a:lvl7pPr marL="914400" algn="l" rtl="0" eaLnBrk="1" fontAlgn="base" hangingPunct="1">
        <a:lnSpc>
          <a:spcPct val="90000"/>
        </a:lnSpc>
        <a:spcBef>
          <a:spcPct val="0"/>
        </a:spcBef>
        <a:spcAft>
          <a:spcPct val="0"/>
        </a:spcAft>
        <a:defRPr sz="3600" b="1">
          <a:solidFill>
            <a:schemeClr val="tx2"/>
          </a:solidFill>
          <a:latin typeface="Arial" charset="0"/>
        </a:defRPr>
      </a:lvl7pPr>
      <a:lvl8pPr marL="1371600" algn="l" rtl="0" eaLnBrk="1" fontAlgn="base" hangingPunct="1">
        <a:lnSpc>
          <a:spcPct val="90000"/>
        </a:lnSpc>
        <a:spcBef>
          <a:spcPct val="0"/>
        </a:spcBef>
        <a:spcAft>
          <a:spcPct val="0"/>
        </a:spcAft>
        <a:defRPr sz="3600" b="1">
          <a:solidFill>
            <a:schemeClr val="tx2"/>
          </a:solidFill>
          <a:latin typeface="Arial" charset="0"/>
        </a:defRPr>
      </a:lvl8pPr>
      <a:lvl9pPr marL="1828800" algn="l" rtl="0" eaLnBrk="1" fontAlgn="base" hangingPunct="1">
        <a:lnSpc>
          <a:spcPct val="90000"/>
        </a:lnSpc>
        <a:spcBef>
          <a:spcPct val="0"/>
        </a:spcBef>
        <a:spcAft>
          <a:spcPct val="0"/>
        </a:spcAft>
        <a:defRPr sz="36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1"/>
        </a:buClr>
        <a:buSzPct val="75000"/>
        <a:buFont typeface="Wingdings" pitchFamily="2" charset="2"/>
        <a:buChar char="l"/>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75000"/>
        <a:buChar char="–"/>
        <a:defRPr sz="2400">
          <a:solidFill>
            <a:schemeClr val="tx1"/>
          </a:solidFill>
          <a:latin typeface="+mn-lt"/>
        </a:defRPr>
      </a:lvl2pPr>
      <a:lvl3pPr marL="1143000" indent="-228600" algn="l" rtl="0" eaLnBrk="0" fontAlgn="base" hangingPunct="0">
        <a:spcBef>
          <a:spcPct val="20000"/>
        </a:spcBef>
        <a:spcAft>
          <a:spcPct val="0"/>
        </a:spcAft>
        <a:buClr>
          <a:schemeClr val="tx1"/>
        </a:buClr>
        <a:buSzPct val="75000"/>
        <a:buFont typeface="Wingdings" pitchFamily="2" charset="2"/>
        <a:buChar char="l"/>
        <a:defRPr sz="2000">
          <a:solidFill>
            <a:schemeClr val="tx1"/>
          </a:solidFill>
          <a:latin typeface="+mn-lt"/>
        </a:defRPr>
      </a:lvl3pPr>
      <a:lvl4pPr marL="1600200" indent="-228600" algn="l" rtl="0" eaLnBrk="0" fontAlgn="base" hangingPunct="0">
        <a:spcBef>
          <a:spcPct val="20000"/>
        </a:spcBef>
        <a:spcAft>
          <a:spcPct val="0"/>
        </a:spcAft>
        <a:buClr>
          <a:schemeClr val="tx1"/>
        </a:buClr>
        <a:buSzPct val="80000"/>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SzPct val="65000"/>
        <a:buFont typeface="Wingdings" pitchFamily="2" charset="2"/>
        <a:buChar char="l"/>
        <a:defRPr sz="2000">
          <a:solidFill>
            <a:schemeClr val="tx1"/>
          </a:solidFill>
          <a:latin typeface="+mn-lt"/>
        </a:defRPr>
      </a:lvl5pPr>
      <a:lvl6pPr marL="25146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6pPr>
      <a:lvl7pPr marL="29718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7pPr>
      <a:lvl8pPr marL="34290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8pPr>
      <a:lvl9pPr marL="3886200" indent="-228600" algn="l" rtl="0" eaLnBrk="1" fontAlgn="base" hangingPunct="1">
        <a:spcBef>
          <a:spcPct val="20000"/>
        </a:spcBef>
        <a:spcAft>
          <a:spcPct val="0"/>
        </a:spcAft>
        <a:buClr>
          <a:schemeClr val="tx1"/>
        </a:buClr>
        <a:buSzPct val="65000"/>
        <a:buFont typeface="Wingdings" pitchFamily="2" charset="2"/>
        <a:buChar char="l"/>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schmidt@vanderbilt.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www.dre.vanderbilt.edu/~schmidt/PDF/middleware-encyclopedia.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hyperlink" Target="http://www.rtsj.org/" TargetMode="External"/><Relationship Id="rId4" Type="http://schemas.openxmlformats.org/officeDocument/2006/relationships/hyperlink" Target="http://www.dre.vanderbilt.edu/A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hyperlink" Target="http://www.omg.org/dds" TargetMode="External"/><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hyperlink" Target="http://www.omg.org/corba" TargetMode="External"/><Relationship Id="rId5" Type="http://schemas.openxmlformats.org/officeDocument/2006/relationships/image" Target="../media/image10.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hyperlink" Target="//upload.wikimedia.org/wikipedia/en/3/39/Java_logo.svg" TargetMode="External"/><Relationship Id="rId12"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8.jpeg"/><Relationship Id="rId11" Type="http://schemas.openxmlformats.org/officeDocument/2006/relationships/image" Target="../media/image22.png"/><Relationship Id="rId5" Type="http://schemas.openxmlformats.org/officeDocument/2006/relationships/image" Target="../media/image17.jpeg"/><Relationship Id="rId10" Type="http://schemas.openxmlformats.org/officeDocument/2006/relationships/image" Target="../media/image21.jpeg"/><Relationship Id="rId4" Type="http://schemas.openxmlformats.org/officeDocument/2006/relationships/image" Target="../media/image16.pn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mailto:d.schmidt@vanderbilt.edu"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www.sei.cmu.edu/ul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hyperlink" Target="http://en.wikipedia.org/wiki/Ozymandias"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45.jpeg"/><Relationship Id="rId5" Type="http://schemas.openxmlformats.org/officeDocument/2006/relationships/image" Target="../media/image13.png"/><Relationship Id="rId4"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posa1.blogspot.com/2008/05/layered-architecture-pattern.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74"/>
          <p:cNvSpPr txBox="1">
            <a:spLocks noChangeArrowheads="1"/>
          </p:cNvSpPr>
          <p:nvPr/>
        </p:nvSpPr>
        <p:spPr bwMode="auto">
          <a:xfrm>
            <a:off x="445169" y="330523"/>
            <a:ext cx="8434136" cy="1647825"/>
          </a:xfrm>
          <a:prstGeom prst="rect">
            <a:avLst/>
          </a:prstGeom>
          <a:noFill/>
          <a:ln w="9525">
            <a:noFill/>
            <a:miter lim="800000"/>
            <a:headEnd/>
            <a:tailEnd/>
          </a:ln>
        </p:spPr>
        <p:txBody>
          <a:bodyPr anchor="ctr"/>
          <a:lstStyle/>
          <a:p>
            <a:pPr algn="ctr">
              <a:lnSpc>
                <a:spcPct val="120000"/>
              </a:lnSpc>
              <a:spcBef>
                <a:spcPct val="0"/>
              </a:spcBef>
              <a:buClrTx/>
              <a:buSzTx/>
              <a:buFontTx/>
              <a:buNone/>
              <a:defRPr/>
            </a:pPr>
            <a:r>
              <a:rPr lang="en-US" sz="4000" kern="0" dirty="0" smtClean="0">
                <a:solidFill>
                  <a:srgbClr val="FF0000"/>
                </a:solidFill>
                <a:latin typeface="Impact" pitchFamily="34" charset="0"/>
                <a:ea typeface="+mj-ea"/>
                <a:cs typeface="Arial" pitchFamily="34" charset="0"/>
              </a:rPr>
              <a:t>Overview of Concurrent &amp; Networked Software Layers: Part 1</a:t>
            </a:r>
          </a:p>
        </p:txBody>
      </p:sp>
      <p:sp>
        <p:nvSpPr>
          <p:cNvPr id="10244" name="Text Box 3075"/>
          <p:cNvSpPr txBox="1">
            <a:spLocks noChangeArrowheads="1"/>
          </p:cNvSpPr>
          <p:nvPr/>
        </p:nvSpPr>
        <p:spPr bwMode="auto">
          <a:xfrm>
            <a:off x="895155" y="2306338"/>
            <a:ext cx="7372350" cy="1292662"/>
          </a:xfrm>
          <a:prstGeom prst="rect">
            <a:avLst/>
          </a:prstGeom>
          <a:noFill/>
          <a:ln w="12700">
            <a:noFill/>
            <a:miter lim="800000"/>
            <a:headEnd type="none" w="sm" len="sm"/>
            <a:tailEnd type="none" w="sm" len="sm"/>
          </a:ln>
        </p:spPr>
        <p:txBody>
          <a:bodyPr>
            <a:spAutoFit/>
          </a:bodyPr>
          <a:lstStyle/>
          <a:p>
            <a:pPr algn="ctr"/>
            <a:r>
              <a:rPr lang="en-US" sz="2800" dirty="0" smtClean="0">
                <a:solidFill>
                  <a:srgbClr val="336699"/>
                </a:solidFill>
                <a:latin typeface="Impact" pitchFamily="34" charset="0"/>
              </a:rPr>
              <a:t>Douglas </a:t>
            </a:r>
            <a:r>
              <a:rPr lang="en-US" sz="2800" dirty="0">
                <a:solidFill>
                  <a:srgbClr val="336699"/>
                </a:solidFill>
                <a:latin typeface="Impact" pitchFamily="34" charset="0"/>
              </a:rPr>
              <a:t>C. Schmidt</a:t>
            </a:r>
          </a:p>
          <a:p>
            <a:pPr algn="ctr"/>
            <a:r>
              <a:rPr lang="en-US" sz="2400" dirty="0">
                <a:solidFill>
                  <a:srgbClr val="336699"/>
                </a:solidFill>
                <a:latin typeface="Impact" pitchFamily="34" charset="0"/>
              </a:rPr>
              <a:t>    </a:t>
            </a:r>
            <a:r>
              <a:rPr lang="en-US" sz="2400" dirty="0">
                <a:solidFill>
                  <a:srgbClr val="336699"/>
                </a:solidFill>
                <a:latin typeface="Impact" pitchFamily="34" charset="0"/>
                <a:hlinkClick r:id="rId3"/>
              </a:rPr>
              <a:t>d.schmidt@vanderbilt.edu</a:t>
            </a:r>
            <a:endParaRPr lang="en-US" sz="2400" dirty="0">
              <a:solidFill>
                <a:srgbClr val="336699"/>
              </a:solidFill>
              <a:latin typeface="Impact" pitchFamily="34" charset="0"/>
            </a:endParaRPr>
          </a:p>
          <a:p>
            <a:pPr algn="ctr"/>
            <a:r>
              <a:rPr lang="en-US" sz="2400" dirty="0">
                <a:solidFill>
                  <a:srgbClr val="336699"/>
                </a:solidFill>
                <a:latin typeface="Impact" pitchFamily="34" charset="0"/>
              </a:rPr>
              <a:t>www.dre.vanderbilt.edu/~</a:t>
            </a:r>
            <a:r>
              <a:rPr lang="en-US" sz="2400" dirty="0" smtClean="0">
                <a:solidFill>
                  <a:srgbClr val="336699"/>
                </a:solidFill>
                <a:latin typeface="Impact" pitchFamily="34" charset="0"/>
              </a:rPr>
              <a:t>schmidt</a:t>
            </a:r>
            <a:r>
              <a:rPr lang="en-US" dirty="0">
                <a:solidFill>
                  <a:srgbClr val="336699"/>
                </a:solidFill>
                <a:latin typeface="Impact" pitchFamily="34" charset="0"/>
              </a:rPr>
              <a:t>	</a:t>
            </a:r>
          </a:p>
        </p:txBody>
      </p:sp>
      <p:sp>
        <p:nvSpPr>
          <p:cNvPr id="10245" name="Rectangle 3086"/>
          <p:cNvSpPr>
            <a:spLocks noChangeArrowheads="1"/>
          </p:cNvSpPr>
          <p:nvPr/>
        </p:nvSpPr>
        <p:spPr bwMode="auto">
          <a:xfrm>
            <a:off x="2324100" y="4074919"/>
            <a:ext cx="4124326" cy="2271391"/>
          </a:xfrm>
          <a:prstGeom prst="rect">
            <a:avLst/>
          </a:prstGeom>
          <a:noFill/>
          <a:ln w="12700">
            <a:noFill/>
            <a:miter lim="800000"/>
            <a:headEnd/>
            <a:tailEnd/>
          </a:ln>
        </p:spPr>
        <p:txBody>
          <a:bodyPr wrap="square">
            <a:spAutoFit/>
          </a:bodyPr>
          <a:lstStyle/>
          <a:p>
            <a:pPr algn="ctr">
              <a:spcBef>
                <a:spcPct val="50000"/>
              </a:spcBef>
            </a:pPr>
            <a:r>
              <a:rPr lang="en-US" sz="2400" dirty="0">
                <a:solidFill>
                  <a:srgbClr val="336699"/>
                </a:solidFill>
                <a:latin typeface="Impact" pitchFamily="34" charset="0"/>
              </a:rPr>
              <a:t>Professor of </a:t>
            </a:r>
            <a:r>
              <a:rPr lang="en-US" sz="2400" dirty="0" smtClean="0">
                <a:solidFill>
                  <a:srgbClr val="336699"/>
                </a:solidFill>
                <a:latin typeface="Impact" pitchFamily="34" charset="0"/>
              </a:rPr>
              <a:t>Computer Science</a:t>
            </a:r>
          </a:p>
          <a:p>
            <a:pPr algn="ctr">
              <a:spcBef>
                <a:spcPct val="50000"/>
              </a:spcBef>
            </a:pPr>
            <a:r>
              <a:rPr lang="en-US" sz="2400" dirty="0" smtClean="0">
                <a:solidFill>
                  <a:srgbClr val="336699"/>
                </a:solidFill>
                <a:latin typeface="Impact" pitchFamily="34" charset="0"/>
              </a:rPr>
              <a:t>Institute for Software Integrated Systems </a:t>
            </a:r>
            <a:br>
              <a:rPr lang="en-US" sz="2400" dirty="0" smtClean="0">
                <a:solidFill>
                  <a:srgbClr val="336699"/>
                </a:solidFill>
                <a:latin typeface="Impact" pitchFamily="34" charset="0"/>
              </a:rPr>
            </a:br>
            <a:r>
              <a:rPr lang="en-US" sz="2400" dirty="0" smtClean="0">
                <a:solidFill>
                  <a:srgbClr val="336699"/>
                </a:solidFill>
                <a:latin typeface="Impact" pitchFamily="34" charset="0"/>
              </a:rPr>
              <a:t/>
            </a:r>
            <a:br>
              <a:rPr lang="en-US" sz="2400" dirty="0" smtClean="0">
                <a:solidFill>
                  <a:srgbClr val="336699"/>
                </a:solidFill>
                <a:latin typeface="Impact" pitchFamily="34" charset="0"/>
              </a:rPr>
            </a:br>
            <a:r>
              <a:rPr lang="en-US" sz="2400" dirty="0" smtClean="0">
                <a:solidFill>
                  <a:srgbClr val="336699"/>
                </a:solidFill>
                <a:latin typeface="Impact" pitchFamily="34" charset="0"/>
              </a:rPr>
              <a:t>Vanderbilt </a:t>
            </a:r>
            <a:r>
              <a:rPr lang="en-US" sz="2400" dirty="0">
                <a:solidFill>
                  <a:srgbClr val="336699"/>
                </a:solidFill>
                <a:latin typeface="Impact" pitchFamily="34" charset="0"/>
              </a:rPr>
              <a:t>University </a:t>
            </a:r>
            <a:r>
              <a:rPr lang="en-US" sz="2400" dirty="0" smtClean="0">
                <a:solidFill>
                  <a:srgbClr val="336699"/>
                </a:solidFill>
                <a:latin typeface="Impact" pitchFamily="34" charset="0"/>
              </a:rPr>
              <a:t/>
            </a:r>
            <a:br>
              <a:rPr lang="en-US" sz="2400" dirty="0" smtClean="0">
                <a:solidFill>
                  <a:srgbClr val="336699"/>
                </a:solidFill>
                <a:latin typeface="Impact" pitchFamily="34" charset="0"/>
              </a:rPr>
            </a:br>
            <a:r>
              <a:rPr lang="en-US" sz="2400" dirty="0" smtClean="0">
                <a:solidFill>
                  <a:srgbClr val="336699"/>
                </a:solidFill>
                <a:latin typeface="Impact" pitchFamily="34" charset="0"/>
              </a:rPr>
              <a:t>Nashville</a:t>
            </a:r>
            <a:r>
              <a:rPr lang="en-US" sz="2400" dirty="0">
                <a:solidFill>
                  <a:srgbClr val="336699"/>
                </a:solidFill>
                <a:latin typeface="Impact" pitchFamily="34" charset="0"/>
              </a:rPr>
              <a:t>, </a:t>
            </a:r>
            <a:r>
              <a:rPr lang="en-US" sz="2400" dirty="0" smtClean="0">
                <a:solidFill>
                  <a:srgbClr val="336699"/>
                </a:solidFill>
                <a:latin typeface="Impact" pitchFamily="34" charset="0"/>
              </a:rPr>
              <a:t>Tennessee, USA</a:t>
            </a:r>
            <a:endParaRPr lang="en-US" sz="2400" dirty="0">
              <a:solidFill>
                <a:srgbClr val="336699"/>
              </a:solidFill>
              <a:latin typeface="Impact" pitchFamily="34" charset="0"/>
            </a:endParaRPr>
          </a:p>
        </p:txBody>
      </p:sp>
      <p:grpSp>
        <p:nvGrpSpPr>
          <p:cNvPr id="2" name="Group 1"/>
          <p:cNvGrpSpPr/>
          <p:nvPr/>
        </p:nvGrpSpPr>
        <p:grpSpPr>
          <a:xfrm>
            <a:off x="793750" y="4019550"/>
            <a:ext cx="1228725" cy="2016125"/>
            <a:chOff x="793750" y="4019550"/>
            <a:chExt cx="1228725" cy="2016125"/>
          </a:xfrm>
        </p:grpSpPr>
        <p:pic>
          <p:nvPicPr>
            <p:cNvPr id="10" name="Picture 10" descr="i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 y="4019550"/>
              <a:ext cx="1228725"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vsb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50" y="4864100"/>
              <a:ext cx="122872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0893" y="4080273"/>
            <a:ext cx="1615212" cy="1990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1668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73780" y="433144"/>
            <a:ext cx="8896350" cy="683795"/>
          </a:xfrm>
        </p:spPr>
        <p:txBody>
          <a:bodyPr/>
          <a:lstStyle/>
          <a:p>
            <a:pPr>
              <a:lnSpc>
                <a:spcPct val="85000"/>
              </a:lnSpc>
            </a:pPr>
            <a:r>
              <a:rPr lang="en-US" sz="3200" dirty="0" smtClean="0"/>
              <a:t>Layers of Concurrent &amp; Networked Software</a:t>
            </a:r>
          </a:p>
        </p:txBody>
      </p:sp>
      <p:sp>
        <p:nvSpPr>
          <p:cNvPr id="1691653" name="Text Box 5"/>
          <p:cNvSpPr txBox="1">
            <a:spLocks noChangeArrowheads="1"/>
          </p:cNvSpPr>
          <p:nvPr/>
        </p:nvSpPr>
        <p:spPr bwMode="auto">
          <a:xfrm>
            <a:off x="5231" y="2294653"/>
            <a:ext cx="5456238" cy="2785378"/>
          </a:xfrm>
          <a:prstGeom prst="rect">
            <a:avLst/>
          </a:prstGeom>
          <a:noFill/>
          <a:ln w="12700">
            <a:noFill/>
            <a:miter lim="800000"/>
            <a:headEnd type="none" w="sm" len="sm"/>
            <a:tailEnd type="none" w="sm" len="sm"/>
          </a:ln>
        </p:spPr>
        <p:txBody>
          <a:bodyPr>
            <a:spAutoFit/>
          </a:bodyPr>
          <a:lstStyle/>
          <a:p>
            <a:pPr marL="233363" lvl="1" indent="-233363" eaLnBrk="0" hangingPunct="0">
              <a:lnSpc>
                <a:spcPct val="100000"/>
              </a:lnSpc>
              <a:spcBef>
                <a:spcPts val="600"/>
              </a:spcBef>
              <a:buClrTx/>
              <a:buFont typeface="Arial" pitchFamily="34" charset="0"/>
              <a:buChar char="•"/>
              <a:defRPr/>
            </a:pPr>
            <a:r>
              <a:rPr lang="en-US" altLang="zh-CN" sz="2000" dirty="0" smtClean="0"/>
              <a:t>Middleware </a:t>
            </a:r>
            <a:r>
              <a:rPr lang="en-US" altLang="zh-CN" sz="2000" dirty="0"/>
              <a:t>is reusable infrastructure software residing between applications </a:t>
            </a:r>
            <a:r>
              <a:rPr lang="en-US" altLang="zh-CN" sz="2000" dirty="0" smtClean="0"/>
              <a:t/>
            </a:r>
            <a:br>
              <a:rPr lang="en-US" altLang="zh-CN" sz="2000" dirty="0" smtClean="0"/>
            </a:br>
            <a:r>
              <a:rPr lang="en-US" altLang="zh-CN" sz="2000" dirty="0" smtClean="0"/>
              <a:t>&amp; </a:t>
            </a:r>
            <a:r>
              <a:rPr lang="en-US" altLang="zh-CN" sz="2000" dirty="0"/>
              <a:t>the underlying operating systems, </a:t>
            </a:r>
            <a:r>
              <a:rPr lang="en-US" altLang="zh-CN" sz="2000" dirty="0" smtClean="0"/>
              <a:t/>
            </a:r>
            <a:br>
              <a:rPr lang="en-US" altLang="zh-CN" sz="2000" dirty="0" smtClean="0"/>
            </a:br>
            <a:r>
              <a:rPr lang="en-US" altLang="zh-CN" sz="2000" dirty="0" smtClean="0"/>
              <a:t>networks</a:t>
            </a:r>
            <a:r>
              <a:rPr lang="en-US" altLang="zh-CN" sz="2000" dirty="0"/>
              <a:t>, &amp; </a:t>
            </a:r>
            <a:r>
              <a:rPr lang="en-US" altLang="zh-CN" sz="2000" dirty="0" smtClean="0"/>
              <a:t>hardware</a:t>
            </a:r>
          </a:p>
          <a:p>
            <a:pPr marL="461963" lvl="1" indent="-233363" eaLnBrk="0" hangingPunct="0">
              <a:lnSpc>
                <a:spcPct val="100000"/>
              </a:lnSpc>
              <a:spcBef>
                <a:spcPts val="600"/>
              </a:spcBef>
              <a:buClrTx/>
              <a:buFont typeface="Arial" pitchFamily="34" charset="0"/>
              <a:buChar char="•"/>
              <a:defRPr/>
            </a:pPr>
            <a:r>
              <a:rPr lang="en-US" sz="2000" dirty="0"/>
              <a:t>There are layers of middleware, just like there are layers of networking protocols</a:t>
            </a:r>
          </a:p>
          <a:p>
            <a:pPr marL="233363" lvl="1" indent="-233363" eaLnBrk="0" hangingPunct="0">
              <a:lnSpc>
                <a:spcPct val="100000"/>
              </a:lnSpc>
              <a:spcBef>
                <a:spcPts val="600"/>
              </a:spcBef>
              <a:buClrTx/>
              <a:buFont typeface="Arial" pitchFamily="34" charset="0"/>
              <a:buChar char="•"/>
              <a:defRPr/>
            </a:pPr>
            <a:endParaRPr lang="en-US" sz="2000" dirty="0"/>
          </a:p>
          <a:p>
            <a:pPr marL="461963" lvl="1" indent="-233363" eaLnBrk="0" hangingPunct="0">
              <a:lnSpc>
                <a:spcPct val="100000"/>
              </a:lnSpc>
              <a:spcBef>
                <a:spcPts val="600"/>
              </a:spcBef>
              <a:buClrTx/>
              <a:buFont typeface="Arial" pitchFamily="34" charset="0"/>
              <a:buChar char="•"/>
              <a:defRPr/>
            </a:pPr>
            <a:endParaRPr lang="en-US" sz="2000" dirty="0">
              <a:solidFill>
                <a:schemeClr val="bg1">
                  <a:lumMod val="75000"/>
                </a:schemeClr>
              </a:solidFill>
              <a:latin typeface="+mn-lt"/>
              <a:ea typeface="+mn-ea"/>
              <a:cs typeface="+mn-cs"/>
            </a:endParaRPr>
          </a:p>
        </p:txBody>
      </p:sp>
      <p:sp>
        <p:nvSpPr>
          <p:cNvPr id="17417" name="AutoShape 8"/>
          <p:cNvSpPr>
            <a:spLocks noChangeAspect="1" noChangeArrowheads="1"/>
          </p:cNvSpPr>
          <p:nvPr/>
        </p:nvSpPr>
        <p:spPr bwMode="auto">
          <a:xfrm>
            <a:off x="5660132" y="538145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18" name="Text Box 9"/>
          <p:cNvSpPr txBox="1">
            <a:spLocks noChangeAspect="1" noChangeArrowheads="1"/>
          </p:cNvSpPr>
          <p:nvPr/>
        </p:nvSpPr>
        <p:spPr bwMode="auto">
          <a:xfrm>
            <a:off x="6326882" y="5403675"/>
            <a:ext cx="1792288" cy="366712"/>
          </a:xfrm>
          <a:prstGeom prst="rect">
            <a:avLst/>
          </a:prstGeom>
          <a:noFill/>
          <a:ln w="12700">
            <a:noFill/>
            <a:miter lim="800000"/>
            <a:headEnd/>
            <a:tailEnd/>
          </a:ln>
        </p:spPr>
        <p:txBody>
          <a:bodyPr>
            <a:spAutoFit/>
          </a:bodyPr>
          <a:lstStyle/>
          <a:p>
            <a:pPr algn="ctr"/>
            <a:r>
              <a:rPr lang="en-US" b="1" u="none"/>
              <a:t>Hardware</a:t>
            </a:r>
          </a:p>
        </p:txBody>
      </p:sp>
      <p:grpSp>
        <p:nvGrpSpPr>
          <p:cNvPr id="2" name="Group 10"/>
          <p:cNvGrpSpPr>
            <a:grpSpLocks/>
          </p:cNvGrpSpPr>
          <p:nvPr/>
        </p:nvGrpSpPr>
        <p:grpSpPr bwMode="auto">
          <a:xfrm>
            <a:off x="5660132" y="1961975"/>
            <a:ext cx="3125788" cy="2695575"/>
            <a:chOff x="168" y="969"/>
            <a:chExt cx="1969" cy="1698"/>
          </a:xfrm>
        </p:grpSpPr>
        <p:sp>
          <p:nvSpPr>
            <p:cNvPr id="17427"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8" name="Text Box 12"/>
            <p:cNvSpPr txBox="1">
              <a:spLocks noChangeAspect="1" noChangeArrowheads="1"/>
            </p:cNvSpPr>
            <p:nvPr/>
          </p:nvSpPr>
          <p:spPr bwMode="auto">
            <a:xfrm>
              <a:off x="311" y="982"/>
              <a:ext cx="1711" cy="407"/>
            </a:xfrm>
            <a:prstGeom prst="rect">
              <a:avLst/>
            </a:prstGeom>
            <a:noFill/>
            <a:ln w="12700">
              <a:noFill/>
              <a:miter lim="800000"/>
              <a:headEnd/>
              <a:tailEnd/>
            </a:ln>
          </p:spPr>
          <p:txBody>
            <a:bodyPr wrap="square">
              <a:spAutoFit/>
            </a:bodyPr>
            <a:lstStyle/>
            <a:p>
              <a:pPr algn="ctr">
                <a:lnSpc>
                  <a:spcPct val="90000"/>
                </a:lnSpc>
              </a:pPr>
              <a:r>
                <a:rPr lang="en-US" b="1" u="none" dirty="0"/>
                <a:t>Domain-Specific</a:t>
              </a:r>
            </a:p>
            <a:p>
              <a:pPr algn="ctr">
                <a:lnSpc>
                  <a:spcPct val="90000"/>
                </a:lnSpc>
              </a:pPr>
              <a:r>
                <a:rPr lang="en-US" b="1" u="none" dirty="0" smtClean="0"/>
                <a:t>Middleware Services</a:t>
              </a:r>
              <a:endParaRPr lang="en-US" b="1" u="none" dirty="0"/>
            </a:p>
          </p:txBody>
        </p:sp>
        <p:sp>
          <p:nvSpPr>
            <p:cNvPr id="17429"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0" name="Text Box 14"/>
            <p:cNvSpPr txBox="1">
              <a:spLocks noChangeAspect="1" noChangeArrowheads="1"/>
            </p:cNvSpPr>
            <p:nvPr/>
          </p:nvSpPr>
          <p:spPr bwMode="auto">
            <a:xfrm>
              <a:off x="281" y="1411"/>
              <a:ext cx="1743" cy="370"/>
            </a:xfrm>
            <a:prstGeom prst="rect">
              <a:avLst/>
            </a:prstGeom>
            <a:noFill/>
            <a:ln w="12700">
              <a:noFill/>
              <a:miter lim="800000"/>
              <a:headEnd/>
              <a:tailEnd/>
            </a:ln>
          </p:spPr>
          <p:txBody>
            <a:bodyPr>
              <a:spAutoFit/>
            </a:bodyPr>
            <a:lstStyle/>
            <a:p>
              <a:pPr algn="ctr">
                <a:lnSpc>
                  <a:spcPct val="90000"/>
                </a:lnSpc>
              </a:pPr>
              <a:r>
                <a:rPr lang="en-US" b="1" u="none"/>
                <a:t>Common</a:t>
              </a:r>
            </a:p>
            <a:p>
              <a:pPr algn="ctr">
                <a:lnSpc>
                  <a:spcPct val="90000"/>
                </a:lnSpc>
              </a:pPr>
              <a:r>
                <a:rPr lang="en-US" b="1" u="none"/>
                <a:t>Middleware Services</a:t>
              </a:r>
            </a:p>
          </p:txBody>
        </p:sp>
        <p:sp>
          <p:nvSpPr>
            <p:cNvPr id="17431"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u="none"/>
            </a:p>
          </p:txBody>
        </p:sp>
        <p:sp>
          <p:nvSpPr>
            <p:cNvPr id="17432" name="Text Box 16"/>
            <p:cNvSpPr txBox="1">
              <a:spLocks noChangeAspect="1" noChangeArrowheads="1"/>
            </p:cNvSpPr>
            <p:nvPr/>
          </p:nvSpPr>
          <p:spPr bwMode="auto">
            <a:xfrm>
              <a:off x="469" y="1849"/>
              <a:ext cx="1366" cy="371"/>
            </a:xfrm>
            <a:prstGeom prst="rect">
              <a:avLst/>
            </a:prstGeom>
            <a:noFill/>
            <a:ln w="12700">
              <a:noFill/>
              <a:miter lim="800000"/>
              <a:headEnd/>
              <a:tailEnd/>
            </a:ln>
          </p:spPr>
          <p:txBody>
            <a:bodyPr>
              <a:spAutoFit/>
            </a:bodyPr>
            <a:lstStyle/>
            <a:p>
              <a:pPr algn="ctr">
                <a:lnSpc>
                  <a:spcPct val="90000"/>
                </a:lnSpc>
              </a:pPr>
              <a:r>
                <a:rPr lang="en-US" b="1" u="none">
                  <a:solidFill>
                    <a:schemeClr val="bg1"/>
                  </a:solidFill>
                </a:rPr>
                <a:t>Distribution</a:t>
              </a:r>
            </a:p>
            <a:p>
              <a:pPr algn="ctr">
                <a:lnSpc>
                  <a:spcPct val="90000"/>
                </a:lnSpc>
              </a:pPr>
              <a:r>
                <a:rPr lang="en-US" b="1" u="none">
                  <a:solidFill>
                    <a:schemeClr val="bg1"/>
                  </a:solidFill>
                </a:rPr>
                <a:t>Middleware</a:t>
              </a:r>
            </a:p>
          </p:txBody>
        </p:sp>
        <p:sp>
          <p:nvSpPr>
            <p:cNvPr id="17433"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4" name="Text Box 18"/>
            <p:cNvSpPr txBox="1">
              <a:spLocks noChangeAspect="1" noChangeArrowheads="1"/>
            </p:cNvSpPr>
            <p:nvPr/>
          </p:nvSpPr>
          <p:spPr bwMode="auto">
            <a:xfrm>
              <a:off x="176" y="2280"/>
              <a:ext cx="1953" cy="371"/>
            </a:xfrm>
            <a:prstGeom prst="rect">
              <a:avLst/>
            </a:prstGeom>
            <a:noFill/>
            <a:ln w="12700">
              <a:noFill/>
              <a:miter lim="800000"/>
              <a:headEnd/>
              <a:tailEnd/>
            </a:ln>
          </p:spPr>
          <p:txBody>
            <a:bodyPr>
              <a:spAutoFit/>
            </a:bodyPr>
            <a:lstStyle/>
            <a:p>
              <a:pPr algn="ctr">
                <a:lnSpc>
                  <a:spcPct val="90000"/>
                </a:lnSpc>
              </a:pPr>
              <a:r>
                <a:rPr lang="en-US" b="1" u="none"/>
                <a:t>Host Infrastructure</a:t>
              </a:r>
            </a:p>
            <a:p>
              <a:pPr algn="ctr">
                <a:lnSpc>
                  <a:spcPct val="90000"/>
                </a:lnSpc>
              </a:pPr>
              <a:r>
                <a:rPr lang="en-US" b="1" u="none"/>
                <a:t>Middleware</a:t>
              </a:r>
            </a:p>
          </p:txBody>
        </p:sp>
      </p:grpSp>
      <p:grpSp>
        <p:nvGrpSpPr>
          <p:cNvPr id="3" name="Group 19"/>
          <p:cNvGrpSpPr>
            <a:grpSpLocks/>
          </p:cNvGrpSpPr>
          <p:nvPr/>
        </p:nvGrpSpPr>
        <p:grpSpPr bwMode="auto">
          <a:xfrm>
            <a:off x="5660132" y="1515181"/>
            <a:ext cx="3125788" cy="3829050"/>
            <a:chOff x="4459" y="828"/>
            <a:chExt cx="1969" cy="2412"/>
          </a:xfrm>
        </p:grpSpPr>
        <p:sp>
          <p:nvSpPr>
            <p:cNvPr id="17423" name="Rectangle 20"/>
            <p:cNvSpPr>
              <a:spLocks noChangeArrowheads="1"/>
            </p:cNvSpPr>
            <p:nvPr/>
          </p:nvSpPr>
          <p:spPr bwMode="auto">
            <a:xfrm>
              <a:off x="4900" y="828"/>
              <a:ext cx="480" cy="233"/>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grpSp>
          <p:nvGrpSpPr>
            <p:cNvPr id="17424" name="Group 21"/>
            <p:cNvGrpSpPr>
              <a:grpSpLocks/>
            </p:cNvGrpSpPr>
            <p:nvPr/>
          </p:nvGrpSpPr>
          <p:grpSpPr bwMode="auto">
            <a:xfrm>
              <a:off x="4459" y="2833"/>
              <a:ext cx="1969" cy="407"/>
              <a:chOff x="4459" y="2833"/>
              <a:chExt cx="1969" cy="407"/>
            </a:xfrm>
          </p:grpSpPr>
          <p:sp>
            <p:nvSpPr>
              <p:cNvPr id="17425" name="AutoShape 22"/>
              <p:cNvSpPr>
                <a:spLocks noChangeAspect="1" noChangeArrowheads="1"/>
              </p:cNvSpPr>
              <p:nvPr/>
            </p:nvSpPr>
            <p:spPr bwMode="auto">
              <a:xfrm>
                <a:off x="4459" y="2833"/>
                <a:ext cx="1969" cy="407"/>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6" name="Text Box 23"/>
              <p:cNvSpPr txBox="1">
                <a:spLocks noChangeAspect="1" noChangeArrowheads="1"/>
              </p:cNvSpPr>
              <p:nvPr/>
            </p:nvSpPr>
            <p:spPr bwMode="auto">
              <a:xfrm>
                <a:off x="4518" y="2842"/>
                <a:ext cx="1851" cy="369"/>
              </a:xfrm>
              <a:prstGeom prst="rect">
                <a:avLst/>
              </a:prstGeom>
              <a:no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grpSp>
      <p:sp>
        <p:nvSpPr>
          <p:cNvPr id="17421" name="AutoShape 24"/>
          <p:cNvSpPr>
            <a:spLocks noChangeAspect="1" noChangeArrowheads="1"/>
          </p:cNvSpPr>
          <p:nvPr/>
        </p:nvSpPr>
        <p:spPr bwMode="auto">
          <a:xfrm>
            <a:off x="5660132" y="152700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2" name="Text Box 25"/>
          <p:cNvSpPr txBox="1">
            <a:spLocks noChangeAspect="1" noChangeArrowheads="1"/>
          </p:cNvSpPr>
          <p:nvPr/>
        </p:nvSpPr>
        <p:spPr bwMode="auto">
          <a:xfrm>
            <a:off x="6184007" y="1530175"/>
            <a:ext cx="2078038" cy="366712"/>
          </a:xfrm>
          <a:prstGeom prst="rect">
            <a:avLst/>
          </a:prstGeom>
          <a:noFill/>
          <a:ln w="12700">
            <a:noFill/>
            <a:miter lim="800000"/>
            <a:headEnd/>
            <a:tailEnd/>
          </a:ln>
        </p:spPr>
        <p:txBody>
          <a:bodyPr>
            <a:spAutoFit/>
          </a:bodyPr>
          <a:lstStyle/>
          <a:p>
            <a:pPr algn="ctr"/>
            <a:r>
              <a:rPr lang="en-US" b="1" u="none"/>
              <a:t>Applications</a:t>
            </a:r>
          </a:p>
        </p:txBody>
      </p:sp>
      <p:sp>
        <p:nvSpPr>
          <p:cNvPr id="30" name="Text Box 4"/>
          <p:cNvSpPr txBox="1">
            <a:spLocks noChangeArrowheads="1"/>
          </p:cNvSpPr>
          <p:nvPr/>
        </p:nvSpPr>
        <p:spPr bwMode="auto">
          <a:xfrm>
            <a:off x="5231" y="1016867"/>
            <a:ext cx="5094288"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ts val="600"/>
              </a:spcBef>
              <a:buClrTx/>
              <a:buFont typeface="Arial" pitchFamily="34" charset="0"/>
              <a:buChar char="•"/>
            </a:pPr>
            <a:r>
              <a:rPr lang="en-US" sz="2000" u="none" dirty="0">
                <a:solidFill>
                  <a:schemeClr val="bg1">
                    <a:lumMod val="75000"/>
                  </a:schemeClr>
                </a:solidFill>
              </a:rPr>
              <a:t>Historically, </a:t>
            </a:r>
            <a:r>
              <a:rPr lang="en-US" sz="2000" u="none" dirty="0" smtClean="0">
                <a:solidFill>
                  <a:schemeClr val="bg1">
                    <a:lumMod val="75000"/>
                  </a:schemeClr>
                </a:solidFill>
              </a:rPr>
              <a:t>software applications were </a:t>
            </a:r>
            <a:r>
              <a:rPr lang="en-US" sz="2000" u="none" dirty="0">
                <a:solidFill>
                  <a:schemeClr val="bg1">
                    <a:lumMod val="75000"/>
                  </a:schemeClr>
                </a:solidFill>
              </a:rPr>
              <a:t>built directly atop hardware</a:t>
            </a:r>
          </a:p>
        </p:txBody>
      </p:sp>
      <p:sp>
        <p:nvSpPr>
          <p:cNvPr id="31" name="Text Box 5"/>
          <p:cNvSpPr txBox="1">
            <a:spLocks noChangeArrowheads="1"/>
          </p:cNvSpPr>
          <p:nvPr/>
        </p:nvSpPr>
        <p:spPr bwMode="auto">
          <a:xfrm>
            <a:off x="147076" y="1674151"/>
            <a:ext cx="5456238" cy="646331"/>
          </a:xfrm>
          <a:prstGeom prst="rect">
            <a:avLst/>
          </a:prstGeom>
          <a:noFill/>
          <a:ln w="12700">
            <a:noFill/>
            <a:miter lim="800000"/>
            <a:headEnd type="none" w="sm" len="sm"/>
            <a:tailEnd type="none" w="sm" len="sm"/>
          </a:ln>
        </p:spPr>
        <p:txBody>
          <a:bodyPr>
            <a:spAutoFit/>
          </a:bodyPr>
          <a:lstStyle/>
          <a:p>
            <a:pPr marL="461963" lvl="1" indent="-233363" eaLnBrk="0" hangingPunct="0">
              <a:spcBef>
                <a:spcPts val="600"/>
              </a:spcBef>
              <a:buClrTx/>
              <a:buFont typeface="Arial" pitchFamily="34" charset="0"/>
              <a:buChar char="•"/>
              <a:defRPr/>
            </a:pPr>
            <a:r>
              <a:rPr lang="en-US" sz="2000" dirty="0">
                <a:solidFill>
                  <a:schemeClr val="bg1">
                    <a:lumMod val="75000"/>
                  </a:schemeClr>
                </a:solidFill>
                <a:latin typeface="+mn-lt"/>
                <a:ea typeface="+mn-ea"/>
                <a:cs typeface="+mn-cs"/>
              </a:rPr>
              <a:t>Tedious, error-prone, &amp; costly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over </a:t>
            </a:r>
            <a:r>
              <a:rPr lang="en-US" sz="2000" dirty="0">
                <a:solidFill>
                  <a:schemeClr val="bg1">
                    <a:lumMod val="75000"/>
                  </a:schemeClr>
                </a:solidFill>
                <a:latin typeface="+mn-lt"/>
                <a:ea typeface="+mn-ea"/>
                <a:cs typeface="+mn-cs"/>
              </a:rPr>
              <a:t>lifecycles</a:t>
            </a:r>
          </a:p>
        </p:txBody>
      </p:sp>
      <p:sp>
        <p:nvSpPr>
          <p:cNvPr id="32" name="Rectangle 20"/>
          <p:cNvSpPr>
            <a:spLocks noChangeArrowheads="1"/>
          </p:cNvSpPr>
          <p:nvPr/>
        </p:nvSpPr>
        <p:spPr bwMode="auto">
          <a:xfrm>
            <a:off x="3404341" y="1354865"/>
            <a:ext cx="762000" cy="369888"/>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spTree>
    <p:extLst>
      <p:ext uri="{BB962C8B-B14F-4D97-AF65-F5344CB8AC3E}">
        <p14:creationId xmlns:p14="http://schemas.microsoft.com/office/powerpoint/2010/main" val="221415102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73780" y="433144"/>
            <a:ext cx="8896350" cy="683795"/>
          </a:xfrm>
        </p:spPr>
        <p:txBody>
          <a:bodyPr/>
          <a:lstStyle/>
          <a:p>
            <a:pPr>
              <a:lnSpc>
                <a:spcPct val="85000"/>
              </a:lnSpc>
            </a:pPr>
            <a:r>
              <a:rPr lang="en-US" sz="3200" dirty="0" smtClean="0"/>
              <a:t>Layers of Concurrent &amp; Networked Software</a:t>
            </a:r>
          </a:p>
        </p:txBody>
      </p:sp>
      <p:sp>
        <p:nvSpPr>
          <p:cNvPr id="17417" name="AutoShape 8"/>
          <p:cNvSpPr>
            <a:spLocks noChangeAspect="1" noChangeArrowheads="1"/>
          </p:cNvSpPr>
          <p:nvPr/>
        </p:nvSpPr>
        <p:spPr bwMode="auto">
          <a:xfrm>
            <a:off x="5660132" y="538145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18" name="Text Box 9"/>
          <p:cNvSpPr txBox="1">
            <a:spLocks noChangeAspect="1" noChangeArrowheads="1"/>
          </p:cNvSpPr>
          <p:nvPr/>
        </p:nvSpPr>
        <p:spPr bwMode="auto">
          <a:xfrm>
            <a:off x="6326882" y="5403675"/>
            <a:ext cx="1792288" cy="366712"/>
          </a:xfrm>
          <a:prstGeom prst="rect">
            <a:avLst/>
          </a:prstGeom>
          <a:noFill/>
          <a:ln w="12700">
            <a:noFill/>
            <a:miter lim="800000"/>
            <a:headEnd/>
            <a:tailEnd/>
          </a:ln>
        </p:spPr>
        <p:txBody>
          <a:bodyPr>
            <a:spAutoFit/>
          </a:bodyPr>
          <a:lstStyle/>
          <a:p>
            <a:pPr algn="ctr"/>
            <a:r>
              <a:rPr lang="en-US" b="1" u="none"/>
              <a:t>Hardware</a:t>
            </a:r>
          </a:p>
        </p:txBody>
      </p:sp>
      <p:grpSp>
        <p:nvGrpSpPr>
          <p:cNvPr id="2" name="Group 10"/>
          <p:cNvGrpSpPr>
            <a:grpSpLocks/>
          </p:cNvGrpSpPr>
          <p:nvPr/>
        </p:nvGrpSpPr>
        <p:grpSpPr bwMode="auto">
          <a:xfrm>
            <a:off x="5660132" y="1961975"/>
            <a:ext cx="3125788" cy="2695575"/>
            <a:chOff x="168" y="969"/>
            <a:chExt cx="1969" cy="1698"/>
          </a:xfrm>
        </p:grpSpPr>
        <p:sp>
          <p:nvSpPr>
            <p:cNvPr id="17427"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8" name="Text Box 12"/>
            <p:cNvSpPr txBox="1">
              <a:spLocks noChangeAspect="1" noChangeArrowheads="1"/>
            </p:cNvSpPr>
            <p:nvPr/>
          </p:nvSpPr>
          <p:spPr bwMode="auto">
            <a:xfrm>
              <a:off x="311" y="982"/>
              <a:ext cx="1711" cy="407"/>
            </a:xfrm>
            <a:prstGeom prst="rect">
              <a:avLst/>
            </a:prstGeom>
            <a:noFill/>
            <a:ln w="12700">
              <a:noFill/>
              <a:miter lim="800000"/>
              <a:headEnd/>
              <a:tailEnd/>
            </a:ln>
          </p:spPr>
          <p:txBody>
            <a:bodyPr wrap="square">
              <a:spAutoFit/>
            </a:bodyPr>
            <a:lstStyle/>
            <a:p>
              <a:pPr algn="ctr">
                <a:lnSpc>
                  <a:spcPct val="90000"/>
                </a:lnSpc>
              </a:pPr>
              <a:r>
                <a:rPr lang="en-US" b="1" u="none" dirty="0"/>
                <a:t>Domain-Specific</a:t>
              </a:r>
            </a:p>
            <a:p>
              <a:pPr algn="ctr">
                <a:lnSpc>
                  <a:spcPct val="90000"/>
                </a:lnSpc>
              </a:pPr>
              <a:r>
                <a:rPr lang="en-US" b="1" u="none" dirty="0" smtClean="0"/>
                <a:t>Middleware Services</a:t>
              </a:r>
              <a:endParaRPr lang="en-US" b="1" u="none" dirty="0"/>
            </a:p>
          </p:txBody>
        </p:sp>
        <p:sp>
          <p:nvSpPr>
            <p:cNvPr id="17429"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0" name="Text Box 14"/>
            <p:cNvSpPr txBox="1">
              <a:spLocks noChangeAspect="1" noChangeArrowheads="1"/>
            </p:cNvSpPr>
            <p:nvPr/>
          </p:nvSpPr>
          <p:spPr bwMode="auto">
            <a:xfrm>
              <a:off x="281" y="1411"/>
              <a:ext cx="1743" cy="370"/>
            </a:xfrm>
            <a:prstGeom prst="rect">
              <a:avLst/>
            </a:prstGeom>
            <a:noFill/>
            <a:ln w="12700">
              <a:noFill/>
              <a:miter lim="800000"/>
              <a:headEnd/>
              <a:tailEnd/>
            </a:ln>
          </p:spPr>
          <p:txBody>
            <a:bodyPr>
              <a:spAutoFit/>
            </a:bodyPr>
            <a:lstStyle/>
            <a:p>
              <a:pPr algn="ctr">
                <a:lnSpc>
                  <a:spcPct val="90000"/>
                </a:lnSpc>
              </a:pPr>
              <a:r>
                <a:rPr lang="en-US" b="1" u="none"/>
                <a:t>Common</a:t>
              </a:r>
            </a:p>
            <a:p>
              <a:pPr algn="ctr">
                <a:lnSpc>
                  <a:spcPct val="90000"/>
                </a:lnSpc>
              </a:pPr>
              <a:r>
                <a:rPr lang="en-US" b="1" u="none"/>
                <a:t>Middleware Services</a:t>
              </a:r>
            </a:p>
          </p:txBody>
        </p:sp>
        <p:sp>
          <p:nvSpPr>
            <p:cNvPr id="17431"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u="none"/>
            </a:p>
          </p:txBody>
        </p:sp>
        <p:sp>
          <p:nvSpPr>
            <p:cNvPr id="17432" name="Text Box 16"/>
            <p:cNvSpPr txBox="1">
              <a:spLocks noChangeAspect="1" noChangeArrowheads="1"/>
            </p:cNvSpPr>
            <p:nvPr/>
          </p:nvSpPr>
          <p:spPr bwMode="auto">
            <a:xfrm>
              <a:off x="469" y="1849"/>
              <a:ext cx="1366" cy="371"/>
            </a:xfrm>
            <a:prstGeom prst="rect">
              <a:avLst/>
            </a:prstGeom>
            <a:noFill/>
            <a:ln w="12700">
              <a:noFill/>
              <a:miter lim="800000"/>
              <a:headEnd/>
              <a:tailEnd/>
            </a:ln>
          </p:spPr>
          <p:txBody>
            <a:bodyPr>
              <a:spAutoFit/>
            </a:bodyPr>
            <a:lstStyle/>
            <a:p>
              <a:pPr algn="ctr">
                <a:lnSpc>
                  <a:spcPct val="90000"/>
                </a:lnSpc>
              </a:pPr>
              <a:r>
                <a:rPr lang="en-US" b="1" u="none">
                  <a:solidFill>
                    <a:schemeClr val="bg1"/>
                  </a:solidFill>
                </a:rPr>
                <a:t>Distribution</a:t>
              </a:r>
            </a:p>
            <a:p>
              <a:pPr algn="ctr">
                <a:lnSpc>
                  <a:spcPct val="90000"/>
                </a:lnSpc>
              </a:pPr>
              <a:r>
                <a:rPr lang="en-US" b="1" u="none">
                  <a:solidFill>
                    <a:schemeClr val="bg1"/>
                  </a:solidFill>
                </a:rPr>
                <a:t>Middleware</a:t>
              </a:r>
            </a:p>
          </p:txBody>
        </p:sp>
        <p:sp>
          <p:nvSpPr>
            <p:cNvPr id="17433"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4" name="Text Box 18"/>
            <p:cNvSpPr txBox="1">
              <a:spLocks noChangeAspect="1" noChangeArrowheads="1"/>
            </p:cNvSpPr>
            <p:nvPr/>
          </p:nvSpPr>
          <p:spPr bwMode="auto">
            <a:xfrm>
              <a:off x="176" y="2280"/>
              <a:ext cx="1953" cy="371"/>
            </a:xfrm>
            <a:prstGeom prst="rect">
              <a:avLst/>
            </a:prstGeom>
            <a:noFill/>
            <a:ln w="12700">
              <a:noFill/>
              <a:miter lim="800000"/>
              <a:headEnd/>
              <a:tailEnd/>
            </a:ln>
          </p:spPr>
          <p:txBody>
            <a:bodyPr>
              <a:spAutoFit/>
            </a:bodyPr>
            <a:lstStyle/>
            <a:p>
              <a:pPr algn="ctr">
                <a:lnSpc>
                  <a:spcPct val="90000"/>
                </a:lnSpc>
              </a:pPr>
              <a:r>
                <a:rPr lang="en-US" b="1" u="none"/>
                <a:t>Host Infrastructure</a:t>
              </a:r>
            </a:p>
            <a:p>
              <a:pPr algn="ctr">
                <a:lnSpc>
                  <a:spcPct val="90000"/>
                </a:lnSpc>
              </a:pPr>
              <a:r>
                <a:rPr lang="en-US" b="1" u="none"/>
                <a:t>Middleware</a:t>
              </a:r>
            </a:p>
          </p:txBody>
        </p:sp>
      </p:grpSp>
      <p:grpSp>
        <p:nvGrpSpPr>
          <p:cNvPr id="3" name="Group 19"/>
          <p:cNvGrpSpPr>
            <a:grpSpLocks/>
          </p:cNvGrpSpPr>
          <p:nvPr/>
        </p:nvGrpSpPr>
        <p:grpSpPr bwMode="auto">
          <a:xfrm>
            <a:off x="5660132" y="1515181"/>
            <a:ext cx="3125788" cy="3829050"/>
            <a:chOff x="4459" y="828"/>
            <a:chExt cx="1969" cy="2412"/>
          </a:xfrm>
        </p:grpSpPr>
        <p:sp>
          <p:nvSpPr>
            <p:cNvPr id="17423" name="Rectangle 20"/>
            <p:cNvSpPr>
              <a:spLocks noChangeArrowheads="1"/>
            </p:cNvSpPr>
            <p:nvPr/>
          </p:nvSpPr>
          <p:spPr bwMode="auto">
            <a:xfrm>
              <a:off x="4900" y="828"/>
              <a:ext cx="480" cy="233"/>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grpSp>
          <p:nvGrpSpPr>
            <p:cNvPr id="17424" name="Group 21"/>
            <p:cNvGrpSpPr>
              <a:grpSpLocks/>
            </p:cNvGrpSpPr>
            <p:nvPr/>
          </p:nvGrpSpPr>
          <p:grpSpPr bwMode="auto">
            <a:xfrm>
              <a:off x="4459" y="2833"/>
              <a:ext cx="1969" cy="407"/>
              <a:chOff x="4459" y="2833"/>
              <a:chExt cx="1969" cy="407"/>
            </a:xfrm>
          </p:grpSpPr>
          <p:sp>
            <p:nvSpPr>
              <p:cNvPr id="17425" name="AutoShape 22"/>
              <p:cNvSpPr>
                <a:spLocks noChangeAspect="1" noChangeArrowheads="1"/>
              </p:cNvSpPr>
              <p:nvPr/>
            </p:nvSpPr>
            <p:spPr bwMode="auto">
              <a:xfrm>
                <a:off x="4459" y="2833"/>
                <a:ext cx="1969" cy="407"/>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6" name="Text Box 23"/>
              <p:cNvSpPr txBox="1">
                <a:spLocks noChangeAspect="1" noChangeArrowheads="1"/>
              </p:cNvSpPr>
              <p:nvPr/>
            </p:nvSpPr>
            <p:spPr bwMode="auto">
              <a:xfrm>
                <a:off x="4518" y="2842"/>
                <a:ext cx="1851" cy="369"/>
              </a:xfrm>
              <a:prstGeom prst="rect">
                <a:avLst/>
              </a:prstGeom>
              <a:no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grpSp>
      <p:sp>
        <p:nvSpPr>
          <p:cNvPr id="17421" name="AutoShape 24"/>
          <p:cNvSpPr>
            <a:spLocks noChangeAspect="1" noChangeArrowheads="1"/>
          </p:cNvSpPr>
          <p:nvPr/>
        </p:nvSpPr>
        <p:spPr bwMode="auto">
          <a:xfrm>
            <a:off x="5660132" y="152700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2" name="Text Box 25"/>
          <p:cNvSpPr txBox="1">
            <a:spLocks noChangeAspect="1" noChangeArrowheads="1"/>
          </p:cNvSpPr>
          <p:nvPr/>
        </p:nvSpPr>
        <p:spPr bwMode="auto">
          <a:xfrm>
            <a:off x="6184007" y="1530175"/>
            <a:ext cx="2078038" cy="366712"/>
          </a:xfrm>
          <a:prstGeom prst="rect">
            <a:avLst/>
          </a:prstGeom>
          <a:noFill/>
          <a:ln w="12700">
            <a:noFill/>
            <a:miter lim="800000"/>
            <a:headEnd/>
            <a:tailEnd/>
          </a:ln>
        </p:spPr>
        <p:txBody>
          <a:bodyPr>
            <a:spAutoFit/>
          </a:bodyPr>
          <a:lstStyle/>
          <a:p>
            <a:pPr algn="ctr"/>
            <a:r>
              <a:rPr lang="en-US" b="1" u="none"/>
              <a:t>Applications</a:t>
            </a:r>
          </a:p>
        </p:txBody>
      </p:sp>
      <p:sp>
        <p:nvSpPr>
          <p:cNvPr id="27" name="Text Box 5"/>
          <p:cNvSpPr txBox="1">
            <a:spLocks noChangeArrowheads="1"/>
          </p:cNvSpPr>
          <p:nvPr/>
        </p:nvSpPr>
        <p:spPr bwMode="auto">
          <a:xfrm>
            <a:off x="5231" y="2294653"/>
            <a:ext cx="5456238" cy="2785378"/>
          </a:xfrm>
          <a:prstGeom prst="rect">
            <a:avLst/>
          </a:prstGeom>
          <a:noFill/>
          <a:ln w="12700">
            <a:noFill/>
            <a:miter lim="800000"/>
            <a:headEnd type="none" w="sm" len="sm"/>
            <a:tailEnd type="none" w="sm" len="sm"/>
          </a:ln>
        </p:spPr>
        <p:txBody>
          <a:bodyPr>
            <a:spAutoFit/>
          </a:bodyPr>
          <a:lstStyle/>
          <a:p>
            <a:pPr marL="233363" lvl="1" indent="-233363" eaLnBrk="0" hangingPunct="0">
              <a:lnSpc>
                <a:spcPct val="100000"/>
              </a:lnSpc>
              <a:spcBef>
                <a:spcPts val="600"/>
              </a:spcBef>
              <a:buClrTx/>
              <a:buFont typeface="Arial" pitchFamily="34" charset="0"/>
              <a:buChar char="•"/>
              <a:defRPr/>
            </a:pPr>
            <a:r>
              <a:rPr lang="en-US" altLang="zh-CN" sz="2000" dirty="0" smtClean="0"/>
              <a:t>Middleware </a:t>
            </a:r>
            <a:r>
              <a:rPr lang="en-US" altLang="zh-CN" sz="2000" dirty="0"/>
              <a:t>is reusable infrastructure software residing between applications </a:t>
            </a:r>
            <a:r>
              <a:rPr lang="en-US" altLang="zh-CN" sz="2000" dirty="0" smtClean="0"/>
              <a:t/>
            </a:r>
            <a:br>
              <a:rPr lang="en-US" altLang="zh-CN" sz="2000" dirty="0" smtClean="0"/>
            </a:br>
            <a:r>
              <a:rPr lang="en-US" altLang="zh-CN" sz="2000" dirty="0" smtClean="0"/>
              <a:t>&amp; </a:t>
            </a:r>
            <a:r>
              <a:rPr lang="en-US" altLang="zh-CN" sz="2000" dirty="0"/>
              <a:t>the underlying operating systems, </a:t>
            </a:r>
            <a:r>
              <a:rPr lang="en-US" altLang="zh-CN" sz="2000" dirty="0" smtClean="0"/>
              <a:t/>
            </a:r>
            <a:br>
              <a:rPr lang="en-US" altLang="zh-CN" sz="2000" dirty="0" smtClean="0"/>
            </a:br>
            <a:r>
              <a:rPr lang="en-US" altLang="zh-CN" sz="2000" dirty="0" smtClean="0"/>
              <a:t>networks</a:t>
            </a:r>
            <a:r>
              <a:rPr lang="en-US" altLang="zh-CN" sz="2000" dirty="0"/>
              <a:t>, &amp; </a:t>
            </a:r>
            <a:r>
              <a:rPr lang="en-US" altLang="zh-CN" sz="2000" dirty="0" smtClean="0"/>
              <a:t>hardware</a:t>
            </a:r>
          </a:p>
          <a:p>
            <a:pPr marL="461963" lvl="1" indent="-233363" eaLnBrk="0" hangingPunct="0">
              <a:lnSpc>
                <a:spcPct val="100000"/>
              </a:lnSpc>
              <a:spcBef>
                <a:spcPts val="600"/>
              </a:spcBef>
              <a:buClrTx/>
              <a:buFont typeface="Arial" pitchFamily="34" charset="0"/>
              <a:buChar char="•"/>
              <a:defRPr/>
            </a:pPr>
            <a:r>
              <a:rPr lang="en-US" sz="2000" dirty="0"/>
              <a:t>There are layers of middleware, just like there are layers of networking protocols</a:t>
            </a:r>
          </a:p>
          <a:p>
            <a:pPr marL="233363" lvl="1" indent="-233363" eaLnBrk="0" hangingPunct="0">
              <a:lnSpc>
                <a:spcPct val="100000"/>
              </a:lnSpc>
              <a:spcBef>
                <a:spcPts val="600"/>
              </a:spcBef>
              <a:buClrTx/>
              <a:buFont typeface="Arial" pitchFamily="34" charset="0"/>
              <a:buChar char="•"/>
              <a:defRPr/>
            </a:pPr>
            <a:endParaRPr lang="en-US" sz="2000" dirty="0"/>
          </a:p>
          <a:p>
            <a:pPr marL="461963" lvl="1" indent="-233363" eaLnBrk="0" hangingPunct="0">
              <a:lnSpc>
                <a:spcPct val="100000"/>
              </a:lnSpc>
              <a:spcBef>
                <a:spcPts val="600"/>
              </a:spcBef>
              <a:buClrTx/>
              <a:buFont typeface="Arial" pitchFamily="34" charset="0"/>
              <a:buChar char="•"/>
              <a:defRPr/>
            </a:pPr>
            <a:endParaRPr lang="en-US" sz="2000" dirty="0">
              <a:solidFill>
                <a:schemeClr val="bg1">
                  <a:lumMod val="75000"/>
                </a:schemeClr>
              </a:solidFill>
              <a:latin typeface="+mn-lt"/>
              <a:ea typeface="+mn-ea"/>
              <a:cs typeface="+mn-cs"/>
            </a:endParaRPr>
          </a:p>
        </p:txBody>
      </p:sp>
      <p:sp>
        <p:nvSpPr>
          <p:cNvPr id="28" name="Text Box 4"/>
          <p:cNvSpPr txBox="1">
            <a:spLocks noChangeArrowheads="1"/>
          </p:cNvSpPr>
          <p:nvPr/>
        </p:nvSpPr>
        <p:spPr bwMode="auto">
          <a:xfrm>
            <a:off x="5231" y="1016867"/>
            <a:ext cx="5094288"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ts val="600"/>
              </a:spcBef>
              <a:buClrTx/>
              <a:buFont typeface="Arial" pitchFamily="34" charset="0"/>
              <a:buChar char="•"/>
            </a:pPr>
            <a:r>
              <a:rPr lang="en-US" sz="2000" u="none" dirty="0">
                <a:solidFill>
                  <a:schemeClr val="bg1">
                    <a:lumMod val="75000"/>
                  </a:schemeClr>
                </a:solidFill>
              </a:rPr>
              <a:t>Historically, </a:t>
            </a:r>
            <a:r>
              <a:rPr lang="en-US" sz="2000" u="none" dirty="0" smtClean="0">
                <a:solidFill>
                  <a:schemeClr val="bg1">
                    <a:lumMod val="75000"/>
                  </a:schemeClr>
                </a:solidFill>
              </a:rPr>
              <a:t>software applications were </a:t>
            </a:r>
            <a:r>
              <a:rPr lang="en-US" sz="2000" u="none" dirty="0">
                <a:solidFill>
                  <a:schemeClr val="bg1">
                    <a:lumMod val="75000"/>
                  </a:schemeClr>
                </a:solidFill>
              </a:rPr>
              <a:t>built directly atop hardware</a:t>
            </a:r>
          </a:p>
        </p:txBody>
      </p:sp>
      <p:sp>
        <p:nvSpPr>
          <p:cNvPr id="29" name="Text Box 5"/>
          <p:cNvSpPr txBox="1">
            <a:spLocks noChangeArrowheads="1"/>
          </p:cNvSpPr>
          <p:nvPr/>
        </p:nvSpPr>
        <p:spPr bwMode="auto">
          <a:xfrm>
            <a:off x="147076" y="1674151"/>
            <a:ext cx="5456238" cy="646331"/>
          </a:xfrm>
          <a:prstGeom prst="rect">
            <a:avLst/>
          </a:prstGeom>
          <a:noFill/>
          <a:ln w="12700">
            <a:noFill/>
            <a:miter lim="800000"/>
            <a:headEnd type="none" w="sm" len="sm"/>
            <a:tailEnd type="none" w="sm" len="sm"/>
          </a:ln>
        </p:spPr>
        <p:txBody>
          <a:bodyPr>
            <a:spAutoFit/>
          </a:bodyPr>
          <a:lstStyle/>
          <a:p>
            <a:pPr marL="461963" lvl="1" indent="-233363" eaLnBrk="0" hangingPunct="0">
              <a:spcBef>
                <a:spcPts val="600"/>
              </a:spcBef>
              <a:buClrTx/>
              <a:buFont typeface="Arial" pitchFamily="34" charset="0"/>
              <a:buChar char="•"/>
              <a:defRPr/>
            </a:pPr>
            <a:r>
              <a:rPr lang="en-US" sz="2000" dirty="0">
                <a:solidFill>
                  <a:schemeClr val="bg1">
                    <a:lumMod val="75000"/>
                  </a:schemeClr>
                </a:solidFill>
                <a:latin typeface="+mn-lt"/>
                <a:ea typeface="+mn-ea"/>
                <a:cs typeface="+mn-cs"/>
              </a:rPr>
              <a:t>Tedious, error-prone, &amp; costly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over </a:t>
            </a:r>
            <a:r>
              <a:rPr lang="en-US" sz="2000" dirty="0">
                <a:solidFill>
                  <a:schemeClr val="bg1">
                    <a:lumMod val="75000"/>
                  </a:schemeClr>
                </a:solidFill>
                <a:latin typeface="+mn-lt"/>
                <a:ea typeface="+mn-ea"/>
                <a:cs typeface="+mn-cs"/>
              </a:rPr>
              <a:t>lifecycles</a:t>
            </a:r>
          </a:p>
        </p:txBody>
      </p:sp>
      <p:sp>
        <p:nvSpPr>
          <p:cNvPr id="30" name="Rectangle 20"/>
          <p:cNvSpPr>
            <a:spLocks noChangeArrowheads="1"/>
          </p:cNvSpPr>
          <p:nvPr/>
        </p:nvSpPr>
        <p:spPr bwMode="auto">
          <a:xfrm>
            <a:off x="3404341" y="1354865"/>
            <a:ext cx="762000" cy="369888"/>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sp>
        <p:nvSpPr>
          <p:cNvPr id="31" name="Rectangle 30"/>
          <p:cNvSpPr/>
          <p:nvPr/>
        </p:nvSpPr>
        <p:spPr bwMode="auto">
          <a:xfrm>
            <a:off x="1814" y="6393447"/>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32" name="Rectangle 31"/>
          <p:cNvSpPr/>
          <p:nvPr/>
        </p:nvSpPr>
        <p:spPr>
          <a:xfrm>
            <a:off x="61748" y="6435517"/>
            <a:ext cx="9070220" cy="369332"/>
          </a:xfrm>
          <a:prstGeom prst="rect">
            <a:avLst/>
          </a:prstGeom>
          <a:solidFill>
            <a:srgbClr val="FFFF99"/>
          </a:solidFill>
          <a:ln>
            <a:solidFill>
              <a:schemeClr val="tx1"/>
            </a:solidFill>
          </a:ln>
          <a:scene3d>
            <a:camera prst="orthographicFront"/>
            <a:lightRig rig="threePt" dir="t"/>
          </a:scene3d>
          <a:sp3d>
            <a:bevelT/>
          </a:sp3d>
        </p:spPr>
        <p:txBody>
          <a:bodyPr wrap="square">
            <a:spAutoFit/>
          </a:bodyPr>
          <a:lstStyle/>
          <a:p>
            <a:r>
              <a:rPr lang="en-US" sz="2000" dirty="0" smtClean="0">
                <a:hlinkClick r:id="rId3"/>
              </a:rPr>
              <a:t>www.dre.vanderbilt.edu</a:t>
            </a:r>
            <a:r>
              <a:rPr lang="en-US" sz="2000" dirty="0">
                <a:hlinkClick r:id="rId3"/>
              </a:rPr>
              <a:t>/~</a:t>
            </a:r>
            <a:r>
              <a:rPr lang="en-US" sz="2000" dirty="0" smtClean="0">
                <a:hlinkClick r:id="rId3"/>
              </a:rPr>
              <a:t>schmidt/PDF/middleware-encyclopedia.pdf</a:t>
            </a:r>
            <a:r>
              <a:rPr lang="en-US" sz="2000" dirty="0" smtClean="0"/>
              <a:t> has more </a:t>
            </a:r>
            <a:endParaRPr lang="en-US" sz="2000" dirty="0"/>
          </a:p>
        </p:txBody>
      </p:sp>
    </p:spTree>
    <p:extLst>
      <p:ext uri="{BB962C8B-B14F-4D97-AF65-F5344CB8AC3E}">
        <p14:creationId xmlns:p14="http://schemas.microsoft.com/office/powerpoint/2010/main" val="277990813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 name="Rectangle 33"/>
          <p:cNvSpPr/>
          <p:nvPr/>
        </p:nvSpPr>
        <p:spPr bwMode="auto">
          <a:xfrm>
            <a:off x="1814" y="6306359"/>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7411" name="Rectangle 2"/>
          <p:cNvSpPr>
            <a:spLocks noGrp="1" noChangeArrowheads="1"/>
          </p:cNvSpPr>
          <p:nvPr>
            <p:ph type="title"/>
          </p:nvPr>
        </p:nvSpPr>
        <p:spPr>
          <a:xfrm>
            <a:off x="73780" y="433144"/>
            <a:ext cx="8896350" cy="683795"/>
          </a:xfrm>
        </p:spPr>
        <p:txBody>
          <a:bodyPr/>
          <a:lstStyle/>
          <a:p>
            <a:pPr>
              <a:lnSpc>
                <a:spcPct val="85000"/>
              </a:lnSpc>
            </a:pPr>
            <a:r>
              <a:rPr lang="en-US" sz="3200" dirty="0" smtClean="0"/>
              <a:t>Layers of Concurrent &amp; Networked Software</a:t>
            </a:r>
          </a:p>
        </p:txBody>
      </p:sp>
      <p:sp>
        <p:nvSpPr>
          <p:cNvPr id="17417" name="AutoShape 8"/>
          <p:cNvSpPr>
            <a:spLocks noChangeAspect="1" noChangeArrowheads="1"/>
          </p:cNvSpPr>
          <p:nvPr/>
        </p:nvSpPr>
        <p:spPr bwMode="auto">
          <a:xfrm>
            <a:off x="5660132" y="538145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18" name="Text Box 9"/>
          <p:cNvSpPr txBox="1">
            <a:spLocks noChangeAspect="1" noChangeArrowheads="1"/>
          </p:cNvSpPr>
          <p:nvPr/>
        </p:nvSpPr>
        <p:spPr bwMode="auto">
          <a:xfrm>
            <a:off x="6326882" y="5403675"/>
            <a:ext cx="1792288" cy="366712"/>
          </a:xfrm>
          <a:prstGeom prst="rect">
            <a:avLst/>
          </a:prstGeom>
          <a:noFill/>
          <a:ln w="12700">
            <a:noFill/>
            <a:miter lim="800000"/>
            <a:headEnd/>
            <a:tailEnd/>
          </a:ln>
        </p:spPr>
        <p:txBody>
          <a:bodyPr>
            <a:spAutoFit/>
          </a:bodyPr>
          <a:lstStyle/>
          <a:p>
            <a:pPr algn="ctr"/>
            <a:r>
              <a:rPr lang="en-US" b="1" u="none"/>
              <a:t>Hardware</a:t>
            </a:r>
          </a:p>
        </p:txBody>
      </p:sp>
      <p:grpSp>
        <p:nvGrpSpPr>
          <p:cNvPr id="2" name="Group 10"/>
          <p:cNvGrpSpPr>
            <a:grpSpLocks/>
          </p:cNvGrpSpPr>
          <p:nvPr/>
        </p:nvGrpSpPr>
        <p:grpSpPr bwMode="auto">
          <a:xfrm>
            <a:off x="5660132" y="1961975"/>
            <a:ext cx="3125788" cy="2695575"/>
            <a:chOff x="168" y="969"/>
            <a:chExt cx="1969" cy="1698"/>
          </a:xfrm>
        </p:grpSpPr>
        <p:sp>
          <p:nvSpPr>
            <p:cNvPr id="17427"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8" name="Text Box 12"/>
            <p:cNvSpPr txBox="1">
              <a:spLocks noChangeAspect="1" noChangeArrowheads="1"/>
            </p:cNvSpPr>
            <p:nvPr/>
          </p:nvSpPr>
          <p:spPr bwMode="auto">
            <a:xfrm>
              <a:off x="311" y="982"/>
              <a:ext cx="1711" cy="407"/>
            </a:xfrm>
            <a:prstGeom prst="rect">
              <a:avLst/>
            </a:prstGeom>
            <a:noFill/>
            <a:ln w="12700">
              <a:noFill/>
              <a:miter lim="800000"/>
              <a:headEnd/>
              <a:tailEnd/>
            </a:ln>
          </p:spPr>
          <p:txBody>
            <a:bodyPr wrap="square">
              <a:spAutoFit/>
            </a:bodyPr>
            <a:lstStyle/>
            <a:p>
              <a:pPr algn="ctr">
                <a:lnSpc>
                  <a:spcPct val="90000"/>
                </a:lnSpc>
              </a:pPr>
              <a:r>
                <a:rPr lang="en-US" b="1" u="none" dirty="0"/>
                <a:t>Domain-Specific</a:t>
              </a:r>
            </a:p>
            <a:p>
              <a:pPr algn="ctr">
                <a:lnSpc>
                  <a:spcPct val="90000"/>
                </a:lnSpc>
              </a:pPr>
              <a:r>
                <a:rPr lang="en-US" b="1" u="none" dirty="0" smtClean="0"/>
                <a:t>Middleware Services</a:t>
              </a:r>
              <a:endParaRPr lang="en-US" b="1" u="none" dirty="0"/>
            </a:p>
          </p:txBody>
        </p:sp>
        <p:sp>
          <p:nvSpPr>
            <p:cNvPr id="17429"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0" name="Text Box 14"/>
            <p:cNvSpPr txBox="1">
              <a:spLocks noChangeAspect="1" noChangeArrowheads="1"/>
            </p:cNvSpPr>
            <p:nvPr/>
          </p:nvSpPr>
          <p:spPr bwMode="auto">
            <a:xfrm>
              <a:off x="281" y="1411"/>
              <a:ext cx="1743" cy="370"/>
            </a:xfrm>
            <a:prstGeom prst="rect">
              <a:avLst/>
            </a:prstGeom>
            <a:noFill/>
            <a:ln w="12700">
              <a:noFill/>
              <a:miter lim="800000"/>
              <a:headEnd/>
              <a:tailEnd/>
            </a:ln>
          </p:spPr>
          <p:txBody>
            <a:bodyPr>
              <a:spAutoFit/>
            </a:bodyPr>
            <a:lstStyle/>
            <a:p>
              <a:pPr algn="ctr">
                <a:lnSpc>
                  <a:spcPct val="90000"/>
                </a:lnSpc>
              </a:pPr>
              <a:r>
                <a:rPr lang="en-US" b="1" u="none"/>
                <a:t>Common</a:t>
              </a:r>
            </a:p>
            <a:p>
              <a:pPr algn="ctr">
                <a:lnSpc>
                  <a:spcPct val="90000"/>
                </a:lnSpc>
              </a:pPr>
              <a:r>
                <a:rPr lang="en-US" b="1" u="none"/>
                <a:t>Middleware Services</a:t>
              </a:r>
            </a:p>
          </p:txBody>
        </p:sp>
        <p:sp>
          <p:nvSpPr>
            <p:cNvPr id="17431"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u="none"/>
            </a:p>
          </p:txBody>
        </p:sp>
        <p:sp>
          <p:nvSpPr>
            <p:cNvPr id="17432" name="Text Box 16"/>
            <p:cNvSpPr txBox="1">
              <a:spLocks noChangeAspect="1" noChangeArrowheads="1"/>
            </p:cNvSpPr>
            <p:nvPr/>
          </p:nvSpPr>
          <p:spPr bwMode="auto">
            <a:xfrm>
              <a:off x="469" y="1849"/>
              <a:ext cx="1366" cy="371"/>
            </a:xfrm>
            <a:prstGeom prst="rect">
              <a:avLst/>
            </a:prstGeom>
            <a:noFill/>
            <a:ln w="12700">
              <a:noFill/>
              <a:miter lim="800000"/>
              <a:headEnd/>
              <a:tailEnd/>
            </a:ln>
          </p:spPr>
          <p:txBody>
            <a:bodyPr>
              <a:spAutoFit/>
            </a:bodyPr>
            <a:lstStyle/>
            <a:p>
              <a:pPr algn="ctr">
                <a:lnSpc>
                  <a:spcPct val="90000"/>
                </a:lnSpc>
              </a:pPr>
              <a:r>
                <a:rPr lang="en-US" b="1" u="none">
                  <a:solidFill>
                    <a:schemeClr val="bg1"/>
                  </a:solidFill>
                </a:rPr>
                <a:t>Distribution</a:t>
              </a:r>
            </a:p>
            <a:p>
              <a:pPr algn="ctr">
                <a:lnSpc>
                  <a:spcPct val="90000"/>
                </a:lnSpc>
              </a:pPr>
              <a:r>
                <a:rPr lang="en-US" b="1" u="none">
                  <a:solidFill>
                    <a:schemeClr val="bg1"/>
                  </a:solidFill>
                </a:rPr>
                <a:t>Middleware</a:t>
              </a:r>
            </a:p>
          </p:txBody>
        </p:sp>
        <p:sp>
          <p:nvSpPr>
            <p:cNvPr id="17433"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4" name="Text Box 18"/>
            <p:cNvSpPr txBox="1">
              <a:spLocks noChangeAspect="1" noChangeArrowheads="1"/>
            </p:cNvSpPr>
            <p:nvPr/>
          </p:nvSpPr>
          <p:spPr bwMode="auto">
            <a:xfrm>
              <a:off x="176" y="2280"/>
              <a:ext cx="1953" cy="371"/>
            </a:xfrm>
            <a:prstGeom prst="rect">
              <a:avLst/>
            </a:prstGeom>
            <a:noFill/>
            <a:ln w="12700">
              <a:noFill/>
              <a:miter lim="800000"/>
              <a:headEnd/>
              <a:tailEnd/>
            </a:ln>
          </p:spPr>
          <p:txBody>
            <a:bodyPr>
              <a:spAutoFit/>
            </a:bodyPr>
            <a:lstStyle/>
            <a:p>
              <a:pPr algn="ctr">
                <a:lnSpc>
                  <a:spcPct val="90000"/>
                </a:lnSpc>
              </a:pPr>
              <a:r>
                <a:rPr lang="en-US" b="1" u="none"/>
                <a:t>Host Infrastructure</a:t>
              </a:r>
            </a:p>
            <a:p>
              <a:pPr algn="ctr">
                <a:lnSpc>
                  <a:spcPct val="90000"/>
                </a:lnSpc>
              </a:pPr>
              <a:r>
                <a:rPr lang="en-US" b="1" u="none"/>
                <a:t>Middleware</a:t>
              </a:r>
            </a:p>
          </p:txBody>
        </p:sp>
      </p:grpSp>
      <p:grpSp>
        <p:nvGrpSpPr>
          <p:cNvPr id="3" name="Group 19"/>
          <p:cNvGrpSpPr>
            <a:grpSpLocks/>
          </p:cNvGrpSpPr>
          <p:nvPr/>
        </p:nvGrpSpPr>
        <p:grpSpPr bwMode="auto">
          <a:xfrm>
            <a:off x="5660132" y="1515181"/>
            <a:ext cx="3125788" cy="3829050"/>
            <a:chOff x="4459" y="828"/>
            <a:chExt cx="1969" cy="2412"/>
          </a:xfrm>
        </p:grpSpPr>
        <p:sp>
          <p:nvSpPr>
            <p:cNvPr id="17423" name="Rectangle 20"/>
            <p:cNvSpPr>
              <a:spLocks noChangeArrowheads="1"/>
            </p:cNvSpPr>
            <p:nvPr/>
          </p:nvSpPr>
          <p:spPr bwMode="auto">
            <a:xfrm>
              <a:off x="4900" y="828"/>
              <a:ext cx="480" cy="233"/>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grpSp>
          <p:nvGrpSpPr>
            <p:cNvPr id="17424" name="Group 21"/>
            <p:cNvGrpSpPr>
              <a:grpSpLocks/>
            </p:cNvGrpSpPr>
            <p:nvPr/>
          </p:nvGrpSpPr>
          <p:grpSpPr bwMode="auto">
            <a:xfrm>
              <a:off x="4459" y="2833"/>
              <a:ext cx="1969" cy="407"/>
              <a:chOff x="4459" y="2833"/>
              <a:chExt cx="1969" cy="407"/>
            </a:xfrm>
          </p:grpSpPr>
          <p:sp>
            <p:nvSpPr>
              <p:cNvPr id="17425" name="AutoShape 22"/>
              <p:cNvSpPr>
                <a:spLocks noChangeAspect="1" noChangeArrowheads="1"/>
              </p:cNvSpPr>
              <p:nvPr/>
            </p:nvSpPr>
            <p:spPr bwMode="auto">
              <a:xfrm>
                <a:off x="4459" y="2833"/>
                <a:ext cx="1969" cy="407"/>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6" name="Text Box 23"/>
              <p:cNvSpPr txBox="1">
                <a:spLocks noChangeAspect="1" noChangeArrowheads="1"/>
              </p:cNvSpPr>
              <p:nvPr/>
            </p:nvSpPr>
            <p:spPr bwMode="auto">
              <a:xfrm>
                <a:off x="4518" y="2842"/>
                <a:ext cx="1851" cy="369"/>
              </a:xfrm>
              <a:prstGeom prst="rect">
                <a:avLst/>
              </a:prstGeom>
              <a:no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grpSp>
      <p:sp>
        <p:nvSpPr>
          <p:cNvPr id="17421" name="AutoShape 24"/>
          <p:cNvSpPr>
            <a:spLocks noChangeAspect="1" noChangeArrowheads="1"/>
          </p:cNvSpPr>
          <p:nvPr/>
        </p:nvSpPr>
        <p:spPr bwMode="auto">
          <a:xfrm>
            <a:off x="5660132" y="152700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2" name="Text Box 25"/>
          <p:cNvSpPr txBox="1">
            <a:spLocks noChangeAspect="1" noChangeArrowheads="1"/>
          </p:cNvSpPr>
          <p:nvPr/>
        </p:nvSpPr>
        <p:spPr bwMode="auto">
          <a:xfrm>
            <a:off x="6184007" y="1530175"/>
            <a:ext cx="2078038" cy="366712"/>
          </a:xfrm>
          <a:prstGeom prst="rect">
            <a:avLst/>
          </a:prstGeom>
          <a:noFill/>
          <a:ln w="12700">
            <a:noFill/>
            <a:miter lim="800000"/>
            <a:headEnd/>
            <a:tailEnd/>
          </a:ln>
        </p:spPr>
        <p:txBody>
          <a:bodyPr>
            <a:spAutoFit/>
          </a:bodyPr>
          <a:lstStyle/>
          <a:p>
            <a:pPr algn="ctr"/>
            <a:r>
              <a:rPr lang="en-US" b="1" u="none"/>
              <a:t>Applications</a:t>
            </a:r>
          </a:p>
        </p:txBody>
      </p:sp>
      <p:sp>
        <p:nvSpPr>
          <p:cNvPr id="27" name="Text Box 5"/>
          <p:cNvSpPr txBox="1">
            <a:spLocks noChangeArrowheads="1"/>
          </p:cNvSpPr>
          <p:nvPr/>
        </p:nvSpPr>
        <p:spPr bwMode="auto">
          <a:xfrm>
            <a:off x="5231" y="2294653"/>
            <a:ext cx="5456238" cy="2785378"/>
          </a:xfrm>
          <a:prstGeom prst="rect">
            <a:avLst/>
          </a:prstGeom>
          <a:noFill/>
          <a:ln w="12700">
            <a:noFill/>
            <a:miter lim="800000"/>
            <a:headEnd type="none" w="sm" len="sm"/>
            <a:tailEnd type="none" w="sm" len="sm"/>
          </a:ln>
        </p:spPr>
        <p:txBody>
          <a:bodyPr>
            <a:spAutoFit/>
          </a:bodyPr>
          <a:lstStyle/>
          <a:p>
            <a:pPr marL="233363" lvl="1" indent="-233363" eaLnBrk="0" hangingPunct="0">
              <a:lnSpc>
                <a:spcPct val="100000"/>
              </a:lnSpc>
              <a:spcBef>
                <a:spcPts val="600"/>
              </a:spcBef>
              <a:buClr>
                <a:schemeClr val="bg1">
                  <a:lumMod val="75000"/>
                </a:schemeClr>
              </a:buClr>
              <a:buFont typeface="Arial" pitchFamily="34" charset="0"/>
              <a:buChar char="•"/>
              <a:defRPr/>
            </a:pPr>
            <a:r>
              <a:rPr lang="en-US" altLang="zh-CN" sz="2000" dirty="0" smtClean="0">
                <a:solidFill>
                  <a:schemeClr val="bg1">
                    <a:lumMod val="75000"/>
                  </a:schemeClr>
                </a:solidFill>
              </a:rPr>
              <a:t>Middleware </a:t>
            </a:r>
            <a:r>
              <a:rPr lang="en-US" altLang="zh-CN" sz="2000" dirty="0">
                <a:solidFill>
                  <a:schemeClr val="bg1">
                    <a:lumMod val="75000"/>
                  </a:schemeClr>
                </a:solidFill>
              </a:rPr>
              <a:t>is reusable infrastructure software residing between applications </a:t>
            </a:r>
            <a:r>
              <a:rPr lang="en-US" altLang="zh-CN" sz="2000" dirty="0" smtClean="0">
                <a:solidFill>
                  <a:schemeClr val="bg1">
                    <a:lumMod val="75000"/>
                  </a:schemeClr>
                </a:solidFill>
              </a:rPr>
              <a:t/>
            </a:r>
            <a:br>
              <a:rPr lang="en-US" altLang="zh-CN" sz="2000" dirty="0" smtClean="0">
                <a:solidFill>
                  <a:schemeClr val="bg1">
                    <a:lumMod val="75000"/>
                  </a:schemeClr>
                </a:solidFill>
              </a:rPr>
            </a:br>
            <a:r>
              <a:rPr lang="en-US" altLang="zh-CN" sz="2000" dirty="0" smtClean="0">
                <a:solidFill>
                  <a:schemeClr val="bg1">
                    <a:lumMod val="75000"/>
                  </a:schemeClr>
                </a:solidFill>
              </a:rPr>
              <a:t>&amp; </a:t>
            </a:r>
            <a:r>
              <a:rPr lang="en-US" altLang="zh-CN" sz="2000" dirty="0">
                <a:solidFill>
                  <a:schemeClr val="bg1">
                    <a:lumMod val="75000"/>
                  </a:schemeClr>
                </a:solidFill>
              </a:rPr>
              <a:t>the underlying operating systems, </a:t>
            </a:r>
            <a:r>
              <a:rPr lang="en-US" altLang="zh-CN" sz="2000" dirty="0" smtClean="0">
                <a:solidFill>
                  <a:schemeClr val="bg1">
                    <a:lumMod val="75000"/>
                  </a:schemeClr>
                </a:solidFill>
              </a:rPr>
              <a:t/>
            </a:r>
            <a:br>
              <a:rPr lang="en-US" altLang="zh-CN" sz="2000" dirty="0" smtClean="0">
                <a:solidFill>
                  <a:schemeClr val="bg1">
                    <a:lumMod val="75000"/>
                  </a:schemeClr>
                </a:solidFill>
              </a:rPr>
            </a:br>
            <a:r>
              <a:rPr lang="en-US" altLang="zh-CN" sz="2000" dirty="0" smtClean="0">
                <a:solidFill>
                  <a:schemeClr val="bg1">
                    <a:lumMod val="75000"/>
                  </a:schemeClr>
                </a:solidFill>
              </a:rPr>
              <a:t>networks</a:t>
            </a:r>
            <a:r>
              <a:rPr lang="en-US" altLang="zh-CN" sz="2000" dirty="0">
                <a:solidFill>
                  <a:schemeClr val="bg1">
                    <a:lumMod val="75000"/>
                  </a:schemeClr>
                </a:solidFill>
              </a:rPr>
              <a:t>, &amp; </a:t>
            </a:r>
            <a:r>
              <a:rPr lang="en-US" altLang="zh-CN" sz="2000" dirty="0" smtClean="0">
                <a:solidFill>
                  <a:schemeClr val="bg1">
                    <a:lumMod val="75000"/>
                  </a:schemeClr>
                </a:solidFill>
              </a:rPr>
              <a:t>hardware</a:t>
            </a:r>
          </a:p>
          <a:p>
            <a:pPr marL="461963" lvl="1" indent="-233363"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rPr>
              <a:t>There are layers of middleware, just like there are layers of networking protocols</a:t>
            </a:r>
          </a:p>
          <a:p>
            <a:pPr marL="233363" lvl="1" indent="-233363" eaLnBrk="0" hangingPunct="0">
              <a:lnSpc>
                <a:spcPct val="100000"/>
              </a:lnSpc>
              <a:spcBef>
                <a:spcPts val="600"/>
              </a:spcBef>
              <a:buClr>
                <a:schemeClr val="bg1">
                  <a:lumMod val="75000"/>
                </a:schemeClr>
              </a:buClr>
              <a:buFont typeface="Arial" pitchFamily="34" charset="0"/>
              <a:buChar char="•"/>
              <a:defRPr/>
            </a:pPr>
            <a:endParaRPr lang="en-US" sz="2000" dirty="0">
              <a:solidFill>
                <a:schemeClr val="bg1">
                  <a:lumMod val="75000"/>
                </a:schemeClr>
              </a:solidFill>
            </a:endParaRPr>
          </a:p>
          <a:p>
            <a:pPr marL="461963" lvl="1" indent="-233363" eaLnBrk="0" hangingPunct="0">
              <a:lnSpc>
                <a:spcPct val="100000"/>
              </a:lnSpc>
              <a:spcBef>
                <a:spcPts val="600"/>
              </a:spcBef>
              <a:buClr>
                <a:schemeClr val="bg1">
                  <a:lumMod val="75000"/>
                </a:schemeClr>
              </a:buClr>
              <a:buFont typeface="Arial" pitchFamily="34" charset="0"/>
              <a:buChar char="•"/>
              <a:defRPr/>
            </a:pPr>
            <a:endParaRPr lang="en-US" sz="2000" dirty="0">
              <a:solidFill>
                <a:schemeClr val="bg1">
                  <a:lumMod val="75000"/>
                </a:schemeClr>
              </a:solidFill>
              <a:latin typeface="+mn-lt"/>
              <a:ea typeface="+mn-ea"/>
              <a:cs typeface="+mn-cs"/>
            </a:endParaRPr>
          </a:p>
        </p:txBody>
      </p:sp>
      <p:sp>
        <p:nvSpPr>
          <p:cNvPr id="29" name="Text Box 4"/>
          <p:cNvSpPr txBox="1">
            <a:spLocks noChangeArrowheads="1"/>
          </p:cNvSpPr>
          <p:nvPr/>
        </p:nvSpPr>
        <p:spPr bwMode="auto">
          <a:xfrm>
            <a:off x="5231" y="1016867"/>
            <a:ext cx="5094288"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ts val="600"/>
              </a:spcBef>
              <a:buClrTx/>
              <a:buFont typeface="Arial" pitchFamily="34" charset="0"/>
              <a:buChar char="•"/>
            </a:pPr>
            <a:r>
              <a:rPr lang="en-US" sz="2000" u="none" dirty="0">
                <a:solidFill>
                  <a:schemeClr val="bg1">
                    <a:lumMod val="75000"/>
                  </a:schemeClr>
                </a:solidFill>
              </a:rPr>
              <a:t>Historically, </a:t>
            </a:r>
            <a:r>
              <a:rPr lang="en-US" sz="2000" u="none" dirty="0" smtClean="0">
                <a:solidFill>
                  <a:schemeClr val="bg1">
                    <a:lumMod val="75000"/>
                  </a:schemeClr>
                </a:solidFill>
              </a:rPr>
              <a:t>software applications were </a:t>
            </a:r>
            <a:r>
              <a:rPr lang="en-US" sz="2000" u="none" dirty="0">
                <a:solidFill>
                  <a:schemeClr val="bg1">
                    <a:lumMod val="75000"/>
                  </a:schemeClr>
                </a:solidFill>
              </a:rPr>
              <a:t>built directly atop hardware</a:t>
            </a:r>
          </a:p>
        </p:txBody>
      </p:sp>
      <p:sp>
        <p:nvSpPr>
          <p:cNvPr id="30" name="Text Box 5"/>
          <p:cNvSpPr txBox="1">
            <a:spLocks noChangeArrowheads="1"/>
          </p:cNvSpPr>
          <p:nvPr/>
        </p:nvSpPr>
        <p:spPr bwMode="auto">
          <a:xfrm>
            <a:off x="147076" y="1674151"/>
            <a:ext cx="5456238" cy="646331"/>
          </a:xfrm>
          <a:prstGeom prst="rect">
            <a:avLst/>
          </a:prstGeom>
          <a:noFill/>
          <a:ln w="12700">
            <a:noFill/>
            <a:miter lim="800000"/>
            <a:headEnd type="none" w="sm" len="sm"/>
            <a:tailEnd type="none" w="sm" len="sm"/>
          </a:ln>
        </p:spPr>
        <p:txBody>
          <a:bodyPr>
            <a:spAutoFit/>
          </a:bodyPr>
          <a:lstStyle/>
          <a:p>
            <a:pPr marL="461963" lvl="1" indent="-233363" eaLnBrk="0" hangingPunct="0">
              <a:spcBef>
                <a:spcPts val="600"/>
              </a:spcBef>
              <a:buClrTx/>
              <a:buFont typeface="Arial" pitchFamily="34" charset="0"/>
              <a:buChar char="•"/>
              <a:defRPr/>
            </a:pPr>
            <a:r>
              <a:rPr lang="en-US" sz="2000" dirty="0">
                <a:solidFill>
                  <a:schemeClr val="bg1">
                    <a:lumMod val="75000"/>
                  </a:schemeClr>
                </a:solidFill>
                <a:latin typeface="+mn-lt"/>
                <a:ea typeface="+mn-ea"/>
                <a:cs typeface="+mn-cs"/>
              </a:rPr>
              <a:t>Tedious, error-prone, &amp; costly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over </a:t>
            </a:r>
            <a:r>
              <a:rPr lang="en-US" sz="2000" dirty="0">
                <a:solidFill>
                  <a:schemeClr val="bg1">
                    <a:lumMod val="75000"/>
                  </a:schemeClr>
                </a:solidFill>
                <a:latin typeface="+mn-lt"/>
                <a:ea typeface="+mn-ea"/>
                <a:cs typeface="+mn-cs"/>
              </a:rPr>
              <a:t>lifecycles</a:t>
            </a:r>
          </a:p>
        </p:txBody>
      </p:sp>
      <p:sp>
        <p:nvSpPr>
          <p:cNvPr id="31" name="Rectangle 20"/>
          <p:cNvSpPr>
            <a:spLocks noChangeArrowheads="1"/>
          </p:cNvSpPr>
          <p:nvPr/>
        </p:nvSpPr>
        <p:spPr bwMode="auto">
          <a:xfrm>
            <a:off x="3404341" y="1354865"/>
            <a:ext cx="762000" cy="369888"/>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sp>
        <p:nvSpPr>
          <p:cNvPr id="33" name="Text Box 6"/>
          <p:cNvSpPr txBox="1">
            <a:spLocks noChangeArrowheads="1"/>
          </p:cNvSpPr>
          <p:nvPr/>
        </p:nvSpPr>
        <p:spPr bwMode="auto">
          <a:xfrm>
            <a:off x="14075" y="4304178"/>
            <a:ext cx="8592458" cy="1400383"/>
          </a:xfrm>
          <a:prstGeom prst="rect">
            <a:avLst/>
          </a:prstGeom>
          <a:noFill/>
          <a:ln w="12700">
            <a:noFill/>
            <a:miter lim="800000"/>
            <a:headEnd type="none" w="sm" len="sm"/>
            <a:tailEnd type="none" w="sm" len="sm"/>
          </a:ln>
        </p:spPr>
        <p:txBody>
          <a:bodyPr wrap="square">
            <a:spAutoFit/>
          </a:bodyPr>
          <a:lstStyle/>
          <a:p>
            <a:pPr marL="228600" indent="-228600">
              <a:lnSpc>
                <a:spcPct val="100000"/>
              </a:lnSpc>
              <a:spcBef>
                <a:spcPts val="600"/>
              </a:spcBef>
              <a:buClrTx/>
              <a:buFont typeface="Arial" pitchFamily="34" charset="0"/>
              <a:buChar char="•"/>
            </a:pPr>
            <a:r>
              <a:rPr lang="en-US" sz="2000" dirty="0"/>
              <a:t>Standards-based </a:t>
            </a:r>
            <a:r>
              <a:rPr lang="en-US" sz="2000" dirty="0" smtClean="0"/>
              <a:t>off-the-shelf </a:t>
            </a:r>
            <a:br>
              <a:rPr lang="en-US" sz="2000" dirty="0" smtClean="0"/>
            </a:br>
            <a:r>
              <a:rPr lang="en-US" sz="2000" dirty="0" smtClean="0"/>
              <a:t>middleware </a:t>
            </a:r>
            <a:r>
              <a:rPr lang="en-US" sz="2000" dirty="0"/>
              <a:t>helps</a:t>
            </a:r>
            <a:r>
              <a:rPr lang="en-US" sz="2000" u="none" dirty="0"/>
              <a:t>:</a:t>
            </a:r>
            <a:endParaRPr lang="en-US" u="none" dirty="0"/>
          </a:p>
          <a:p>
            <a:pPr marL="461963" lvl="1" indent="-233363" eaLnBrk="0" hangingPunct="0">
              <a:lnSpc>
                <a:spcPct val="100000"/>
              </a:lnSpc>
              <a:spcBef>
                <a:spcPts val="600"/>
              </a:spcBef>
              <a:buClrTx/>
              <a:buFont typeface="Arial" pitchFamily="34" charset="0"/>
              <a:buChar char="•"/>
              <a:defRPr/>
            </a:pPr>
            <a:r>
              <a:rPr lang="en-US" sz="2000" dirty="0"/>
              <a:t>Leverage hardware &amp; software </a:t>
            </a:r>
            <a:r>
              <a:rPr lang="en-US" sz="2000" dirty="0" smtClean="0"/>
              <a:t/>
            </a:r>
            <a:br>
              <a:rPr lang="en-US" sz="2000" dirty="0" smtClean="0"/>
            </a:br>
            <a:r>
              <a:rPr lang="en-US" sz="2000" dirty="0" smtClean="0"/>
              <a:t>technology advances</a:t>
            </a:r>
            <a:endParaRPr lang="en-US" sz="2000" dirty="0"/>
          </a:p>
        </p:txBody>
      </p:sp>
    </p:spTree>
    <p:extLst>
      <p:ext uri="{BB962C8B-B14F-4D97-AF65-F5344CB8AC3E}">
        <p14:creationId xmlns:p14="http://schemas.microsoft.com/office/powerpoint/2010/main" val="249800311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 name="Rectangle 33"/>
          <p:cNvSpPr/>
          <p:nvPr/>
        </p:nvSpPr>
        <p:spPr bwMode="auto">
          <a:xfrm>
            <a:off x="1814" y="6306359"/>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7411" name="Rectangle 2"/>
          <p:cNvSpPr>
            <a:spLocks noGrp="1" noChangeArrowheads="1"/>
          </p:cNvSpPr>
          <p:nvPr>
            <p:ph type="title"/>
          </p:nvPr>
        </p:nvSpPr>
        <p:spPr>
          <a:xfrm>
            <a:off x="73780" y="433144"/>
            <a:ext cx="8896350" cy="683795"/>
          </a:xfrm>
        </p:spPr>
        <p:txBody>
          <a:bodyPr/>
          <a:lstStyle/>
          <a:p>
            <a:pPr>
              <a:lnSpc>
                <a:spcPct val="85000"/>
              </a:lnSpc>
            </a:pPr>
            <a:r>
              <a:rPr lang="en-US" sz="3200" dirty="0" smtClean="0"/>
              <a:t>Layers of Concurrent &amp; Networked Software</a:t>
            </a:r>
          </a:p>
        </p:txBody>
      </p:sp>
      <p:sp>
        <p:nvSpPr>
          <p:cNvPr id="17417" name="AutoShape 8"/>
          <p:cNvSpPr>
            <a:spLocks noChangeAspect="1" noChangeArrowheads="1"/>
          </p:cNvSpPr>
          <p:nvPr/>
        </p:nvSpPr>
        <p:spPr bwMode="auto">
          <a:xfrm>
            <a:off x="5660132" y="538145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18" name="Text Box 9"/>
          <p:cNvSpPr txBox="1">
            <a:spLocks noChangeAspect="1" noChangeArrowheads="1"/>
          </p:cNvSpPr>
          <p:nvPr/>
        </p:nvSpPr>
        <p:spPr bwMode="auto">
          <a:xfrm>
            <a:off x="6326882" y="5403675"/>
            <a:ext cx="1792288" cy="366712"/>
          </a:xfrm>
          <a:prstGeom prst="rect">
            <a:avLst/>
          </a:prstGeom>
          <a:noFill/>
          <a:ln w="12700">
            <a:noFill/>
            <a:miter lim="800000"/>
            <a:headEnd/>
            <a:tailEnd/>
          </a:ln>
        </p:spPr>
        <p:txBody>
          <a:bodyPr>
            <a:spAutoFit/>
          </a:bodyPr>
          <a:lstStyle/>
          <a:p>
            <a:pPr algn="ctr"/>
            <a:r>
              <a:rPr lang="en-US" b="1" u="none"/>
              <a:t>Hardware</a:t>
            </a:r>
          </a:p>
        </p:txBody>
      </p:sp>
      <p:grpSp>
        <p:nvGrpSpPr>
          <p:cNvPr id="2" name="Group 10"/>
          <p:cNvGrpSpPr>
            <a:grpSpLocks/>
          </p:cNvGrpSpPr>
          <p:nvPr/>
        </p:nvGrpSpPr>
        <p:grpSpPr bwMode="auto">
          <a:xfrm>
            <a:off x="5660132" y="1961975"/>
            <a:ext cx="3125788" cy="2695575"/>
            <a:chOff x="168" y="969"/>
            <a:chExt cx="1969" cy="1698"/>
          </a:xfrm>
        </p:grpSpPr>
        <p:sp>
          <p:nvSpPr>
            <p:cNvPr id="17427"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8" name="Text Box 12"/>
            <p:cNvSpPr txBox="1">
              <a:spLocks noChangeAspect="1" noChangeArrowheads="1"/>
            </p:cNvSpPr>
            <p:nvPr/>
          </p:nvSpPr>
          <p:spPr bwMode="auto">
            <a:xfrm>
              <a:off x="311" y="982"/>
              <a:ext cx="1711" cy="407"/>
            </a:xfrm>
            <a:prstGeom prst="rect">
              <a:avLst/>
            </a:prstGeom>
            <a:noFill/>
            <a:ln w="12700">
              <a:noFill/>
              <a:miter lim="800000"/>
              <a:headEnd/>
              <a:tailEnd/>
            </a:ln>
          </p:spPr>
          <p:txBody>
            <a:bodyPr wrap="square">
              <a:spAutoFit/>
            </a:bodyPr>
            <a:lstStyle/>
            <a:p>
              <a:pPr algn="ctr">
                <a:lnSpc>
                  <a:spcPct val="90000"/>
                </a:lnSpc>
              </a:pPr>
              <a:r>
                <a:rPr lang="en-US" b="1" u="none" dirty="0"/>
                <a:t>Domain-Specific</a:t>
              </a:r>
            </a:p>
            <a:p>
              <a:pPr algn="ctr">
                <a:lnSpc>
                  <a:spcPct val="90000"/>
                </a:lnSpc>
              </a:pPr>
              <a:r>
                <a:rPr lang="en-US" b="1" u="none" dirty="0" smtClean="0"/>
                <a:t>Middleware Services</a:t>
              </a:r>
              <a:endParaRPr lang="en-US" b="1" u="none" dirty="0"/>
            </a:p>
          </p:txBody>
        </p:sp>
        <p:sp>
          <p:nvSpPr>
            <p:cNvPr id="17429"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0" name="Text Box 14"/>
            <p:cNvSpPr txBox="1">
              <a:spLocks noChangeAspect="1" noChangeArrowheads="1"/>
            </p:cNvSpPr>
            <p:nvPr/>
          </p:nvSpPr>
          <p:spPr bwMode="auto">
            <a:xfrm>
              <a:off x="281" y="1411"/>
              <a:ext cx="1743" cy="370"/>
            </a:xfrm>
            <a:prstGeom prst="rect">
              <a:avLst/>
            </a:prstGeom>
            <a:noFill/>
            <a:ln w="12700">
              <a:noFill/>
              <a:miter lim="800000"/>
              <a:headEnd/>
              <a:tailEnd/>
            </a:ln>
          </p:spPr>
          <p:txBody>
            <a:bodyPr>
              <a:spAutoFit/>
            </a:bodyPr>
            <a:lstStyle/>
            <a:p>
              <a:pPr algn="ctr">
                <a:lnSpc>
                  <a:spcPct val="90000"/>
                </a:lnSpc>
              </a:pPr>
              <a:r>
                <a:rPr lang="en-US" b="1" u="none"/>
                <a:t>Common</a:t>
              </a:r>
            </a:p>
            <a:p>
              <a:pPr algn="ctr">
                <a:lnSpc>
                  <a:spcPct val="90000"/>
                </a:lnSpc>
              </a:pPr>
              <a:r>
                <a:rPr lang="en-US" b="1" u="none"/>
                <a:t>Middleware Services</a:t>
              </a:r>
            </a:p>
          </p:txBody>
        </p:sp>
        <p:sp>
          <p:nvSpPr>
            <p:cNvPr id="17431"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u="none"/>
            </a:p>
          </p:txBody>
        </p:sp>
        <p:sp>
          <p:nvSpPr>
            <p:cNvPr id="17432" name="Text Box 16"/>
            <p:cNvSpPr txBox="1">
              <a:spLocks noChangeAspect="1" noChangeArrowheads="1"/>
            </p:cNvSpPr>
            <p:nvPr/>
          </p:nvSpPr>
          <p:spPr bwMode="auto">
            <a:xfrm>
              <a:off x="469" y="1849"/>
              <a:ext cx="1366" cy="371"/>
            </a:xfrm>
            <a:prstGeom prst="rect">
              <a:avLst/>
            </a:prstGeom>
            <a:noFill/>
            <a:ln w="12700">
              <a:noFill/>
              <a:miter lim="800000"/>
              <a:headEnd/>
              <a:tailEnd/>
            </a:ln>
          </p:spPr>
          <p:txBody>
            <a:bodyPr>
              <a:spAutoFit/>
            </a:bodyPr>
            <a:lstStyle/>
            <a:p>
              <a:pPr algn="ctr">
                <a:lnSpc>
                  <a:spcPct val="90000"/>
                </a:lnSpc>
              </a:pPr>
              <a:r>
                <a:rPr lang="en-US" b="1" u="none">
                  <a:solidFill>
                    <a:schemeClr val="bg1"/>
                  </a:solidFill>
                </a:rPr>
                <a:t>Distribution</a:t>
              </a:r>
            </a:p>
            <a:p>
              <a:pPr algn="ctr">
                <a:lnSpc>
                  <a:spcPct val="90000"/>
                </a:lnSpc>
              </a:pPr>
              <a:r>
                <a:rPr lang="en-US" b="1" u="none">
                  <a:solidFill>
                    <a:schemeClr val="bg1"/>
                  </a:solidFill>
                </a:rPr>
                <a:t>Middleware</a:t>
              </a:r>
            </a:p>
          </p:txBody>
        </p:sp>
        <p:sp>
          <p:nvSpPr>
            <p:cNvPr id="17433"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4" name="Text Box 18"/>
            <p:cNvSpPr txBox="1">
              <a:spLocks noChangeAspect="1" noChangeArrowheads="1"/>
            </p:cNvSpPr>
            <p:nvPr/>
          </p:nvSpPr>
          <p:spPr bwMode="auto">
            <a:xfrm>
              <a:off x="176" y="2280"/>
              <a:ext cx="1953" cy="371"/>
            </a:xfrm>
            <a:prstGeom prst="rect">
              <a:avLst/>
            </a:prstGeom>
            <a:noFill/>
            <a:ln w="12700">
              <a:noFill/>
              <a:miter lim="800000"/>
              <a:headEnd/>
              <a:tailEnd/>
            </a:ln>
          </p:spPr>
          <p:txBody>
            <a:bodyPr>
              <a:spAutoFit/>
            </a:bodyPr>
            <a:lstStyle/>
            <a:p>
              <a:pPr algn="ctr">
                <a:lnSpc>
                  <a:spcPct val="90000"/>
                </a:lnSpc>
              </a:pPr>
              <a:r>
                <a:rPr lang="en-US" b="1" u="none"/>
                <a:t>Host Infrastructure</a:t>
              </a:r>
            </a:p>
            <a:p>
              <a:pPr algn="ctr">
                <a:lnSpc>
                  <a:spcPct val="90000"/>
                </a:lnSpc>
              </a:pPr>
              <a:r>
                <a:rPr lang="en-US" b="1" u="none"/>
                <a:t>Middleware</a:t>
              </a:r>
            </a:p>
          </p:txBody>
        </p:sp>
      </p:grpSp>
      <p:grpSp>
        <p:nvGrpSpPr>
          <p:cNvPr id="3" name="Group 19"/>
          <p:cNvGrpSpPr>
            <a:grpSpLocks/>
          </p:cNvGrpSpPr>
          <p:nvPr/>
        </p:nvGrpSpPr>
        <p:grpSpPr bwMode="auto">
          <a:xfrm>
            <a:off x="5660132" y="1515181"/>
            <a:ext cx="3125788" cy="3829050"/>
            <a:chOff x="4459" y="828"/>
            <a:chExt cx="1969" cy="2412"/>
          </a:xfrm>
        </p:grpSpPr>
        <p:sp>
          <p:nvSpPr>
            <p:cNvPr id="17423" name="Rectangle 20"/>
            <p:cNvSpPr>
              <a:spLocks noChangeArrowheads="1"/>
            </p:cNvSpPr>
            <p:nvPr/>
          </p:nvSpPr>
          <p:spPr bwMode="auto">
            <a:xfrm>
              <a:off x="4900" y="828"/>
              <a:ext cx="480" cy="233"/>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grpSp>
          <p:nvGrpSpPr>
            <p:cNvPr id="17424" name="Group 21"/>
            <p:cNvGrpSpPr>
              <a:grpSpLocks/>
            </p:cNvGrpSpPr>
            <p:nvPr/>
          </p:nvGrpSpPr>
          <p:grpSpPr bwMode="auto">
            <a:xfrm>
              <a:off x="4459" y="2833"/>
              <a:ext cx="1969" cy="407"/>
              <a:chOff x="4459" y="2833"/>
              <a:chExt cx="1969" cy="407"/>
            </a:xfrm>
          </p:grpSpPr>
          <p:sp>
            <p:nvSpPr>
              <p:cNvPr id="17425" name="AutoShape 22"/>
              <p:cNvSpPr>
                <a:spLocks noChangeAspect="1" noChangeArrowheads="1"/>
              </p:cNvSpPr>
              <p:nvPr/>
            </p:nvSpPr>
            <p:spPr bwMode="auto">
              <a:xfrm>
                <a:off x="4459" y="2833"/>
                <a:ext cx="1969" cy="407"/>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6" name="Text Box 23"/>
              <p:cNvSpPr txBox="1">
                <a:spLocks noChangeAspect="1" noChangeArrowheads="1"/>
              </p:cNvSpPr>
              <p:nvPr/>
            </p:nvSpPr>
            <p:spPr bwMode="auto">
              <a:xfrm>
                <a:off x="4518" y="2842"/>
                <a:ext cx="1851" cy="369"/>
              </a:xfrm>
              <a:prstGeom prst="rect">
                <a:avLst/>
              </a:prstGeom>
              <a:no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grpSp>
      <p:sp>
        <p:nvSpPr>
          <p:cNvPr id="17421" name="AutoShape 24"/>
          <p:cNvSpPr>
            <a:spLocks noChangeAspect="1" noChangeArrowheads="1"/>
          </p:cNvSpPr>
          <p:nvPr/>
        </p:nvSpPr>
        <p:spPr bwMode="auto">
          <a:xfrm>
            <a:off x="5660132" y="152700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2" name="Text Box 25"/>
          <p:cNvSpPr txBox="1">
            <a:spLocks noChangeAspect="1" noChangeArrowheads="1"/>
          </p:cNvSpPr>
          <p:nvPr/>
        </p:nvSpPr>
        <p:spPr bwMode="auto">
          <a:xfrm>
            <a:off x="6184007" y="1530175"/>
            <a:ext cx="2078038" cy="366712"/>
          </a:xfrm>
          <a:prstGeom prst="rect">
            <a:avLst/>
          </a:prstGeom>
          <a:noFill/>
          <a:ln w="12700">
            <a:noFill/>
            <a:miter lim="800000"/>
            <a:headEnd/>
            <a:tailEnd/>
          </a:ln>
        </p:spPr>
        <p:txBody>
          <a:bodyPr>
            <a:spAutoFit/>
          </a:bodyPr>
          <a:lstStyle/>
          <a:p>
            <a:pPr algn="ctr"/>
            <a:r>
              <a:rPr lang="en-US" b="1" u="none"/>
              <a:t>Applications</a:t>
            </a:r>
          </a:p>
        </p:txBody>
      </p:sp>
      <p:sp>
        <p:nvSpPr>
          <p:cNvPr id="27" name="Text Box 5"/>
          <p:cNvSpPr txBox="1">
            <a:spLocks noChangeArrowheads="1"/>
          </p:cNvSpPr>
          <p:nvPr/>
        </p:nvSpPr>
        <p:spPr bwMode="auto">
          <a:xfrm>
            <a:off x="5231" y="2294653"/>
            <a:ext cx="5456238" cy="2785378"/>
          </a:xfrm>
          <a:prstGeom prst="rect">
            <a:avLst/>
          </a:prstGeom>
          <a:noFill/>
          <a:ln w="12700">
            <a:noFill/>
            <a:miter lim="800000"/>
            <a:headEnd type="none" w="sm" len="sm"/>
            <a:tailEnd type="none" w="sm" len="sm"/>
          </a:ln>
        </p:spPr>
        <p:txBody>
          <a:bodyPr>
            <a:spAutoFit/>
          </a:bodyPr>
          <a:lstStyle/>
          <a:p>
            <a:pPr marL="233363" lvl="1" indent="-233363" eaLnBrk="0" hangingPunct="0">
              <a:lnSpc>
                <a:spcPct val="100000"/>
              </a:lnSpc>
              <a:spcBef>
                <a:spcPts val="600"/>
              </a:spcBef>
              <a:buClr>
                <a:schemeClr val="bg1">
                  <a:lumMod val="75000"/>
                </a:schemeClr>
              </a:buClr>
              <a:buFont typeface="Arial" pitchFamily="34" charset="0"/>
              <a:buChar char="•"/>
              <a:defRPr/>
            </a:pPr>
            <a:r>
              <a:rPr lang="en-US" altLang="zh-CN" sz="2000" dirty="0" smtClean="0">
                <a:solidFill>
                  <a:schemeClr val="bg1">
                    <a:lumMod val="75000"/>
                  </a:schemeClr>
                </a:solidFill>
              </a:rPr>
              <a:t>Middleware </a:t>
            </a:r>
            <a:r>
              <a:rPr lang="en-US" altLang="zh-CN" sz="2000" dirty="0">
                <a:solidFill>
                  <a:schemeClr val="bg1">
                    <a:lumMod val="75000"/>
                  </a:schemeClr>
                </a:solidFill>
              </a:rPr>
              <a:t>is reusable infrastructure software residing between applications </a:t>
            </a:r>
            <a:r>
              <a:rPr lang="en-US" altLang="zh-CN" sz="2000" dirty="0" smtClean="0">
                <a:solidFill>
                  <a:schemeClr val="bg1">
                    <a:lumMod val="75000"/>
                  </a:schemeClr>
                </a:solidFill>
              </a:rPr>
              <a:t/>
            </a:r>
            <a:br>
              <a:rPr lang="en-US" altLang="zh-CN" sz="2000" dirty="0" smtClean="0">
                <a:solidFill>
                  <a:schemeClr val="bg1">
                    <a:lumMod val="75000"/>
                  </a:schemeClr>
                </a:solidFill>
              </a:rPr>
            </a:br>
            <a:r>
              <a:rPr lang="en-US" altLang="zh-CN" sz="2000" dirty="0" smtClean="0">
                <a:solidFill>
                  <a:schemeClr val="bg1">
                    <a:lumMod val="75000"/>
                  </a:schemeClr>
                </a:solidFill>
              </a:rPr>
              <a:t>&amp; </a:t>
            </a:r>
            <a:r>
              <a:rPr lang="en-US" altLang="zh-CN" sz="2000" dirty="0">
                <a:solidFill>
                  <a:schemeClr val="bg1">
                    <a:lumMod val="75000"/>
                  </a:schemeClr>
                </a:solidFill>
              </a:rPr>
              <a:t>the underlying operating systems, </a:t>
            </a:r>
            <a:r>
              <a:rPr lang="en-US" altLang="zh-CN" sz="2000" dirty="0" smtClean="0">
                <a:solidFill>
                  <a:schemeClr val="bg1">
                    <a:lumMod val="75000"/>
                  </a:schemeClr>
                </a:solidFill>
              </a:rPr>
              <a:t/>
            </a:r>
            <a:br>
              <a:rPr lang="en-US" altLang="zh-CN" sz="2000" dirty="0" smtClean="0">
                <a:solidFill>
                  <a:schemeClr val="bg1">
                    <a:lumMod val="75000"/>
                  </a:schemeClr>
                </a:solidFill>
              </a:rPr>
            </a:br>
            <a:r>
              <a:rPr lang="en-US" altLang="zh-CN" sz="2000" dirty="0" smtClean="0">
                <a:solidFill>
                  <a:schemeClr val="bg1">
                    <a:lumMod val="75000"/>
                  </a:schemeClr>
                </a:solidFill>
              </a:rPr>
              <a:t>networks</a:t>
            </a:r>
            <a:r>
              <a:rPr lang="en-US" altLang="zh-CN" sz="2000" dirty="0">
                <a:solidFill>
                  <a:schemeClr val="bg1">
                    <a:lumMod val="75000"/>
                  </a:schemeClr>
                </a:solidFill>
              </a:rPr>
              <a:t>, &amp; </a:t>
            </a:r>
            <a:r>
              <a:rPr lang="en-US" altLang="zh-CN" sz="2000" dirty="0" smtClean="0">
                <a:solidFill>
                  <a:schemeClr val="bg1">
                    <a:lumMod val="75000"/>
                  </a:schemeClr>
                </a:solidFill>
              </a:rPr>
              <a:t>hardware</a:t>
            </a:r>
          </a:p>
          <a:p>
            <a:pPr marL="461963" lvl="1" indent="-233363"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rPr>
              <a:t>There are layers of middleware, just like there are layers of networking protocols</a:t>
            </a:r>
          </a:p>
          <a:p>
            <a:pPr marL="233363" lvl="1" indent="-233363" eaLnBrk="0" hangingPunct="0">
              <a:lnSpc>
                <a:spcPct val="100000"/>
              </a:lnSpc>
              <a:spcBef>
                <a:spcPts val="600"/>
              </a:spcBef>
              <a:buClr>
                <a:schemeClr val="bg1">
                  <a:lumMod val="75000"/>
                </a:schemeClr>
              </a:buClr>
              <a:buFont typeface="Arial" pitchFamily="34" charset="0"/>
              <a:buChar char="•"/>
              <a:defRPr/>
            </a:pPr>
            <a:endParaRPr lang="en-US" sz="2000" dirty="0">
              <a:solidFill>
                <a:schemeClr val="bg1">
                  <a:lumMod val="75000"/>
                </a:schemeClr>
              </a:solidFill>
            </a:endParaRPr>
          </a:p>
          <a:p>
            <a:pPr marL="461963" lvl="1" indent="-233363" eaLnBrk="0" hangingPunct="0">
              <a:lnSpc>
                <a:spcPct val="100000"/>
              </a:lnSpc>
              <a:spcBef>
                <a:spcPts val="600"/>
              </a:spcBef>
              <a:buClr>
                <a:schemeClr val="bg1">
                  <a:lumMod val="75000"/>
                </a:schemeClr>
              </a:buClr>
              <a:buFont typeface="Arial" pitchFamily="34" charset="0"/>
              <a:buChar char="•"/>
              <a:defRPr/>
            </a:pPr>
            <a:endParaRPr lang="en-US" sz="2000" dirty="0">
              <a:solidFill>
                <a:schemeClr val="bg1">
                  <a:lumMod val="75000"/>
                </a:schemeClr>
              </a:solidFill>
              <a:latin typeface="+mn-lt"/>
              <a:ea typeface="+mn-ea"/>
              <a:cs typeface="+mn-cs"/>
            </a:endParaRPr>
          </a:p>
        </p:txBody>
      </p:sp>
      <p:sp>
        <p:nvSpPr>
          <p:cNvPr id="29" name="Text Box 4"/>
          <p:cNvSpPr txBox="1">
            <a:spLocks noChangeArrowheads="1"/>
          </p:cNvSpPr>
          <p:nvPr/>
        </p:nvSpPr>
        <p:spPr bwMode="auto">
          <a:xfrm>
            <a:off x="5231" y="1016867"/>
            <a:ext cx="5094288"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ts val="600"/>
              </a:spcBef>
              <a:buClrTx/>
              <a:buFont typeface="Arial" pitchFamily="34" charset="0"/>
              <a:buChar char="•"/>
            </a:pPr>
            <a:r>
              <a:rPr lang="en-US" sz="2000" u="none" dirty="0">
                <a:solidFill>
                  <a:schemeClr val="bg1">
                    <a:lumMod val="75000"/>
                  </a:schemeClr>
                </a:solidFill>
              </a:rPr>
              <a:t>Historically, </a:t>
            </a:r>
            <a:r>
              <a:rPr lang="en-US" sz="2000" u="none" dirty="0" smtClean="0">
                <a:solidFill>
                  <a:schemeClr val="bg1">
                    <a:lumMod val="75000"/>
                  </a:schemeClr>
                </a:solidFill>
              </a:rPr>
              <a:t>software applications were </a:t>
            </a:r>
            <a:r>
              <a:rPr lang="en-US" sz="2000" u="none" dirty="0">
                <a:solidFill>
                  <a:schemeClr val="bg1">
                    <a:lumMod val="75000"/>
                  </a:schemeClr>
                </a:solidFill>
              </a:rPr>
              <a:t>built directly atop hardware</a:t>
            </a:r>
          </a:p>
        </p:txBody>
      </p:sp>
      <p:sp>
        <p:nvSpPr>
          <p:cNvPr id="30" name="Text Box 5"/>
          <p:cNvSpPr txBox="1">
            <a:spLocks noChangeArrowheads="1"/>
          </p:cNvSpPr>
          <p:nvPr/>
        </p:nvSpPr>
        <p:spPr bwMode="auto">
          <a:xfrm>
            <a:off x="147076" y="1674151"/>
            <a:ext cx="5456238" cy="646331"/>
          </a:xfrm>
          <a:prstGeom prst="rect">
            <a:avLst/>
          </a:prstGeom>
          <a:noFill/>
          <a:ln w="12700">
            <a:noFill/>
            <a:miter lim="800000"/>
            <a:headEnd type="none" w="sm" len="sm"/>
            <a:tailEnd type="none" w="sm" len="sm"/>
          </a:ln>
        </p:spPr>
        <p:txBody>
          <a:bodyPr>
            <a:spAutoFit/>
          </a:bodyPr>
          <a:lstStyle/>
          <a:p>
            <a:pPr marL="461963" lvl="1" indent="-233363" eaLnBrk="0" hangingPunct="0">
              <a:spcBef>
                <a:spcPts val="600"/>
              </a:spcBef>
              <a:buClrTx/>
              <a:buFont typeface="Arial" pitchFamily="34" charset="0"/>
              <a:buChar char="•"/>
              <a:defRPr/>
            </a:pPr>
            <a:r>
              <a:rPr lang="en-US" sz="2000" dirty="0">
                <a:solidFill>
                  <a:schemeClr val="bg1">
                    <a:lumMod val="75000"/>
                  </a:schemeClr>
                </a:solidFill>
                <a:latin typeface="+mn-lt"/>
                <a:ea typeface="+mn-ea"/>
                <a:cs typeface="+mn-cs"/>
              </a:rPr>
              <a:t>Tedious, error-prone, &amp; costly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over </a:t>
            </a:r>
            <a:r>
              <a:rPr lang="en-US" sz="2000" dirty="0">
                <a:solidFill>
                  <a:schemeClr val="bg1">
                    <a:lumMod val="75000"/>
                  </a:schemeClr>
                </a:solidFill>
                <a:latin typeface="+mn-lt"/>
                <a:ea typeface="+mn-ea"/>
                <a:cs typeface="+mn-cs"/>
              </a:rPr>
              <a:t>lifecycles</a:t>
            </a:r>
          </a:p>
        </p:txBody>
      </p:sp>
      <p:sp>
        <p:nvSpPr>
          <p:cNvPr id="31" name="Rectangle 20"/>
          <p:cNvSpPr>
            <a:spLocks noChangeArrowheads="1"/>
          </p:cNvSpPr>
          <p:nvPr/>
        </p:nvSpPr>
        <p:spPr bwMode="auto">
          <a:xfrm>
            <a:off x="3404341" y="1354865"/>
            <a:ext cx="762000" cy="369888"/>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sp>
        <p:nvSpPr>
          <p:cNvPr id="33" name="Text Box 6"/>
          <p:cNvSpPr txBox="1">
            <a:spLocks noChangeArrowheads="1"/>
          </p:cNvSpPr>
          <p:nvPr/>
        </p:nvSpPr>
        <p:spPr bwMode="auto">
          <a:xfrm>
            <a:off x="14075" y="4304178"/>
            <a:ext cx="8592458" cy="1785104"/>
          </a:xfrm>
          <a:prstGeom prst="rect">
            <a:avLst/>
          </a:prstGeom>
          <a:noFill/>
          <a:ln w="12700">
            <a:noFill/>
            <a:miter lim="800000"/>
            <a:headEnd type="none" w="sm" len="sm"/>
            <a:tailEnd type="none" w="sm" len="sm"/>
          </a:ln>
        </p:spPr>
        <p:txBody>
          <a:bodyPr wrap="square">
            <a:spAutoFit/>
          </a:bodyPr>
          <a:lstStyle/>
          <a:p>
            <a:pPr marL="228600" indent="-228600">
              <a:lnSpc>
                <a:spcPct val="100000"/>
              </a:lnSpc>
              <a:spcBef>
                <a:spcPts val="600"/>
              </a:spcBef>
              <a:buClrTx/>
              <a:buFont typeface="Arial" pitchFamily="34" charset="0"/>
              <a:buChar char="•"/>
            </a:pPr>
            <a:r>
              <a:rPr lang="en-US" sz="2000" dirty="0"/>
              <a:t>Standards-based </a:t>
            </a:r>
            <a:r>
              <a:rPr lang="en-US" sz="2000" dirty="0" smtClean="0"/>
              <a:t>off-the-shelf </a:t>
            </a:r>
            <a:br>
              <a:rPr lang="en-US" sz="2000" dirty="0" smtClean="0"/>
            </a:br>
            <a:r>
              <a:rPr lang="en-US" sz="2000" dirty="0" smtClean="0"/>
              <a:t>middleware </a:t>
            </a:r>
            <a:r>
              <a:rPr lang="en-US" sz="2000" dirty="0"/>
              <a:t>helps</a:t>
            </a:r>
            <a:r>
              <a:rPr lang="en-US" sz="2000" u="none" dirty="0"/>
              <a:t>:</a:t>
            </a:r>
            <a:endParaRPr lang="en-US" u="none" dirty="0"/>
          </a:p>
          <a:p>
            <a:pPr marL="461963" lvl="1" indent="-233363" eaLnBrk="0" hangingPunct="0">
              <a:lnSpc>
                <a:spcPct val="100000"/>
              </a:lnSpc>
              <a:spcBef>
                <a:spcPts val="600"/>
              </a:spcBef>
              <a:buClrTx/>
              <a:buFont typeface="Arial" pitchFamily="34" charset="0"/>
              <a:buChar char="•"/>
              <a:defRPr/>
            </a:pPr>
            <a:r>
              <a:rPr lang="en-US" sz="2000" dirty="0">
                <a:solidFill>
                  <a:schemeClr val="bg1">
                    <a:lumMod val="75000"/>
                  </a:schemeClr>
                </a:solidFill>
              </a:rPr>
              <a:t>Leverage hardware &amp; software </a:t>
            </a:r>
            <a:r>
              <a:rPr lang="en-US" sz="2000" dirty="0" smtClean="0">
                <a:solidFill>
                  <a:schemeClr val="bg1">
                    <a:lumMod val="75000"/>
                  </a:schemeClr>
                </a:solidFill>
              </a:rPr>
              <a:t/>
            </a:r>
            <a:br>
              <a:rPr lang="en-US" sz="2000" dirty="0" smtClean="0">
                <a:solidFill>
                  <a:schemeClr val="bg1">
                    <a:lumMod val="75000"/>
                  </a:schemeClr>
                </a:solidFill>
              </a:rPr>
            </a:br>
            <a:r>
              <a:rPr lang="en-US" sz="2000" dirty="0" smtClean="0">
                <a:solidFill>
                  <a:schemeClr val="bg1">
                    <a:lumMod val="75000"/>
                  </a:schemeClr>
                </a:solidFill>
              </a:rPr>
              <a:t>technology </a:t>
            </a:r>
            <a:r>
              <a:rPr lang="en-US" sz="2000" dirty="0">
                <a:solidFill>
                  <a:schemeClr val="bg1">
                    <a:lumMod val="75000"/>
                  </a:schemeClr>
                </a:solidFill>
              </a:rPr>
              <a:t>advances</a:t>
            </a:r>
          </a:p>
          <a:p>
            <a:pPr marL="461963" lvl="1" indent="-233363" eaLnBrk="0" hangingPunct="0">
              <a:lnSpc>
                <a:spcPct val="100000"/>
              </a:lnSpc>
              <a:spcBef>
                <a:spcPts val="600"/>
              </a:spcBef>
              <a:buClrTx/>
              <a:buFont typeface="Arial" pitchFamily="34" charset="0"/>
              <a:buChar char="•"/>
              <a:defRPr/>
            </a:pPr>
            <a:r>
              <a:rPr lang="en-US" sz="2000" dirty="0"/>
              <a:t>Evolve to new </a:t>
            </a:r>
            <a:r>
              <a:rPr lang="en-US" sz="2000" dirty="0" smtClean="0"/>
              <a:t>requirements &amp; environments</a:t>
            </a:r>
            <a:endParaRPr lang="en-US" sz="2000" dirty="0"/>
          </a:p>
        </p:txBody>
      </p:sp>
    </p:spTree>
    <p:extLst>
      <p:ext uri="{BB962C8B-B14F-4D97-AF65-F5344CB8AC3E}">
        <p14:creationId xmlns:p14="http://schemas.microsoft.com/office/powerpoint/2010/main" val="88377991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 name="Rectangle 33"/>
          <p:cNvSpPr/>
          <p:nvPr/>
        </p:nvSpPr>
        <p:spPr bwMode="auto">
          <a:xfrm>
            <a:off x="1814" y="6306359"/>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7411" name="Rectangle 2"/>
          <p:cNvSpPr>
            <a:spLocks noGrp="1" noChangeArrowheads="1"/>
          </p:cNvSpPr>
          <p:nvPr>
            <p:ph type="title"/>
          </p:nvPr>
        </p:nvSpPr>
        <p:spPr>
          <a:xfrm>
            <a:off x="73780" y="433144"/>
            <a:ext cx="8896350" cy="683795"/>
          </a:xfrm>
        </p:spPr>
        <p:txBody>
          <a:bodyPr/>
          <a:lstStyle/>
          <a:p>
            <a:pPr>
              <a:lnSpc>
                <a:spcPct val="85000"/>
              </a:lnSpc>
            </a:pPr>
            <a:r>
              <a:rPr lang="en-US" sz="3200" dirty="0" smtClean="0"/>
              <a:t>Layers of Concurrent &amp; Networked Software</a:t>
            </a:r>
          </a:p>
        </p:txBody>
      </p:sp>
      <p:sp>
        <p:nvSpPr>
          <p:cNvPr id="17417" name="AutoShape 8"/>
          <p:cNvSpPr>
            <a:spLocks noChangeAspect="1" noChangeArrowheads="1"/>
          </p:cNvSpPr>
          <p:nvPr/>
        </p:nvSpPr>
        <p:spPr bwMode="auto">
          <a:xfrm>
            <a:off x="5660132" y="538145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18" name="Text Box 9"/>
          <p:cNvSpPr txBox="1">
            <a:spLocks noChangeAspect="1" noChangeArrowheads="1"/>
          </p:cNvSpPr>
          <p:nvPr/>
        </p:nvSpPr>
        <p:spPr bwMode="auto">
          <a:xfrm>
            <a:off x="6326882" y="5403675"/>
            <a:ext cx="1792288" cy="366712"/>
          </a:xfrm>
          <a:prstGeom prst="rect">
            <a:avLst/>
          </a:prstGeom>
          <a:noFill/>
          <a:ln w="12700">
            <a:noFill/>
            <a:miter lim="800000"/>
            <a:headEnd/>
            <a:tailEnd/>
          </a:ln>
        </p:spPr>
        <p:txBody>
          <a:bodyPr>
            <a:spAutoFit/>
          </a:bodyPr>
          <a:lstStyle/>
          <a:p>
            <a:pPr algn="ctr"/>
            <a:r>
              <a:rPr lang="en-US" b="1" u="none"/>
              <a:t>Hardware</a:t>
            </a:r>
          </a:p>
        </p:txBody>
      </p:sp>
      <p:grpSp>
        <p:nvGrpSpPr>
          <p:cNvPr id="2" name="Group 10"/>
          <p:cNvGrpSpPr>
            <a:grpSpLocks/>
          </p:cNvGrpSpPr>
          <p:nvPr/>
        </p:nvGrpSpPr>
        <p:grpSpPr bwMode="auto">
          <a:xfrm>
            <a:off x="5660132" y="1961975"/>
            <a:ext cx="3125788" cy="2695575"/>
            <a:chOff x="168" y="969"/>
            <a:chExt cx="1969" cy="1698"/>
          </a:xfrm>
        </p:grpSpPr>
        <p:sp>
          <p:nvSpPr>
            <p:cNvPr id="17427"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8" name="Text Box 12"/>
            <p:cNvSpPr txBox="1">
              <a:spLocks noChangeAspect="1" noChangeArrowheads="1"/>
            </p:cNvSpPr>
            <p:nvPr/>
          </p:nvSpPr>
          <p:spPr bwMode="auto">
            <a:xfrm>
              <a:off x="311" y="982"/>
              <a:ext cx="1711" cy="407"/>
            </a:xfrm>
            <a:prstGeom prst="rect">
              <a:avLst/>
            </a:prstGeom>
            <a:noFill/>
            <a:ln w="12700">
              <a:noFill/>
              <a:miter lim="800000"/>
              <a:headEnd/>
              <a:tailEnd/>
            </a:ln>
          </p:spPr>
          <p:txBody>
            <a:bodyPr wrap="square">
              <a:spAutoFit/>
            </a:bodyPr>
            <a:lstStyle/>
            <a:p>
              <a:pPr algn="ctr">
                <a:lnSpc>
                  <a:spcPct val="90000"/>
                </a:lnSpc>
              </a:pPr>
              <a:r>
                <a:rPr lang="en-US" b="1" u="none" dirty="0"/>
                <a:t>Domain-Specific</a:t>
              </a:r>
            </a:p>
            <a:p>
              <a:pPr algn="ctr">
                <a:lnSpc>
                  <a:spcPct val="90000"/>
                </a:lnSpc>
              </a:pPr>
              <a:r>
                <a:rPr lang="en-US" b="1" u="none" dirty="0" smtClean="0"/>
                <a:t>Middleware Services</a:t>
              </a:r>
              <a:endParaRPr lang="en-US" b="1" u="none" dirty="0"/>
            </a:p>
          </p:txBody>
        </p:sp>
        <p:sp>
          <p:nvSpPr>
            <p:cNvPr id="17429"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0" name="Text Box 14"/>
            <p:cNvSpPr txBox="1">
              <a:spLocks noChangeAspect="1" noChangeArrowheads="1"/>
            </p:cNvSpPr>
            <p:nvPr/>
          </p:nvSpPr>
          <p:spPr bwMode="auto">
            <a:xfrm>
              <a:off x="281" y="1411"/>
              <a:ext cx="1743" cy="370"/>
            </a:xfrm>
            <a:prstGeom prst="rect">
              <a:avLst/>
            </a:prstGeom>
            <a:noFill/>
            <a:ln w="12700">
              <a:noFill/>
              <a:miter lim="800000"/>
              <a:headEnd/>
              <a:tailEnd/>
            </a:ln>
          </p:spPr>
          <p:txBody>
            <a:bodyPr>
              <a:spAutoFit/>
            </a:bodyPr>
            <a:lstStyle/>
            <a:p>
              <a:pPr algn="ctr">
                <a:lnSpc>
                  <a:spcPct val="90000"/>
                </a:lnSpc>
              </a:pPr>
              <a:r>
                <a:rPr lang="en-US" b="1" u="none"/>
                <a:t>Common</a:t>
              </a:r>
            </a:p>
            <a:p>
              <a:pPr algn="ctr">
                <a:lnSpc>
                  <a:spcPct val="90000"/>
                </a:lnSpc>
              </a:pPr>
              <a:r>
                <a:rPr lang="en-US" b="1" u="none"/>
                <a:t>Middleware Services</a:t>
              </a:r>
            </a:p>
          </p:txBody>
        </p:sp>
        <p:sp>
          <p:nvSpPr>
            <p:cNvPr id="17431"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u="none"/>
            </a:p>
          </p:txBody>
        </p:sp>
        <p:sp>
          <p:nvSpPr>
            <p:cNvPr id="17432" name="Text Box 16"/>
            <p:cNvSpPr txBox="1">
              <a:spLocks noChangeAspect="1" noChangeArrowheads="1"/>
            </p:cNvSpPr>
            <p:nvPr/>
          </p:nvSpPr>
          <p:spPr bwMode="auto">
            <a:xfrm>
              <a:off x="469" y="1849"/>
              <a:ext cx="1366" cy="371"/>
            </a:xfrm>
            <a:prstGeom prst="rect">
              <a:avLst/>
            </a:prstGeom>
            <a:noFill/>
            <a:ln w="12700">
              <a:noFill/>
              <a:miter lim="800000"/>
              <a:headEnd/>
              <a:tailEnd/>
            </a:ln>
          </p:spPr>
          <p:txBody>
            <a:bodyPr>
              <a:spAutoFit/>
            </a:bodyPr>
            <a:lstStyle/>
            <a:p>
              <a:pPr algn="ctr">
                <a:lnSpc>
                  <a:spcPct val="90000"/>
                </a:lnSpc>
              </a:pPr>
              <a:r>
                <a:rPr lang="en-US" b="1" u="none">
                  <a:solidFill>
                    <a:schemeClr val="bg1"/>
                  </a:solidFill>
                </a:rPr>
                <a:t>Distribution</a:t>
              </a:r>
            </a:p>
            <a:p>
              <a:pPr algn="ctr">
                <a:lnSpc>
                  <a:spcPct val="90000"/>
                </a:lnSpc>
              </a:pPr>
              <a:r>
                <a:rPr lang="en-US" b="1" u="none">
                  <a:solidFill>
                    <a:schemeClr val="bg1"/>
                  </a:solidFill>
                </a:rPr>
                <a:t>Middleware</a:t>
              </a:r>
            </a:p>
          </p:txBody>
        </p:sp>
        <p:sp>
          <p:nvSpPr>
            <p:cNvPr id="17433"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4" name="Text Box 18"/>
            <p:cNvSpPr txBox="1">
              <a:spLocks noChangeAspect="1" noChangeArrowheads="1"/>
            </p:cNvSpPr>
            <p:nvPr/>
          </p:nvSpPr>
          <p:spPr bwMode="auto">
            <a:xfrm>
              <a:off x="176" y="2280"/>
              <a:ext cx="1953" cy="371"/>
            </a:xfrm>
            <a:prstGeom prst="rect">
              <a:avLst/>
            </a:prstGeom>
            <a:noFill/>
            <a:ln w="12700">
              <a:noFill/>
              <a:miter lim="800000"/>
              <a:headEnd/>
              <a:tailEnd/>
            </a:ln>
          </p:spPr>
          <p:txBody>
            <a:bodyPr>
              <a:spAutoFit/>
            </a:bodyPr>
            <a:lstStyle/>
            <a:p>
              <a:pPr algn="ctr">
                <a:lnSpc>
                  <a:spcPct val="90000"/>
                </a:lnSpc>
              </a:pPr>
              <a:r>
                <a:rPr lang="en-US" b="1" u="none"/>
                <a:t>Host Infrastructure</a:t>
              </a:r>
            </a:p>
            <a:p>
              <a:pPr algn="ctr">
                <a:lnSpc>
                  <a:spcPct val="90000"/>
                </a:lnSpc>
              </a:pPr>
              <a:r>
                <a:rPr lang="en-US" b="1" u="none"/>
                <a:t>Middleware</a:t>
              </a:r>
            </a:p>
          </p:txBody>
        </p:sp>
      </p:grpSp>
      <p:grpSp>
        <p:nvGrpSpPr>
          <p:cNvPr id="3" name="Group 19"/>
          <p:cNvGrpSpPr>
            <a:grpSpLocks/>
          </p:cNvGrpSpPr>
          <p:nvPr/>
        </p:nvGrpSpPr>
        <p:grpSpPr bwMode="auto">
          <a:xfrm>
            <a:off x="5660132" y="1515181"/>
            <a:ext cx="3125788" cy="3829050"/>
            <a:chOff x="4459" y="828"/>
            <a:chExt cx="1969" cy="2412"/>
          </a:xfrm>
        </p:grpSpPr>
        <p:sp>
          <p:nvSpPr>
            <p:cNvPr id="17423" name="Rectangle 20"/>
            <p:cNvSpPr>
              <a:spLocks noChangeArrowheads="1"/>
            </p:cNvSpPr>
            <p:nvPr/>
          </p:nvSpPr>
          <p:spPr bwMode="auto">
            <a:xfrm>
              <a:off x="4900" y="828"/>
              <a:ext cx="480" cy="233"/>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grpSp>
          <p:nvGrpSpPr>
            <p:cNvPr id="17424" name="Group 21"/>
            <p:cNvGrpSpPr>
              <a:grpSpLocks/>
            </p:cNvGrpSpPr>
            <p:nvPr/>
          </p:nvGrpSpPr>
          <p:grpSpPr bwMode="auto">
            <a:xfrm>
              <a:off x="4459" y="2833"/>
              <a:ext cx="1969" cy="407"/>
              <a:chOff x="4459" y="2833"/>
              <a:chExt cx="1969" cy="407"/>
            </a:xfrm>
          </p:grpSpPr>
          <p:sp>
            <p:nvSpPr>
              <p:cNvPr id="17425" name="AutoShape 22"/>
              <p:cNvSpPr>
                <a:spLocks noChangeAspect="1" noChangeArrowheads="1"/>
              </p:cNvSpPr>
              <p:nvPr/>
            </p:nvSpPr>
            <p:spPr bwMode="auto">
              <a:xfrm>
                <a:off x="4459" y="2833"/>
                <a:ext cx="1969" cy="407"/>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6" name="Text Box 23"/>
              <p:cNvSpPr txBox="1">
                <a:spLocks noChangeAspect="1" noChangeArrowheads="1"/>
              </p:cNvSpPr>
              <p:nvPr/>
            </p:nvSpPr>
            <p:spPr bwMode="auto">
              <a:xfrm>
                <a:off x="4518" y="2842"/>
                <a:ext cx="1851" cy="369"/>
              </a:xfrm>
              <a:prstGeom prst="rect">
                <a:avLst/>
              </a:prstGeom>
              <a:no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grpSp>
      <p:sp>
        <p:nvSpPr>
          <p:cNvPr id="17421" name="AutoShape 24"/>
          <p:cNvSpPr>
            <a:spLocks noChangeAspect="1" noChangeArrowheads="1"/>
          </p:cNvSpPr>
          <p:nvPr/>
        </p:nvSpPr>
        <p:spPr bwMode="auto">
          <a:xfrm>
            <a:off x="5660132" y="152700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2" name="Text Box 25"/>
          <p:cNvSpPr txBox="1">
            <a:spLocks noChangeAspect="1" noChangeArrowheads="1"/>
          </p:cNvSpPr>
          <p:nvPr/>
        </p:nvSpPr>
        <p:spPr bwMode="auto">
          <a:xfrm>
            <a:off x="6184007" y="1530175"/>
            <a:ext cx="2078038" cy="366712"/>
          </a:xfrm>
          <a:prstGeom prst="rect">
            <a:avLst/>
          </a:prstGeom>
          <a:noFill/>
          <a:ln w="12700">
            <a:noFill/>
            <a:miter lim="800000"/>
            <a:headEnd/>
            <a:tailEnd/>
          </a:ln>
        </p:spPr>
        <p:txBody>
          <a:bodyPr>
            <a:spAutoFit/>
          </a:bodyPr>
          <a:lstStyle/>
          <a:p>
            <a:pPr algn="ctr"/>
            <a:r>
              <a:rPr lang="en-US" b="1" u="none"/>
              <a:t>Applications</a:t>
            </a:r>
          </a:p>
        </p:txBody>
      </p:sp>
      <p:sp>
        <p:nvSpPr>
          <p:cNvPr id="27" name="Text Box 5"/>
          <p:cNvSpPr txBox="1">
            <a:spLocks noChangeArrowheads="1"/>
          </p:cNvSpPr>
          <p:nvPr/>
        </p:nvSpPr>
        <p:spPr bwMode="auto">
          <a:xfrm>
            <a:off x="5231" y="2294653"/>
            <a:ext cx="5456238" cy="2785378"/>
          </a:xfrm>
          <a:prstGeom prst="rect">
            <a:avLst/>
          </a:prstGeom>
          <a:noFill/>
          <a:ln w="12700">
            <a:noFill/>
            <a:miter lim="800000"/>
            <a:headEnd type="none" w="sm" len="sm"/>
            <a:tailEnd type="none" w="sm" len="sm"/>
          </a:ln>
        </p:spPr>
        <p:txBody>
          <a:bodyPr>
            <a:spAutoFit/>
          </a:bodyPr>
          <a:lstStyle/>
          <a:p>
            <a:pPr marL="233363" lvl="1" indent="-233363" eaLnBrk="0" hangingPunct="0">
              <a:lnSpc>
                <a:spcPct val="100000"/>
              </a:lnSpc>
              <a:spcBef>
                <a:spcPts val="600"/>
              </a:spcBef>
              <a:buClr>
                <a:schemeClr val="bg1">
                  <a:lumMod val="75000"/>
                </a:schemeClr>
              </a:buClr>
              <a:buFont typeface="Arial" pitchFamily="34" charset="0"/>
              <a:buChar char="•"/>
              <a:defRPr/>
            </a:pPr>
            <a:r>
              <a:rPr lang="en-US" altLang="zh-CN" sz="2000" dirty="0" smtClean="0">
                <a:solidFill>
                  <a:schemeClr val="bg1">
                    <a:lumMod val="75000"/>
                  </a:schemeClr>
                </a:solidFill>
              </a:rPr>
              <a:t>Middleware </a:t>
            </a:r>
            <a:r>
              <a:rPr lang="en-US" altLang="zh-CN" sz="2000" dirty="0">
                <a:solidFill>
                  <a:schemeClr val="bg1">
                    <a:lumMod val="75000"/>
                  </a:schemeClr>
                </a:solidFill>
              </a:rPr>
              <a:t>is reusable infrastructure software residing between applications </a:t>
            </a:r>
            <a:r>
              <a:rPr lang="en-US" altLang="zh-CN" sz="2000" dirty="0" smtClean="0">
                <a:solidFill>
                  <a:schemeClr val="bg1">
                    <a:lumMod val="75000"/>
                  </a:schemeClr>
                </a:solidFill>
              </a:rPr>
              <a:t/>
            </a:r>
            <a:br>
              <a:rPr lang="en-US" altLang="zh-CN" sz="2000" dirty="0" smtClean="0">
                <a:solidFill>
                  <a:schemeClr val="bg1">
                    <a:lumMod val="75000"/>
                  </a:schemeClr>
                </a:solidFill>
              </a:rPr>
            </a:br>
            <a:r>
              <a:rPr lang="en-US" altLang="zh-CN" sz="2000" dirty="0" smtClean="0">
                <a:solidFill>
                  <a:schemeClr val="bg1">
                    <a:lumMod val="75000"/>
                  </a:schemeClr>
                </a:solidFill>
              </a:rPr>
              <a:t>&amp; </a:t>
            </a:r>
            <a:r>
              <a:rPr lang="en-US" altLang="zh-CN" sz="2000" dirty="0">
                <a:solidFill>
                  <a:schemeClr val="bg1">
                    <a:lumMod val="75000"/>
                  </a:schemeClr>
                </a:solidFill>
              </a:rPr>
              <a:t>the underlying operating systems, </a:t>
            </a:r>
            <a:r>
              <a:rPr lang="en-US" altLang="zh-CN" sz="2000" dirty="0" smtClean="0">
                <a:solidFill>
                  <a:schemeClr val="bg1">
                    <a:lumMod val="75000"/>
                  </a:schemeClr>
                </a:solidFill>
              </a:rPr>
              <a:t/>
            </a:r>
            <a:br>
              <a:rPr lang="en-US" altLang="zh-CN" sz="2000" dirty="0" smtClean="0">
                <a:solidFill>
                  <a:schemeClr val="bg1">
                    <a:lumMod val="75000"/>
                  </a:schemeClr>
                </a:solidFill>
              </a:rPr>
            </a:br>
            <a:r>
              <a:rPr lang="en-US" altLang="zh-CN" sz="2000" dirty="0" smtClean="0">
                <a:solidFill>
                  <a:schemeClr val="bg1">
                    <a:lumMod val="75000"/>
                  </a:schemeClr>
                </a:solidFill>
              </a:rPr>
              <a:t>networks</a:t>
            </a:r>
            <a:r>
              <a:rPr lang="en-US" altLang="zh-CN" sz="2000" dirty="0">
                <a:solidFill>
                  <a:schemeClr val="bg1">
                    <a:lumMod val="75000"/>
                  </a:schemeClr>
                </a:solidFill>
              </a:rPr>
              <a:t>, &amp; </a:t>
            </a:r>
            <a:r>
              <a:rPr lang="en-US" altLang="zh-CN" sz="2000" dirty="0" smtClean="0">
                <a:solidFill>
                  <a:schemeClr val="bg1">
                    <a:lumMod val="75000"/>
                  </a:schemeClr>
                </a:solidFill>
              </a:rPr>
              <a:t>hardware</a:t>
            </a:r>
          </a:p>
          <a:p>
            <a:pPr marL="461963" lvl="1" indent="-233363"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rPr>
              <a:t>There are layers of middleware, just like there are layers of networking protocols</a:t>
            </a:r>
          </a:p>
          <a:p>
            <a:pPr marL="233363" lvl="1" indent="-233363" eaLnBrk="0" hangingPunct="0">
              <a:lnSpc>
                <a:spcPct val="100000"/>
              </a:lnSpc>
              <a:spcBef>
                <a:spcPts val="600"/>
              </a:spcBef>
              <a:buClr>
                <a:schemeClr val="bg1">
                  <a:lumMod val="75000"/>
                </a:schemeClr>
              </a:buClr>
              <a:buFont typeface="Arial" pitchFamily="34" charset="0"/>
              <a:buChar char="•"/>
              <a:defRPr/>
            </a:pPr>
            <a:endParaRPr lang="en-US" sz="2000" dirty="0">
              <a:solidFill>
                <a:schemeClr val="bg1">
                  <a:lumMod val="75000"/>
                </a:schemeClr>
              </a:solidFill>
            </a:endParaRPr>
          </a:p>
          <a:p>
            <a:pPr marL="461963" lvl="1" indent="-233363" eaLnBrk="0" hangingPunct="0">
              <a:lnSpc>
                <a:spcPct val="100000"/>
              </a:lnSpc>
              <a:spcBef>
                <a:spcPts val="600"/>
              </a:spcBef>
              <a:buClr>
                <a:schemeClr val="bg1">
                  <a:lumMod val="75000"/>
                </a:schemeClr>
              </a:buClr>
              <a:buFont typeface="Arial" pitchFamily="34" charset="0"/>
              <a:buChar char="•"/>
              <a:defRPr/>
            </a:pPr>
            <a:endParaRPr lang="en-US" sz="2000" dirty="0">
              <a:solidFill>
                <a:schemeClr val="bg1">
                  <a:lumMod val="75000"/>
                </a:schemeClr>
              </a:solidFill>
              <a:latin typeface="+mn-lt"/>
              <a:ea typeface="+mn-ea"/>
              <a:cs typeface="+mn-cs"/>
            </a:endParaRPr>
          </a:p>
        </p:txBody>
      </p:sp>
      <p:sp>
        <p:nvSpPr>
          <p:cNvPr id="29" name="Text Box 4"/>
          <p:cNvSpPr txBox="1">
            <a:spLocks noChangeArrowheads="1"/>
          </p:cNvSpPr>
          <p:nvPr/>
        </p:nvSpPr>
        <p:spPr bwMode="auto">
          <a:xfrm>
            <a:off x="5231" y="1016867"/>
            <a:ext cx="5094288"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ts val="600"/>
              </a:spcBef>
              <a:buClrTx/>
              <a:buFont typeface="Arial" pitchFamily="34" charset="0"/>
              <a:buChar char="•"/>
            </a:pPr>
            <a:r>
              <a:rPr lang="en-US" sz="2000" u="none" dirty="0">
                <a:solidFill>
                  <a:schemeClr val="bg1">
                    <a:lumMod val="75000"/>
                  </a:schemeClr>
                </a:solidFill>
              </a:rPr>
              <a:t>Historically, </a:t>
            </a:r>
            <a:r>
              <a:rPr lang="en-US" sz="2000" u="none" dirty="0" smtClean="0">
                <a:solidFill>
                  <a:schemeClr val="bg1">
                    <a:lumMod val="75000"/>
                  </a:schemeClr>
                </a:solidFill>
              </a:rPr>
              <a:t>software applications were </a:t>
            </a:r>
            <a:r>
              <a:rPr lang="en-US" sz="2000" u="none" dirty="0">
                <a:solidFill>
                  <a:schemeClr val="bg1">
                    <a:lumMod val="75000"/>
                  </a:schemeClr>
                </a:solidFill>
              </a:rPr>
              <a:t>built directly atop hardware</a:t>
            </a:r>
          </a:p>
        </p:txBody>
      </p:sp>
      <p:sp>
        <p:nvSpPr>
          <p:cNvPr id="30" name="Text Box 5"/>
          <p:cNvSpPr txBox="1">
            <a:spLocks noChangeArrowheads="1"/>
          </p:cNvSpPr>
          <p:nvPr/>
        </p:nvSpPr>
        <p:spPr bwMode="auto">
          <a:xfrm>
            <a:off x="147076" y="1674151"/>
            <a:ext cx="5456238" cy="646331"/>
          </a:xfrm>
          <a:prstGeom prst="rect">
            <a:avLst/>
          </a:prstGeom>
          <a:noFill/>
          <a:ln w="12700">
            <a:noFill/>
            <a:miter lim="800000"/>
            <a:headEnd type="none" w="sm" len="sm"/>
            <a:tailEnd type="none" w="sm" len="sm"/>
          </a:ln>
        </p:spPr>
        <p:txBody>
          <a:bodyPr>
            <a:spAutoFit/>
          </a:bodyPr>
          <a:lstStyle/>
          <a:p>
            <a:pPr marL="461963" lvl="1" indent="-233363" eaLnBrk="0" hangingPunct="0">
              <a:spcBef>
                <a:spcPts val="600"/>
              </a:spcBef>
              <a:buClrTx/>
              <a:buFont typeface="Arial" pitchFamily="34" charset="0"/>
              <a:buChar char="•"/>
              <a:defRPr/>
            </a:pPr>
            <a:r>
              <a:rPr lang="en-US" sz="2000" dirty="0">
                <a:solidFill>
                  <a:schemeClr val="bg1">
                    <a:lumMod val="75000"/>
                  </a:schemeClr>
                </a:solidFill>
                <a:latin typeface="+mn-lt"/>
                <a:ea typeface="+mn-ea"/>
                <a:cs typeface="+mn-cs"/>
              </a:rPr>
              <a:t>Tedious, error-prone, &amp; costly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over </a:t>
            </a:r>
            <a:r>
              <a:rPr lang="en-US" sz="2000" dirty="0">
                <a:solidFill>
                  <a:schemeClr val="bg1">
                    <a:lumMod val="75000"/>
                  </a:schemeClr>
                </a:solidFill>
                <a:latin typeface="+mn-lt"/>
                <a:ea typeface="+mn-ea"/>
                <a:cs typeface="+mn-cs"/>
              </a:rPr>
              <a:t>lifecycles</a:t>
            </a:r>
          </a:p>
        </p:txBody>
      </p:sp>
      <p:sp>
        <p:nvSpPr>
          <p:cNvPr id="31" name="Rectangle 20"/>
          <p:cNvSpPr>
            <a:spLocks noChangeArrowheads="1"/>
          </p:cNvSpPr>
          <p:nvPr/>
        </p:nvSpPr>
        <p:spPr bwMode="auto">
          <a:xfrm>
            <a:off x="3404341" y="1354865"/>
            <a:ext cx="762000" cy="369888"/>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sp>
        <p:nvSpPr>
          <p:cNvPr id="33" name="Text Box 6"/>
          <p:cNvSpPr txBox="1">
            <a:spLocks noChangeArrowheads="1"/>
          </p:cNvSpPr>
          <p:nvPr/>
        </p:nvSpPr>
        <p:spPr bwMode="auto">
          <a:xfrm>
            <a:off x="14075" y="4304178"/>
            <a:ext cx="8592458" cy="2169825"/>
          </a:xfrm>
          <a:prstGeom prst="rect">
            <a:avLst/>
          </a:prstGeom>
          <a:noFill/>
          <a:ln w="12700">
            <a:noFill/>
            <a:miter lim="800000"/>
            <a:headEnd type="none" w="sm" len="sm"/>
            <a:tailEnd type="none" w="sm" len="sm"/>
          </a:ln>
        </p:spPr>
        <p:txBody>
          <a:bodyPr wrap="square">
            <a:spAutoFit/>
          </a:bodyPr>
          <a:lstStyle/>
          <a:p>
            <a:pPr marL="228600" indent="-228600">
              <a:lnSpc>
                <a:spcPct val="100000"/>
              </a:lnSpc>
              <a:spcBef>
                <a:spcPts val="600"/>
              </a:spcBef>
              <a:buClrTx/>
              <a:buFont typeface="Arial" pitchFamily="34" charset="0"/>
              <a:buChar char="•"/>
            </a:pPr>
            <a:r>
              <a:rPr lang="en-US" sz="2000" dirty="0"/>
              <a:t>Standards-based </a:t>
            </a:r>
            <a:r>
              <a:rPr lang="en-US" sz="2000" dirty="0" smtClean="0"/>
              <a:t>off-the-shelf </a:t>
            </a:r>
            <a:br>
              <a:rPr lang="en-US" sz="2000" dirty="0" smtClean="0"/>
            </a:br>
            <a:r>
              <a:rPr lang="en-US" sz="2000" dirty="0" smtClean="0"/>
              <a:t>middleware </a:t>
            </a:r>
            <a:r>
              <a:rPr lang="en-US" sz="2000" dirty="0"/>
              <a:t>helps</a:t>
            </a:r>
            <a:r>
              <a:rPr lang="en-US" sz="2000" u="none" dirty="0"/>
              <a:t>:</a:t>
            </a:r>
            <a:endParaRPr lang="en-US" u="none" dirty="0"/>
          </a:p>
          <a:p>
            <a:pPr marL="461963" lvl="1" indent="-233363" eaLnBrk="0" hangingPunct="0">
              <a:lnSpc>
                <a:spcPct val="100000"/>
              </a:lnSpc>
              <a:spcBef>
                <a:spcPts val="600"/>
              </a:spcBef>
              <a:buClrTx/>
              <a:buFont typeface="Arial" pitchFamily="34" charset="0"/>
              <a:buChar char="•"/>
              <a:defRPr/>
            </a:pPr>
            <a:r>
              <a:rPr lang="en-US" sz="2000" dirty="0">
                <a:solidFill>
                  <a:schemeClr val="bg1">
                    <a:lumMod val="75000"/>
                  </a:schemeClr>
                </a:solidFill>
              </a:rPr>
              <a:t>Leverage hardware &amp; software </a:t>
            </a:r>
            <a:r>
              <a:rPr lang="en-US" sz="2000" dirty="0" smtClean="0">
                <a:solidFill>
                  <a:schemeClr val="bg1">
                    <a:lumMod val="75000"/>
                  </a:schemeClr>
                </a:solidFill>
              </a:rPr>
              <a:t/>
            </a:r>
            <a:br>
              <a:rPr lang="en-US" sz="2000" dirty="0" smtClean="0">
                <a:solidFill>
                  <a:schemeClr val="bg1">
                    <a:lumMod val="75000"/>
                  </a:schemeClr>
                </a:solidFill>
              </a:rPr>
            </a:br>
            <a:r>
              <a:rPr lang="en-US" sz="2000" dirty="0" smtClean="0">
                <a:solidFill>
                  <a:schemeClr val="bg1">
                    <a:lumMod val="75000"/>
                  </a:schemeClr>
                </a:solidFill>
              </a:rPr>
              <a:t>technology </a:t>
            </a:r>
            <a:r>
              <a:rPr lang="en-US" sz="2000" dirty="0">
                <a:solidFill>
                  <a:schemeClr val="bg1">
                    <a:lumMod val="75000"/>
                  </a:schemeClr>
                </a:solidFill>
              </a:rPr>
              <a:t>advances</a:t>
            </a:r>
          </a:p>
          <a:p>
            <a:pPr marL="461963" lvl="1" indent="-233363" eaLnBrk="0" hangingPunct="0">
              <a:lnSpc>
                <a:spcPct val="100000"/>
              </a:lnSpc>
              <a:spcBef>
                <a:spcPts val="600"/>
              </a:spcBef>
              <a:buClrTx/>
              <a:buFont typeface="Arial" pitchFamily="34" charset="0"/>
              <a:buChar char="•"/>
              <a:defRPr/>
            </a:pPr>
            <a:r>
              <a:rPr lang="en-US" sz="2000" dirty="0">
                <a:solidFill>
                  <a:schemeClr val="bg1">
                    <a:lumMod val="75000"/>
                  </a:schemeClr>
                </a:solidFill>
              </a:rPr>
              <a:t>Evolve to new </a:t>
            </a:r>
            <a:r>
              <a:rPr lang="en-US" sz="2000" dirty="0" smtClean="0">
                <a:solidFill>
                  <a:schemeClr val="bg1">
                    <a:lumMod val="75000"/>
                  </a:schemeClr>
                </a:solidFill>
              </a:rPr>
              <a:t>requirements &amp; environments</a:t>
            </a:r>
            <a:endParaRPr lang="en-US" sz="2000" dirty="0">
              <a:solidFill>
                <a:schemeClr val="bg1">
                  <a:lumMod val="75000"/>
                </a:schemeClr>
              </a:solidFill>
            </a:endParaRPr>
          </a:p>
          <a:p>
            <a:pPr marL="461963" lvl="1" indent="-233363" eaLnBrk="0" hangingPunct="0">
              <a:lnSpc>
                <a:spcPct val="100000"/>
              </a:lnSpc>
              <a:spcBef>
                <a:spcPts val="600"/>
              </a:spcBef>
              <a:buClrTx/>
              <a:buFont typeface="Arial" pitchFamily="34" charset="0"/>
              <a:buChar char="•"/>
              <a:defRPr/>
            </a:pPr>
            <a:r>
              <a:rPr lang="en-US" sz="2000" dirty="0"/>
              <a:t>Provide </a:t>
            </a:r>
            <a:r>
              <a:rPr lang="en-US" sz="2000" dirty="0" smtClean="0"/>
              <a:t>an array </a:t>
            </a:r>
            <a:r>
              <a:rPr lang="en-US" sz="2000" dirty="0"/>
              <a:t>of reusable, off-the-shelf developer-oriented services </a:t>
            </a:r>
          </a:p>
        </p:txBody>
      </p:sp>
    </p:spTree>
    <p:extLst>
      <p:ext uri="{BB962C8B-B14F-4D97-AF65-F5344CB8AC3E}">
        <p14:creationId xmlns:p14="http://schemas.microsoft.com/office/powerpoint/2010/main" val="111169711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 name="Rectangle 33"/>
          <p:cNvSpPr/>
          <p:nvPr/>
        </p:nvSpPr>
        <p:spPr bwMode="auto">
          <a:xfrm>
            <a:off x="1814" y="6306359"/>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7411" name="Rectangle 2"/>
          <p:cNvSpPr>
            <a:spLocks noGrp="1" noChangeArrowheads="1"/>
          </p:cNvSpPr>
          <p:nvPr>
            <p:ph type="title"/>
          </p:nvPr>
        </p:nvSpPr>
        <p:spPr>
          <a:xfrm>
            <a:off x="73780" y="433144"/>
            <a:ext cx="8896350" cy="683795"/>
          </a:xfrm>
        </p:spPr>
        <p:txBody>
          <a:bodyPr/>
          <a:lstStyle/>
          <a:p>
            <a:pPr>
              <a:lnSpc>
                <a:spcPct val="85000"/>
              </a:lnSpc>
            </a:pPr>
            <a:r>
              <a:rPr lang="en-US" sz="3200" dirty="0" smtClean="0"/>
              <a:t>Layers of Concurrent &amp; Networked Software</a:t>
            </a:r>
          </a:p>
        </p:txBody>
      </p:sp>
      <p:sp>
        <p:nvSpPr>
          <p:cNvPr id="17417" name="AutoShape 8"/>
          <p:cNvSpPr>
            <a:spLocks noChangeAspect="1" noChangeArrowheads="1"/>
          </p:cNvSpPr>
          <p:nvPr/>
        </p:nvSpPr>
        <p:spPr bwMode="auto">
          <a:xfrm>
            <a:off x="5660132" y="538145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18" name="Text Box 9"/>
          <p:cNvSpPr txBox="1">
            <a:spLocks noChangeAspect="1" noChangeArrowheads="1"/>
          </p:cNvSpPr>
          <p:nvPr/>
        </p:nvSpPr>
        <p:spPr bwMode="auto">
          <a:xfrm>
            <a:off x="6326882" y="5403675"/>
            <a:ext cx="1792288" cy="366712"/>
          </a:xfrm>
          <a:prstGeom prst="rect">
            <a:avLst/>
          </a:prstGeom>
          <a:noFill/>
          <a:ln w="12700">
            <a:noFill/>
            <a:miter lim="800000"/>
            <a:headEnd/>
            <a:tailEnd/>
          </a:ln>
        </p:spPr>
        <p:txBody>
          <a:bodyPr>
            <a:spAutoFit/>
          </a:bodyPr>
          <a:lstStyle/>
          <a:p>
            <a:pPr algn="ctr"/>
            <a:r>
              <a:rPr lang="en-US" b="1" u="none"/>
              <a:t>Hardware</a:t>
            </a:r>
          </a:p>
        </p:txBody>
      </p:sp>
      <p:grpSp>
        <p:nvGrpSpPr>
          <p:cNvPr id="2" name="Group 10"/>
          <p:cNvGrpSpPr>
            <a:grpSpLocks/>
          </p:cNvGrpSpPr>
          <p:nvPr/>
        </p:nvGrpSpPr>
        <p:grpSpPr bwMode="auto">
          <a:xfrm>
            <a:off x="5660132" y="1961975"/>
            <a:ext cx="3125788" cy="2695575"/>
            <a:chOff x="168" y="969"/>
            <a:chExt cx="1969" cy="1698"/>
          </a:xfrm>
        </p:grpSpPr>
        <p:sp>
          <p:nvSpPr>
            <p:cNvPr id="17427"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8" name="Text Box 12"/>
            <p:cNvSpPr txBox="1">
              <a:spLocks noChangeAspect="1" noChangeArrowheads="1"/>
            </p:cNvSpPr>
            <p:nvPr/>
          </p:nvSpPr>
          <p:spPr bwMode="auto">
            <a:xfrm>
              <a:off x="311" y="982"/>
              <a:ext cx="1711" cy="407"/>
            </a:xfrm>
            <a:prstGeom prst="rect">
              <a:avLst/>
            </a:prstGeom>
            <a:noFill/>
            <a:ln w="12700">
              <a:noFill/>
              <a:miter lim="800000"/>
              <a:headEnd/>
              <a:tailEnd/>
            </a:ln>
          </p:spPr>
          <p:txBody>
            <a:bodyPr wrap="square">
              <a:spAutoFit/>
            </a:bodyPr>
            <a:lstStyle/>
            <a:p>
              <a:pPr algn="ctr">
                <a:lnSpc>
                  <a:spcPct val="90000"/>
                </a:lnSpc>
              </a:pPr>
              <a:r>
                <a:rPr lang="en-US" b="1" u="none" dirty="0"/>
                <a:t>Domain-Specific</a:t>
              </a:r>
            </a:p>
            <a:p>
              <a:pPr algn="ctr">
                <a:lnSpc>
                  <a:spcPct val="90000"/>
                </a:lnSpc>
              </a:pPr>
              <a:r>
                <a:rPr lang="en-US" b="1" u="none" dirty="0" smtClean="0"/>
                <a:t>Middleware Services</a:t>
              </a:r>
              <a:endParaRPr lang="en-US" b="1" u="none" dirty="0"/>
            </a:p>
          </p:txBody>
        </p:sp>
        <p:sp>
          <p:nvSpPr>
            <p:cNvPr id="17429"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0" name="Text Box 14"/>
            <p:cNvSpPr txBox="1">
              <a:spLocks noChangeAspect="1" noChangeArrowheads="1"/>
            </p:cNvSpPr>
            <p:nvPr/>
          </p:nvSpPr>
          <p:spPr bwMode="auto">
            <a:xfrm>
              <a:off x="281" y="1411"/>
              <a:ext cx="1743" cy="370"/>
            </a:xfrm>
            <a:prstGeom prst="rect">
              <a:avLst/>
            </a:prstGeom>
            <a:noFill/>
            <a:ln w="12700">
              <a:noFill/>
              <a:miter lim="800000"/>
              <a:headEnd/>
              <a:tailEnd/>
            </a:ln>
          </p:spPr>
          <p:txBody>
            <a:bodyPr>
              <a:spAutoFit/>
            </a:bodyPr>
            <a:lstStyle/>
            <a:p>
              <a:pPr algn="ctr">
                <a:lnSpc>
                  <a:spcPct val="90000"/>
                </a:lnSpc>
              </a:pPr>
              <a:r>
                <a:rPr lang="en-US" b="1" u="none"/>
                <a:t>Common</a:t>
              </a:r>
            </a:p>
            <a:p>
              <a:pPr algn="ctr">
                <a:lnSpc>
                  <a:spcPct val="90000"/>
                </a:lnSpc>
              </a:pPr>
              <a:r>
                <a:rPr lang="en-US" b="1" u="none"/>
                <a:t>Middleware Services</a:t>
              </a:r>
            </a:p>
          </p:txBody>
        </p:sp>
        <p:sp>
          <p:nvSpPr>
            <p:cNvPr id="17431"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u="none"/>
            </a:p>
          </p:txBody>
        </p:sp>
        <p:sp>
          <p:nvSpPr>
            <p:cNvPr id="17432" name="Text Box 16"/>
            <p:cNvSpPr txBox="1">
              <a:spLocks noChangeAspect="1" noChangeArrowheads="1"/>
            </p:cNvSpPr>
            <p:nvPr/>
          </p:nvSpPr>
          <p:spPr bwMode="auto">
            <a:xfrm>
              <a:off x="469" y="1849"/>
              <a:ext cx="1366" cy="371"/>
            </a:xfrm>
            <a:prstGeom prst="rect">
              <a:avLst/>
            </a:prstGeom>
            <a:noFill/>
            <a:ln w="12700">
              <a:noFill/>
              <a:miter lim="800000"/>
              <a:headEnd/>
              <a:tailEnd/>
            </a:ln>
          </p:spPr>
          <p:txBody>
            <a:bodyPr>
              <a:spAutoFit/>
            </a:bodyPr>
            <a:lstStyle/>
            <a:p>
              <a:pPr algn="ctr">
                <a:lnSpc>
                  <a:spcPct val="90000"/>
                </a:lnSpc>
              </a:pPr>
              <a:r>
                <a:rPr lang="en-US" b="1" u="none">
                  <a:solidFill>
                    <a:schemeClr val="bg1"/>
                  </a:solidFill>
                </a:rPr>
                <a:t>Distribution</a:t>
              </a:r>
            </a:p>
            <a:p>
              <a:pPr algn="ctr">
                <a:lnSpc>
                  <a:spcPct val="90000"/>
                </a:lnSpc>
              </a:pPr>
              <a:r>
                <a:rPr lang="en-US" b="1" u="none">
                  <a:solidFill>
                    <a:schemeClr val="bg1"/>
                  </a:solidFill>
                </a:rPr>
                <a:t>Middleware</a:t>
              </a:r>
            </a:p>
          </p:txBody>
        </p:sp>
        <p:sp>
          <p:nvSpPr>
            <p:cNvPr id="17433"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34" name="Text Box 18"/>
            <p:cNvSpPr txBox="1">
              <a:spLocks noChangeAspect="1" noChangeArrowheads="1"/>
            </p:cNvSpPr>
            <p:nvPr/>
          </p:nvSpPr>
          <p:spPr bwMode="auto">
            <a:xfrm>
              <a:off x="176" y="2280"/>
              <a:ext cx="1953" cy="371"/>
            </a:xfrm>
            <a:prstGeom prst="rect">
              <a:avLst/>
            </a:prstGeom>
            <a:noFill/>
            <a:ln w="12700">
              <a:noFill/>
              <a:miter lim="800000"/>
              <a:headEnd/>
              <a:tailEnd/>
            </a:ln>
          </p:spPr>
          <p:txBody>
            <a:bodyPr>
              <a:spAutoFit/>
            </a:bodyPr>
            <a:lstStyle/>
            <a:p>
              <a:pPr algn="ctr">
                <a:lnSpc>
                  <a:spcPct val="90000"/>
                </a:lnSpc>
              </a:pPr>
              <a:r>
                <a:rPr lang="en-US" b="1" u="none"/>
                <a:t>Host Infrastructure</a:t>
              </a:r>
            </a:p>
            <a:p>
              <a:pPr algn="ctr">
                <a:lnSpc>
                  <a:spcPct val="90000"/>
                </a:lnSpc>
              </a:pPr>
              <a:r>
                <a:rPr lang="en-US" b="1" u="none"/>
                <a:t>Middleware</a:t>
              </a:r>
            </a:p>
          </p:txBody>
        </p:sp>
      </p:grpSp>
      <p:grpSp>
        <p:nvGrpSpPr>
          <p:cNvPr id="3" name="Group 19"/>
          <p:cNvGrpSpPr>
            <a:grpSpLocks/>
          </p:cNvGrpSpPr>
          <p:nvPr/>
        </p:nvGrpSpPr>
        <p:grpSpPr bwMode="auto">
          <a:xfrm>
            <a:off x="5660132" y="1515181"/>
            <a:ext cx="3125788" cy="3829050"/>
            <a:chOff x="4459" y="828"/>
            <a:chExt cx="1969" cy="2412"/>
          </a:xfrm>
        </p:grpSpPr>
        <p:sp>
          <p:nvSpPr>
            <p:cNvPr id="17423" name="Rectangle 20"/>
            <p:cNvSpPr>
              <a:spLocks noChangeArrowheads="1"/>
            </p:cNvSpPr>
            <p:nvPr/>
          </p:nvSpPr>
          <p:spPr bwMode="auto">
            <a:xfrm>
              <a:off x="4900" y="828"/>
              <a:ext cx="480" cy="233"/>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grpSp>
          <p:nvGrpSpPr>
            <p:cNvPr id="17424" name="Group 21"/>
            <p:cNvGrpSpPr>
              <a:grpSpLocks/>
            </p:cNvGrpSpPr>
            <p:nvPr/>
          </p:nvGrpSpPr>
          <p:grpSpPr bwMode="auto">
            <a:xfrm>
              <a:off x="4459" y="2833"/>
              <a:ext cx="1969" cy="407"/>
              <a:chOff x="4459" y="2833"/>
              <a:chExt cx="1969" cy="407"/>
            </a:xfrm>
          </p:grpSpPr>
          <p:sp>
            <p:nvSpPr>
              <p:cNvPr id="17425" name="AutoShape 22"/>
              <p:cNvSpPr>
                <a:spLocks noChangeAspect="1" noChangeArrowheads="1"/>
              </p:cNvSpPr>
              <p:nvPr/>
            </p:nvSpPr>
            <p:spPr bwMode="auto">
              <a:xfrm>
                <a:off x="4459" y="2833"/>
                <a:ext cx="1969" cy="407"/>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6" name="Text Box 23"/>
              <p:cNvSpPr txBox="1">
                <a:spLocks noChangeAspect="1" noChangeArrowheads="1"/>
              </p:cNvSpPr>
              <p:nvPr/>
            </p:nvSpPr>
            <p:spPr bwMode="auto">
              <a:xfrm>
                <a:off x="4518" y="2842"/>
                <a:ext cx="1851" cy="369"/>
              </a:xfrm>
              <a:prstGeom prst="rect">
                <a:avLst/>
              </a:prstGeom>
              <a:no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grpSp>
      <p:sp>
        <p:nvSpPr>
          <p:cNvPr id="17421" name="AutoShape 24"/>
          <p:cNvSpPr>
            <a:spLocks noChangeAspect="1" noChangeArrowheads="1"/>
          </p:cNvSpPr>
          <p:nvPr/>
        </p:nvSpPr>
        <p:spPr bwMode="auto">
          <a:xfrm>
            <a:off x="5660132" y="152700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2" name="Text Box 25"/>
          <p:cNvSpPr txBox="1">
            <a:spLocks noChangeAspect="1" noChangeArrowheads="1"/>
          </p:cNvSpPr>
          <p:nvPr/>
        </p:nvSpPr>
        <p:spPr bwMode="auto">
          <a:xfrm>
            <a:off x="6184007" y="1530175"/>
            <a:ext cx="2078038" cy="366712"/>
          </a:xfrm>
          <a:prstGeom prst="rect">
            <a:avLst/>
          </a:prstGeom>
          <a:noFill/>
          <a:ln w="12700">
            <a:noFill/>
            <a:miter lim="800000"/>
            <a:headEnd/>
            <a:tailEnd/>
          </a:ln>
        </p:spPr>
        <p:txBody>
          <a:bodyPr>
            <a:spAutoFit/>
          </a:bodyPr>
          <a:lstStyle/>
          <a:p>
            <a:pPr algn="ctr"/>
            <a:r>
              <a:rPr lang="en-US" b="1" u="none"/>
              <a:t>Applications</a:t>
            </a:r>
          </a:p>
        </p:txBody>
      </p:sp>
      <p:sp>
        <p:nvSpPr>
          <p:cNvPr id="27" name="Text Box 5"/>
          <p:cNvSpPr txBox="1">
            <a:spLocks noChangeArrowheads="1"/>
          </p:cNvSpPr>
          <p:nvPr/>
        </p:nvSpPr>
        <p:spPr bwMode="auto">
          <a:xfrm>
            <a:off x="5231" y="2294653"/>
            <a:ext cx="5456238" cy="2785378"/>
          </a:xfrm>
          <a:prstGeom prst="rect">
            <a:avLst/>
          </a:prstGeom>
          <a:noFill/>
          <a:ln w="12700">
            <a:noFill/>
            <a:miter lim="800000"/>
            <a:headEnd type="none" w="sm" len="sm"/>
            <a:tailEnd type="none" w="sm" len="sm"/>
          </a:ln>
        </p:spPr>
        <p:txBody>
          <a:bodyPr>
            <a:spAutoFit/>
          </a:bodyPr>
          <a:lstStyle/>
          <a:p>
            <a:pPr marL="233363" lvl="1" indent="-233363" eaLnBrk="0" hangingPunct="0">
              <a:lnSpc>
                <a:spcPct val="100000"/>
              </a:lnSpc>
              <a:spcBef>
                <a:spcPts val="600"/>
              </a:spcBef>
              <a:buClr>
                <a:schemeClr val="bg1">
                  <a:lumMod val="75000"/>
                </a:schemeClr>
              </a:buClr>
              <a:buFont typeface="Arial" pitchFamily="34" charset="0"/>
              <a:buChar char="•"/>
              <a:defRPr/>
            </a:pPr>
            <a:r>
              <a:rPr lang="en-US" altLang="zh-CN" sz="2000" dirty="0" smtClean="0">
                <a:solidFill>
                  <a:schemeClr val="bg1">
                    <a:lumMod val="75000"/>
                  </a:schemeClr>
                </a:solidFill>
              </a:rPr>
              <a:t>Middleware </a:t>
            </a:r>
            <a:r>
              <a:rPr lang="en-US" altLang="zh-CN" sz="2000" dirty="0">
                <a:solidFill>
                  <a:schemeClr val="bg1">
                    <a:lumMod val="75000"/>
                  </a:schemeClr>
                </a:solidFill>
              </a:rPr>
              <a:t>is reusable infrastructure software residing between applications </a:t>
            </a:r>
            <a:r>
              <a:rPr lang="en-US" altLang="zh-CN" sz="2000" dirty="0" smtClean="0">
                <a:solidFill>
                  <a:schemeClr val="bg1">
                    <a:lumMod val="75000"/>
                  </a:schemeClr>
                </a:solidFill>
              </a:rPr>
              <a:t/>
            </a:r>
            <a:br>
              <a:rPr lang="en-US" altLang="zh-CN" sz="2000" dirty="0" smtClean="0">
                <a:solidFill>
                  <a:schemeClr val="bg1">
                    <a:lumMod val="75000"/>
                  </a:schemeClr>
                </a:solidFill>
              </a:rPr>
            </a:br>
            <a:r>
              <a:rPr lang="en-US" altLang="zh-CN" sz="2000" dirty="0" smtClean="0">
                <a:solidFill>
                  <a:schemeClr val="bg1">
                    <a:lumMod val="75000"/>
                  </a:schemeClr>
                </a:solidFill>
              </a:rPr>
              <a:t>&amp; </a:t>
            </a:r>
            <a:r>
              <a:rPr lang="en-US" altLang="zh-CN" sz="2000" dirty="0">
                <a:solidFill>
                  <a:schemeClr val="bg1">
                    <a:lumMod val="75000"/>
                  </a:schemeClr>
                </a:solidFill>
              </a:rPr>
              <a:t>the underlying operating systems, </a:t>
            </a:r>
            <a:r>
              <a:rPr lang="en-US" altLang="zh-CN" sz="2000" dirty="0" smtClean="0">
                <a:solidFill>
                  <a:schemeClr val="bg1">
                    <a:lumMod val="75000"/>
                  </a:schemeClr>
                </a:solidFill>
              </a:rPr>
              <a:t/>
            </a:r>
            <a:br>
              <a:rPr lang="en-US" altLang="zh-CN" sz="2000" dirty="0" smtClean="0">
                <a:solidFill>
                  <a:schemeClr val="bg1">
                    <a:lumMod val="75000"/>
                  </a:schemeClr>
                </a:solidFill>
              </a:rPr>
            </a:br>
            <a:r>
              <a:rPr lang="en-US" altLang="zh-CN" sz="2000" dirty="0" smtClean="0">
                <a:solidFill>
                  <a:schemeClr val="bg1">
                    <a:lumMod val="75000"/>
                  </a:schemeClr>
                </a:solidFill>
              </a:rPr>
              <a:t>networks</a:t>
            </a:r>
            <a:r>
              <a:rPr lang="en-US" altLang="zh-CN" sz="2000" dirty="0">
                <a:solidFill>
                  <a:schemeClr val="bg1">
                    <a:lumMod val="75000"/>
                  </a:schemeClr>
                </a:solidFill>
              </a:rPr>
              <a:t>, &amp; </a:t>
            </a:r>
            <a:r>
              <a:rPr lang="en-US" altLang="zh-CN" sz="2000" dirty="0" smtClean="0">
                <a:solidFill>
                  <a:schemeClr val="bg1">
                    <a:lumMod val="75000"/>
                  </a:schemeClr>
                </a:solidFill>
              </a:rPr>
              <a:t>hardware</a:t>
            </a:r>
          </a:p>
          <a:p>
            <a:pPr marL="461963" lvl="1" indent="-233363"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rPr>
              <a:t>There are layers of middleware, just like there are layers of networking protocols</a:t>
            </a:r>
          </a:p>
          <a:p>
            <a:pPr marL="233363" lvl="1" indent="-233363" eaLnBrk="0" hangingPunct="0">
              <a:lnSpc>
                <a:spcPct val="100000"/>
              </a:lnSpc>
              <a:spcBef>
                <a:spcPts val="600"/>
              </a:spcBef>
              <a:buClr>
                <a:schemeClr val="bg1">
                  <a:lumMod val="75000"/>
                </a:schemeClr>
              </a:buClr>
              <a:buFont typeface="Arial" pitchFamily="34" charset="0"/>
              <a:buChar char="•"/>
              <a:defRPr/>
            </a:pPr>
            <a:endParaRPr lang="en-US" sz="2000" dirty="0">
              <a:solidFill>
                <a:schemeClr val="bg1">
                  <a:lumMod val="75000"/>
                </a:schemeClr>
              </a:solidFill>
            </a:endParaRPr>
          </a:p>
          <a:p>
            <a:pPr marL="461963" lvl="1" indent="-233363" eaLnBrk="0" hangingPunct="0">
              <a:lnSpc>
                <a:spcPct val="100000"/>
              </a:lnSpc>
              <a:spcBef>
                <a:spcPts val="600"/>
              </a:spcBef>
              <a:buClr>
                <a:schemeClr val="bg1">
                  <a:lumMod val="75000"/>
                </a:schemeClr>
              </a:buClr>
              <a:buFont typeface="Arial" pitchFamily="34" charset="0"/>
              <a:buChar char="•"/>
              <a:defRPr/>
            </a:pPr>
            <a:endParaRPr lang="en-US" sz="2000" dirty="0">
              <a:solidFill>
                <a:schemeClr val="bg1">
                  <a:lumMod val="75000"/>
                </a:schemeClr>
              </a:solidFill>
              <a:latin typeface="+mn-lt"/>
              <a:ea typeface="+mn-ea"/>
              <a:cs typeface="+mn-cs"/>
            </a:endParaRPr>
          </a:p>
        </p:txBody>
      </p:sp>
      <p:sp>
        <p:nvSpPr>
          <p:cNvPr id="29" name="Text Box 4"/>
          <p:cNvSpPr txBox="1">
            <a:spLocks noChangeArrowheads="1"/>
          </p:cNvSpPr>
          <p:nvPr/>
        </p:nvSpPr>
        <p:spPr bwMode="auto">
          <a:xfrm>
            <a:off x="5231" y="1016867"/>
            <a:ext cx="5094288"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ts val="600"/>
              </a:spcBef>
              <a:buClrTx/>
              <a:buFont typeface="Arial" pitchFamily="34" charset="0"/>
              <a:buChar char="•"/>
            </a:pPr>
            <a:r>
              <a:rPr lang="en-US" sz="2000" u="none" dirty="0">
                <a:solidFill>
                  <a:schemeClr val="bg1">
                    <a:lumMod val="75000"/>
                  </a:schemeClr>
                </a:solidFill>
              </a:rPr>
              <a:t>Historically, </a:t>
            </a:r>
            <a:r>
              <a:rPr lang="en-US" sz="2000" u="none" dirty="0" smtClean="0">
                <a:solidFill>
                  <a:schemeClr val="bg1">
                    <a:lumMod val="75000"/>
                  </a:schemeClr>
                </a:solidFill>
              </a:rPr>
              <a:t>software applications were </a:t>
            </a:r>
            <a:r>
              <a:rPr lang="en-US" sz="2000" u="none" dirty="0">
                <a:solidFill>
                  <a:schemeClr val="bg1">
                    <a:lumMod val="75000"/>
                  </a:schemeClr>
                </a:solidFill>
              </a:rPr>
              <a:t>built directly atop hardware</a:t>
            </a:r>
          </a:p>
        </p:txBody>
      </p:sp>
      <p:sp>
        <p:nvSpPr>
          <p:cNvPr id="30" name="Text Box 5"/>
          <p:cNvSpPr txBox="1">
            <a:spLocks noChangeArrowheads="1"/>
          </p:cNvSpPr>
          <p:nvPr/>
        </p:nvSpPr>
        <p:spPr bwMode="auto">
          <a:xfrm>
            <a:off x="147076" y="1674151"/>
            <a:ext cx="5456238" cy="646331"/>
          </a:xfrm>
          <a:prstGeom prst="rect">
            <a:avLst/>
          </a:prstGeom>
          <a:noFill/>
          <a:ln w="12700">
            <a:noFill/>
            <a:miter lim="800000"/>
            <a:headEnd type="none" w="sm" len="sm"/>
            <a:tailEnd type="none" w="sm" len="sm"/>
          </a:ln>
        </p:spPr>
        <p:txBody>
          <a:bodyPr>
            <a:spAutoFit/>
          </a:bodyPr>
          <a:lstStyle/>
          <a:p>
            <a:pPr marL="461963" lvl="1" indent="-233363" eaLnBrk="0" hangingPunct="0">
              <a:spcBef>
                <a:spcPts val="600"/>
              </a:spcBef>
              <a:buClrTx/>
              <a:buFont typeface="Arial" pitchFamily="34" charset="0"/>
              <a:buChar char="•"/>
              <a:defRPr/>
            </a:pPr>
            <a:r>
              <a:rPr lang="en-US" sz="2000" dirty="0">
                <a:solidFill>
                  <a:schemeClr val="bg1">
                    <a:lumMod val="75000"/>
                  </a:schemeClr>
                </a:solidFill>
                <a:latin typeface="+mn-lt"/>
                <a:ea typeface="+mn-ea"/>
                <a:cs typeface="+mn-cs"/>
              </a:rPr>
              <a:t>Tedious, error-prone, &amp; costly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over </a:t>
            </a:r>
            <a:r>
              <a:rPr lang="en-US" sz="2000" dirty="0">
                <a:solidFill>
                  <a:schemeClr val="bg1">
                    <a:lumMod val="75000"/>
                  </a:schemeClr>
                </a:solidFill>
                <a:latin typeface="+mn-lt"/>
                <a:ea typeface="+mn-ea"/>
                <a:cs typeface="+mn-cs"/>
              </a:rPr>
              <a:t>lifecycles</a:t>
            </a:r>
          </a:p>
        </p:txBody>
      </p:sp>
      <p:sp>
        <p:nvSpPr>
          <p:cNvPr id="31" name="Rectangle 20"/>
          <p:cNvSpPr>
            <a:spLocks noChangeArrowheads="1"/>
          </p:cNvSpPr>
          <p:nvPr/>
        </p:nvSpPr>
        <p:spPr bwMode="auto">
          <a:xfrm>
            <a:off x="3404341" y="1354865"/>
            <a:ext cx="762000" cy="369888"/>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sp>
        <p:nvSpPr>
          <p:cNvPr id="33" name="Text Box 6"/>
          <p:cNvSpPr txBox="1">
            <a:spLocks noChangeArrowheads="1"/>
          </p:cNvSpPr>
          <p:nvPr/>
        </p:nvSpPr>
        <p:spPr bwMode="auto">
          <a:xfrm>
            <a:off x="14075" y="4304178"/>
            <a:ext cx="8592458" cy="2554545"/>
          </a:xfrm>
          <a:prstGeom prst="rect">
            <a:avLst/>
          </a:prstGeom>
          <a:noFill/>
          <a:ln w="12700">
            <a:noFill/>
            <a:miter lim="800000"/>
            <a:headEnd type="none" w="sm" len="sm"/>
            <a:tailEnd type="none" w="sm" len="sm"/>
          </a:ln>
        </p:spPr>
        <p:txBody>
          <a:bodyPr wrap="square">
            <a:spAutoFit/>
          </a:bodyPr>
          <a:lstStyle/>
          <a:p>
            <a:pPr marL="228600" indent="-228600">
              <a:lnSpc>
                <a:spcPct val="100000"/>
              </a:lnSpc>
              <a:spcBef>
                <a:spcPts val="600"/>
              </a:spcBef>
              <a:buClrTx/>
              <a:buFont typeface="Arial" pitchFamily="34" charset="0"/>
              <a:buChar char="•"/>
            </a:pPr>
            <a:r>
              <a:rPr lang="en-US" sz="2000" dirty="0"/>
              <a:t>Standards-based </a:t>
            </a:r>
            <a:r>
              <a:rPr lang="en-US" sz="2000" dirty="0" smtClean="0"/>
              <a:t>off-the-shelf </a:t>
            </a:r>
            <a:br>
              <a:rPr lang="en-US" sz="2000" dirty="0" smtClean="0"/>
            </a:br>
            <a:r>
              <a:rPr lang="en-US" sz="2000" dirty="0" smtClean="0"/>
              <a:t>middleware </a:t>
            </a:r>
            <a:r>
              <a:rPr lang="en-US" sz="2000" dirty="0"/>
              <a:t>helps</a:t>
            </a:r>
            <a:r>
              <a:rPr lang="en-US" sz="2000" u="none" dirty="0"/>
              <a:t>:</a:t>
            </a:r>
            <a:endParaRPr lang="en-US" u="none" dirty="0"/>
          </a:p>
          <a:p>
            <a:pPr marL="461963" lvl="1" indent="-233363" eaLnBrk="0" hangingPunct="0">
              <a:lnSpc>
                <a:spcPct val="100000"/>
              </a:lnSpc>
              <a:spcBef>
                <a:spcPts val="600"/>
              </a:spcBef>
              <a:buClrTx/>
              <a:buFont typeface="Arial" pitchFamily="34" charset="0"/>
              <a:buChar char="•"/>
              <a:defRPr/>
            </a:pPr>
            <a:r>
              <a:rPr lang="en-US" sz="2000" dirty="0">
                <a:solidFill>
                  <a:schemeClr val="bg1">
                    <a:lumMod val="75000"/>
                  </a:schemeClr>
                </a:solidFill>
              </a:rPr>
              <a:t>Leverage hardware &amp; software </a:t>
            </a:r>
            <a:r>
              <a:rPr lang="en-US" sz="2000" dirty="0" smtClean="0">
                <a:solidFill>
                  <a:schemeClr val="bg1">
                    <a:lumMod val="75000"/>
                  </a:schemeClr>
                </a:solidFill>
              </a:rPr>
              <a:t/>
            </a:r>
            <a:br>
              <a:rPr lang="en-US" sz="2000" dirty="0" smtClean="0">
                <a:solidFill>
                  <a:schemeClr val="bg1">
                    <a:lumMod val="75000"/>
                  </a:schemeClr>
                </a:solidFill>
              </a:rPr>
            </a:br>
            <a:r>
              <a:rPr lang="en-US" sz="2000" dirty="0" smtClean="0">
                <a:solidFill>
                  <a:schemeClr val="bg1">
                    <a:lumMod val="75000"/>
                  </a:schemeClr>
                </a:solidFill>
              </a:rPr>
              <a:t>technology </a:t>
            </a:r>
            <a:r>
              <a:rPr lang="en-US" sz="2000" dirty="0">
                <a:solidFill>
                  <a:schemeClr val="bg1">
                    <a:lumMod val="75000"/>
                  </a:schemeClr>
                </a:solidFill>
              </a:rPr>
              <a:t>advances</a:t>
            </a:r>
          </a:p>
          <a:p>
            <a:pPr marL="461963" lvl="1" indent="-233363" eaLnBrk="0" hangingPunct="0">
              <a:lnSpc>
                <a:spcPct val="100000"/>
              </a:lnSpc>
              <a:spcBef>
                <a:spcPts val="600"/>
              </a:spcBef>
              <a:buClrTx/>
              <a:buFont typeface="Arial" pitchFamily="34" charset="0"/>
              <a:buChar char="•"/>
              <a:defRPr/>
            </a:pPr>
            <a:r>
              <a:rPr lang="en-US" sz="2000" dirty="0">
                <a:solidFill>
                  <a:schemeClr val="bg1">
                    <a:lumMod val="75000"/>
                  </a:schemeClr>
                </a:solidFill>
              </a:rPr>
              <a:t>Evolve to new </a:t>
            </a:r>
            <a:r>
              <a:rPr lang="en-US" sz="2000" dirty="0" smtClean="0">
                <a:solidFill>
                  <a:schemeClr val="bg1">
                    <a:lumMod val="75000"/>
                  </a:schemeClr>
                </a:solidFill>
              </a:rPr>
              <a:t>requirements &amp; environments</a:t>
            </a:r>
            <a:endParaRPr lang="en-US" sz="2000" dirty="0">
              <a:solidFill>
                <a:schemeClr val="bg1">
                  <a:lumMod val="75000"/>
                </a:schemeClr>
              </a:solidFill>
            </a:endParaRPr>
          </a:p>
          <a:p>
            <a:pPr marL="461963" lvl="1" indent="-233363" eaLnBrk="0" hangingPunct="0">
              <a:lnSpc>
                <a:spcPct val="100000"/>
              </a:lnSpc>
              <a:spcBef>
                <a:spcPts val="600"/>
              </a:spcBef>
              <a:buClrTx/>
              <a:buFont typeface="Arial" pitchFamily="34" charset="0"/>
              <a:buChar char="•"/>
              <a:defRPr/>
            </a:pPr>
            <a:r>
              <a:rPr lang="en-US" sz="2000" dirty="0">
                <a:solidFill>
                  <a:schemeClr val="bg1">
                    <a:lumMod val="75000"/>
                  </a:schemeClr>
                </a:solidFill>
              </a:rPr>
              <a:t>Provide </a:t>
            </a:r>
            <a:r>
              <a:rPr lang="en-US" sz="2000" dirty="0" smtClean="0">
                <a:solidFill>
                  <a:schemeClr val="bg1">
                    <a:lumMod val="75000"/>
                  </a:schemeClr>
                </a:solidFill>
              </a:rPr>
              <a:t>an array </a:t>
            </a:r>
            <a:r>
              <a:rPr lang="en-US" sz="2000" dirty="0">
                <a:solidFill>
                  <a:schemeClr val="bg1">
                    <a:lumMod val="75000"/>
                  </a:schemeClr>
                </a:solidFill>
              </a:rPr>
              <a:t>of reusable, off-the-shelf developer-oriented services </a:t>
            </a:r>
          </a:p>
          <a:p>
            <a:pPr marL="461963" lvl="1" indent="-233363" eaLnBrk="0" hangingPunct="0">
              <a:lnSpc>
                <a:spcPct val="100000"/>
              </a:lnSpc>
              <a:spcBef>
                <a:spcPts val="600"/>
              </a:spcBef>
              <a:buClrTx/>
              <a:buFont typeface="Arial" pitchFamily="34" charset="0"/>
              <a:buChar char="•"/>
              <a:defRPr/>
            </a:pPr>
            <a:r>
              <a:rPr lang="en-US" sz="2000" dirty="0"/>
              <a:t>Control end-to-end resources &amp; </a:t>
            </a:r>
            <a:r>
              <a:rPr lang="en-US" sz="2000" dirty="0" smtClean="0"/>
              <a:t>quality-of-service (</a:t>
            </a:r>
            <a:r>
              <a:rPr lang="en-US" sz="2000" dirty="0" err="1" smtClean="0"/>
              <a:t>QoS</a:t>
            </a:r>
            <a:r>
              <a:rPr lang="en-US" sz="2000" dirty="0" smtClean="0"/>
              <a:t>)</a:t>
            </a:r>
            <a:endParaRPr lang="en-US" sz="2000" dirty="0"/>
          </a:p>
        </p:txBody>
      </p:sp>
    </p:spTree>
    <p:extLst>
      <p:ext uri="{BB962C8B-B14F-4D97-AF65-F5344CB8AC3E}">
        <p14:creationId xmlns:p14="http://schemas.microsoft.com/office/powerpoint/2010/main" val="328871117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622300" y="202540"/>
            <a:ext cx="7924800" cy="914400"/>
          </a:xfrm>
        </p:spPr>
        <p:txBody>
          <a:bodyPr/>
          <a:lstStyle/>
          <a:p>
            <a:r>
              <a:rPr lang="en-US" sz="3200" dirty="0" smtClean="0"/>
              <a:t>Operating System &amp; Protocols</a:t>
            </a:r>
          </a:p>
        </p:txBody>
      </p:sp>
      <p:sp>
        <p:nvSpPr>
          <p:cNvPr id="18436" name="Rectangle 3"/>
          <p:cNvSpPr>
            <a:spLocks noChangeArrowheads="1"/>
          </p:cNvSpPr>
          <p:nvPr/>
        </p:nvSpPr>
        <p:spPr bwMode="auto">
          <a:xfrm>
            <a:off x="49213" y="880646"/>
            <a:ext cx="9144000" cy="2246769"/>
          </a:xfrm>
          <a:prstGeom prst="rect">
            <a:avLst/>
          </a:prstGeom>
          <a:noFill/>
          <a:ln w="12700">
            <a:noFill/>
            <a:miter lim="800000"/>
            <a:headEnd/>
            <a:tailEnd/>
          </a:ln>
        </p:spPr>
        <p:txBody>
          <a:bodyPr>
            <a:spAutoFit/>
          </a:bodyPr>
          <a:lstStyle/>
          <a:p>
            <a:pPr marL="233363" lvl="1" indent="-233363" eaLnBrk="0" hangingPunct="0">
              <a:lnSpc>
                <a:spcPct val="100000"/>
              </a:lnSpc>
              <a:spcBef>
                <a:spcPts val="600"/>
              </a:spcBef>
              <a:buClr>
                <a:schemeClr val="tx1"/>
              </a:buClr>
              <a:buFont typeface="Arial" pitchFamily="34" charset="0"/>
              <a:buChar char="•"/>
              <a:defRPr/>
            </a:pPr>
            <a:r>
              <a:rPr lang="en-US" sz="2000" b="1" dirty="0">
                <a:latin typeface="+mn-lt"/>
                <a:ea typeface="+mn-ea"/>
                <a:cs typeface="+mn-cs"/>
              </a:rPr>
              <a:t>Operating systems &amp; protocols </a:t>
            </a:r>
            <a:r>
              <a:rPr lang="en-US" sz="2000" dirty="0">
                <a:latin typeface="+mn-lt"/>
                <a:ea typeface="+mn-ea"/>
                <a:cs typeface="+mn-cs"/>
              </a:rPr>
              <a:t>provide </a:t>
            </a:r>
            <a:r>
              <a:rPr lang="en-US" sz="2000" dirty="0" smtClean="0">
                <a:latin typeface="+mn-lt"/>
                <a:ea typeface="+mn-ea"/>
                <a:cs typeface="+mn-cs"/>
              </a:rPr>
              <a:t>infrastructure </a:t>
            </a:r>
            <a:br>
              <a:rPr lang="en-US" sz="2000" dirty="0" smtClean="0">
                <a:latin typeface="+mn-lt"/>
                <a:ea typeface="+mn-ea"/>
                <a:cs typeface="+mn-cs"/>
              </a:rPr>
            </a:br>
            <a:r>
              <a:rPr lang="en-US" sz="2000" dirty="0" smtClean="0">
                <a:latin typeface="+mn-lt"/>
                <a:ea typeface="+mn-ea"/>
                <a:cs typeface="+mn-cs"/>
              </a:rPr>
              <a:t>mechanisms </a:t>
            </a:r>
            <a:r>
              <a:rPr lang="en-US" sz="2000" dirty="0">
                <a:latin typeface="+mn-lt"/>
                <a:ea typeface="+mn-ea"/>
                <a:cs typeface="+mn-cs"/>
              </a:rPr>
              <a:t>to </a:t>
            </a:r>
            <a:r>
              <a:rPr lang="en-US" sz="2000" dirty="0" smtClean="0">
                <a:latin typeface="+mn-lt"/>
                <a:ea typeface="+mn-ea"/>
                <a:cs typeface="+mn-cs"/>
              </a:rPr>
              <a:t>manage end system </a:t>
            </a:r>
            <a:r>
              <a:rPr lang="en-US" sz="2000" dirty="0">
                <a:latin typeface="+mn-lt"/>
                <a:ea typeface="+mn-ea"/>
                <a:cs typeface="+mn-cs"/>
              </a:rPr>
              <a:t>resources, e.g.,</a:t>
            </a: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CPU scheduling &amp; </a:t>
            </a:r>
            <a:r>
              <a:rPr lang="en-US" sz="2000" dirty="0" smtClean="0">
                <a:latin typeface="+mn-lt"/>
                <a:ea typeface="+mn-ea"/>
                <a:cs typeface="+mn-cs"/>
              </a:rPr>
              <a:t>process/thread dispatching</a:t>
            </a:r>
            <a:endParaRPr lang="en-US" sz="2000" dirty="0">
              <a:latin typeface="+mn-lt"/>
              <a:ea typeface="+mn-ea"/>
              <a:cs typeface="+mn-cs"/>
            </a:endParaRP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Virtual memory management</a:t>
            </a: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Secondary storage, persistence, &amp; file systems</a:t>
            </a: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Local &amp; remote </a:t>
            </a:r>
            <a:r>
              <a:rPr lang="en-US" sz="2000" dirty="0" smtClean="0">
                <a:latin typeface="+mn-lt"/>
                <a:ea typeface="+mn-ea"/>
                <a:cs typeface="+mn-cs"/>
              </a:rPr>
              <a:t>inter-process </a:t>
            </a:r>
            <a:r>
              <a:rPr lang="en-US" sz="2000" dirty="0">
                <a:latin typeface="+mn-lt"/>
                <a:ea typeface="+mn-ea"/>
                <a:cs typeface="+mn-cs"/>
              </a:rPr>
              <a:t>communication (IPC</a:t>
            </a:r>
            <a:r>
              <a:rPr lang="en-US" sz="2000" dirty="0" smtClean="0">
                <a:latin typeface="+mn-lt"/>
                <a:ea typeface="+mn-ea"/>
                <a:cs typeface="+mn-cs"/>
              </a:rPr>
              <a:t>)</a:t>
            </a:r>
            <a:endParaRPr lang="en-US" sz="2000" dirty="0">
              <a:latin typeface="+mn-lt"/>
              <a:ea typeface="+mn-ea"/>
              <a:cs typeface="+mn-cs"/>
            </a:endParaRPr>
          </a:p>
        </p:txBody>
      </p:sp>
      <p:sp>
        <p:nvSpPr>
          <p:cNvPr id="50"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51"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52"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53"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sp>
        <p:nvSpPr>
          <p:cNvPr id="54"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55"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56"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57"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a:solidFill>
                  <a:schemeClr val="bg1"/>
                </a:solidFill>
                <a:latin typeface="Tahoma" pitchFamily="34" charset="0"/>
                <a:cs typeface="Tahoma" pitchFamily="34" charset="0"/>
              </a:rPr>
              <a:t>Distribution</a:t>
            </a:r>
          </a:p>
          <a:p>
            <a:pPr algn="ctr" eaLnBrk="1" hangingPunct="1">
              <a:lnSpc>
                <a:spcPct val="90000"/>
              </a:lnSpc>
              <a:buSzPct val="80000"/>
            </a:pPr>
            <a:r>
              <a:rPr lang="en-US" sz="1200">
                <a:solidFill>
                  <a:schemeClr val="bg1"/>
                </a:solidFill>
                <a:latin typeface="Tahoma" pitchFamily="34" charset="0"/>
                <a:cs typeface="Tahoma" pitchFamily="34" charset="0"/>
              </a:rPr>
              <a:t>Middleware</a:t>
            </a:r>
          </a:p>
        </p:txBody>
      </p:sp>
      <p:sp>
        <p:nvSpPr>
          <p:cNvPr id="58"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59"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60" name="Rounded Rectangle 59"/>
          <p:cNvSpPr/>
          <p:nvPr/>
        </p:nvSpPr>
        <p:spPr>
          <a:xfrm>
            <a:off x="7326812" y="2907073"/>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3211694969"/>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622300" y="202540"/>
            <a:ext cx="7924800" cy="914400"/>
          </a:xfrm>
        </p:spPr>
        <p:txBody>
          <a:bodyPr/>
          <a:lstStyle/>
          <a:p>
            <a:r>
              <a:rPr lang="en-US" sz="3200" dirty="0" smtClean="0"/>
              <a:t>Operating System &amp; Protocols</a:t>
            </a:r>
          </a:p>
        </p:txBody>
      </p:sp>
      <p:sp>
        <p:nvSpPr>
          <p:cNvPr id="18436" name="Rectangle 3"/>
          <p:cNvSpPr>
            <a:spLocks noChangeArrowheads="1"/>
          </p:cNvSpPr>
          <p:nvPr/>
        </p:nvSpPr>
        <p:spPr bwMode="auto">
          <a:xfrm>
            <a:off x="49213" y="880646"/>
            <a:ext cx="9144000" cy="4939814"/>
          </a:xfrm>
          <a:prstGeom prst="rect">
            <a:avLst/>
          </a:prstGeom>
          <a:noFill/>
          <a:ln w="12700">
            <a:noFill/>
            <a:miter lim="800000"/>
            <a:headEnd/>
            <a:tailEnd/>
          </a:ln>
        </p:spPr>
        <p:txBody>
          <a:bodyPr>
            <a:spAutoFit/>
          </a:bodyPr>
          <a:lstStyle/>
          <a:p>
            <a:pPr marL="233363" lvl="1" indent="-233363" eaLnBrk="0" hangingPunct="0">
              <a:lnSpc>
                <a:spcPct val="100000"/>
              </a:lnSpc>
              <a:spcBef>
                <a:spcPts val="600"/>
              </a:spcBef>
              <a:buClr>
                <a:schemeClr val="bg1">
                  <a:lumMod val="75000"/>
                </a:schemeClr>
              </a:buClr>
              <a:buFont typeface="Arial" pitchFamily="34" charset="0"/>
              <a:buChar char="•"/>
              <a:defRPr/>
            </a:pPr>
            <a:r>
              <a:rPr lang="en-US" sz="2000" b="1" dirty="0">
                <a:solidFill>
                  <a:schemeClr val="bg1">
                    <a:lumMod val="75000"/>
                  </a:schemeClr>
                </a:solidFill>
                <a:latin typeface="+mn-lt"/>
                <a:ea typeface="+mn-ea"/>
                <a:cs typeface="+mn-cs"/>
              </a:rPr>
              <a:t>Operating systems &amp; protocols </a:t>
            </a:r>
            <a:r>
              <a:rPr lang="en-US" sz="2000" dirty="0">
                <a:solidFill>
                  <a:schemeClr val="bg1">
                    <a:lumMod val="75000"/>
                  </a:schemeClr>
                </a:solidFill>
                <a:latin typeface="+mn-lt"/>
                <a:ea typeface="+mn-ea"/>
                <a:cs typeface="+mn-cs"/>
              </a:rPr>
              <a:t>provide </a:t>
            </a:r>
            <a:r>
              <a:rPr lang="en-US" sz="2000" dirty="0" smtClean="0">
                <a:solidFill>
                  <a:schemeClr val="bg1">
                    <a:lumMod val="75000"/>
                  </a:schemeClr>
                </a:solidFill>
                <a:latin typeface="+mn-lt"/>
                <a:ea typeface="+mn-ea"/>
                <a:cs typeface="+mn-cs"/>
              </a:rPr>
              <a:t>infrastructure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mechanisms </a:t>
            </a:r>
            <a:r>
              <a:rPr lang="en-US" sz="2000" dirty="0">
                <a:solidFill>
                  <a:schemeClr val="bg1">
                    <a:lumMod val="75000"/>
                  </a:schemeClr>
                </a:solidFill>
                <a:latin typeface="+mn-lt"/>
                <a:ea typeface="+mn-ea"/>
                <a:cs typeface="+mn-cs"/>
              </a:rPr>
              <a:t>to </a:t>
            </a:r>
            <a:r>
              <a:rPr lang="en-US" sz="2000" dirty="0" smtClean="0">
                <a:solidFill>
                  <a:schemeClr val="bg1">
                    <a:lumMod val="75000"/>
                  </a:schemeClr>
                </a:solidFill>
                <a:latin typeface="+mn-lt"/>
                <a:ea typeface="+mn-ea"/>
                <a:cs typeface="+mn-cs"/>
              </a:rPr>
              <a:t>manage end system </a:t>
            </a:r>
            <a:r>
              <a:rPr lang="en-US" sz="2000" dirty="0">
                <a:solidFill>
                  <a:schemeClr val="bg1">
                    <a:lumMod val="75000"/>
                  </a:schemeClr>
                </a:solidFill>
                <a:latin typeface="+mn-lt"/>
                <a:ea typeface="+mn-ea"/>
                <a:cs typeface="+mn-cs"/>
              </a:rPr>
              <a:t>resources, e.g.,</a:t>
            </a:r>
          </a:p>
          <a:p>
            <a:pPr marL="461963" lvl="1" indent="-233363"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CPU scheduling &amp; </a:t>
            </a:r>
            <a:r>
              <a:rPr lang="en-US" sz="2000" dirty="0" smtClean="0">
                <a:solidFill>
                  <a:schemeClr val="bg1">
                    <a:lumMod val="75000"/>
                  </a:schemeClr>
                </a:solidFill>
                <a:latin typeface="+mn-lt"/>
                <a:ea typeface="+mn-ea"/>
                <a:cs typeface="+mn-cs"/>
              </a:rPr>
              <a:t>process/thread dispatching</a:t>
            </a:r>
            <a:endParaRPr lang="en-US" sz="2000" dirty="0">
              <a:solidFill>
                <a:schemeClr val="bg1">
                  <a:lumMod val="75000"/>
                </a:schemeClr>
              </a:solidFill>
              <a:latin typeface="+mn-lt"/>
              <a:ea typeface="+mn-ea"/>
              <a:cs typeface="+mn-cs"/>
            </a:endParaRPr>
          </a:p>
          <a:p>
            <a:pPr marL="461963" lvl="1" indent="-233363"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Virtual memory management</a:t>
            </a:r>
          </a:p>
          <a:p>
            <a:pPr marL="461963" lvl="1" indent="-233363"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Secondary storage, persistence, &amp; file systems</a:t>
            </a:r>
          </a:p>
          <a:p>
            <a:pPr marL="461963" lvl="1" indent="-233363"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Local &amp; remote </a:t>
            </a:r>
            <a:r>
              <a:rPr lang="en-US" sz="2000" dirty="0" smtClean="0">
                <a:solidFill>
                  <a:schemeClr val="bg1">
                    <a:lumMod val="75000"/>
                  </a:schemeClr>
                </a:solidFill>
                <a:latin typeface="+mn-lt"/>
                <a:ea typeface="+mn-ea"/>
                <a:cs typeface="+mn-cs"/>
              </a:rPr>
              <a:t>inter-process </a:t>
            </a:r>
            <a:r>
              <a:rPr lang="en-US" sz="2000" dirty="0">
                <a:solidFill>
                  <a:schemeClr val="bg1">
                    <a:lumMod val="75000"/>
                  </a:schemeClr>
                </a:solidFill>
                <a:latin typeface="+mn-lt"/>
                <a:ea typeface="+mn-ea"/>
                <a:cs typeface="+mn-cs"/>
              </a:rPr>
              <a:t>communication (IPC)</a:t>
            </a:r>
          </a:p>
          <a:p>
            <a:pPr marL="233363" lvl="1" indent="-233363" eaLnBrk="0" hangingPunct="0">
              <a:lnSpc>
                <a:spcPct val="100000"/>
              </a:lnSpc>
              <a:spcBef>
                <a:spcPts val="600"/>
              </a:spcBef>
              <a:buClr>
                <a:schemeClr val="tx1"/>
              </a:buClr>
              <a:buFont typeface="Arial" pitchFamily="34" charset="0"/>
              <a:buChar char="•"/>
              <a:defRPr/>
            </a:pPr>
            <a:r>
              <a:rPr lang="en-US" sz="2000" b="1" dirty="0" smtClean="0">
                <a:latin typeface="+mn-lt"/>
                <a:ea typeface="+mn-ea"/>
                <a:cs typeface="+mn-cs"/>
              </a:rPr>
              <a:t>Examples</a:t>
            </a:r>
            <a:endParaRPr lang="en-US" sz="2000" b="1" dirty="0">
              <a:latin typeface="+mn-lt"/>
              <a:ea typeface="+mn-ea"/>
              <a:cs typeface="+mn-cs"/>
            </a:endParaRPr>
          </a:p>
          <a:p>
            <a:pPr marL="461963" lvl="1" indent="-233363" eaLnBrk="0" hangingPunct="0">
              <a:lnSpc>
                <a:spcPct val="100000"/>
              </a:lnSpc>
              <a:spcBef>
                <a:spcPts val="600"/>
              </a:spcBef>
              <a:buClr>
                <a:schemeClr val="tx1"/>
              </a:buClr>
              <a:buFont typeface="Arial" pitchFamily="34" charset="0"/>
              <a:buChar char="•"/>
              <a:defRPr/>
            </a:pPr>
            <a:r>
              <a:rPr lang="en-US" sz="2000" i="1" dirty="0" smtClean="0">
                <a:latin typeface="+mn-lt"/>
                <a:ea typeface="+mn-ea"/>
                <a:cs typeface="+mn-cs"/>
              </a:rPr>
              <a:t>Operating</a:t>
            </a:r>
            <a:r>
              <a:rPr lang="en-US" sz="2000" dirty="0" smtClean="0">
                <a:latin typeface="+mn-lt"/>
                <a:ea typeface="+mn-ea"/>
                <a:cs typeface="+mn-cs"/>
              </a:rPr>
              <a:t> </a:t>
            </a:r>
            <a:r>
              <a:rPr lang="en-US" sz="2000" i="1" dirty="0" smtClean="0">
                <a:latin typeface="+mn-lt"/>
                <a:ea typeface="+mn-ea"/>
                <a:cs typeface="+mn-cs"/>
              </a:rPr>
              <a:t>systems</a:t>
            </a:r>
            <a:r>
              <a:rPr lang="en-US" sz="2000" dirty="0" smtClean="0">
                <a:latin typeface="+mn-lt"/>
                <a:ea typeface="+mn-ea"/>
                <a:cs typeface="+mn-cs"/>
              </a:rPr>
              <a:t>: </a:t>
            </a:r>
            <a:br>
              <a:rPr lang="en-US" sz="2000" dirty="0" smtClean="0">
                <a:latin typeface="+mn-lt"/>
                <a:ea typeface="+mn-ea"/>
                <a:cs typeface="+mn-cs"/>
              </a:rPr>
            </a:br>
            <a:r>
              <a:rPr lang="en-US" sz="2000" dirty="0" smtClean="0">
                <a:latin typeface="+mn-lt"/>
                <a:ea typeface="+mn-ea"/>
                <a:cs typeface="+mn-cs"/>
              </a:rPr>
              <a:t>UNIX/Linux</a:t>
            </a:r>
            <a:r>
              <a:rPr lang="en-US" sz="2000" dirty="0">
                <a:latin typeface="+mn-lt"/>
                <a:ea typeface="+mn-ea"/>
                <a:cs typeface="+mn-cs"/>
              </a:rPr>
              <a:t>, </a:t>
            </a:r>
            <a:r>
              <a:rPr lang="en-US" sz="2000" dirty="0" smtClean="0">
                <a:latin typeface="+mn-lt"/>
                <a:ea typeface="+mn-ea"/>
                <a:cs typeface="+mn-cs"/>
              </a:rPr>
              <a:t>Windows</a:t>
            </a:r>
            <a:r>
              <a:rPr lang="en-US" sz="2000" dirty="0">
                <a:latin typeface="+mn-lt"/>
                <a:ea typeface="+mn-ea"/>
                <a:cs typeface="+mn-cs"/>
              </a:rPr>
              <a:t>, </a:t>
            </a:r>
            <a:r>
              <a:rPr lang="en-US" sz="2000" dirty="0" smtClean="0">
                <a:latin typeface="+mn-lt"/>
                <a:ea typeface="+mn-ea"/>
                <a:cs typeface="+mn-cs"/>
              </a:rPr>
              <a:t/>
            </a:r>
            <a:br>
              <a:rPr lang="en-US" sz="2000" dirty="0" smtClean="0">
                <a:latin typeface="+mn-lt"/>
                <a:ea typeface="+mn-ea"/>
                <a:cs typeface="+mn-cs"/>
              </a:rPr>
            </a:br>
            <a:r>
              <a:rPr lang="en-US" sz="2000" dirty="0" err="1" smtClean="0">
                <a:latin typeface="+mn-lt"/>
                <a:ea typeface="+mn-ea"/>
                <a:cs typeface="+mn-cs"/>
              </a:rPr>
              <a:t>VxWorks</a:t>
            </a:r>
            <a:r>
              <a:rPr lang="en-US" sz="2000" dirty="0" smtClean="0">
                <a:latin typeface="+mn-lt"/>
                <a:ea typeface="+mn-ea"/>
                <a:cs typeface="+mn-cs"/>
              </a:rPr>
              <a:t>, </a:t>
            </a:r>
            <a:r>
              <a:rPr lang="en-US" sz="2000" dirty="0" err="1" smtClean="0">
                <a:latin typeface="+mn-lt"/>
                <a:ea typeface="+mn-ea"/>
                <a:cs typeface="+mn-cs"/>
              </a:rPr>
              <a:t>LynxOS</a:t>
            </a:r>
            <a:r>
              <a:rPr lang="en-US" sz="2000" dirty="0" smtClean="0">
                <a:latin typeface="+mn-lt"/>
                <a:ea typeface="+mn-ea"/>
                <a:cs typeface="+mn-cs"/>
              </a:rPr>
              <a:t>, </a:t>
            </a:r>
            <a:br>
              <a:rPr lang="en-US" sz="2000" dirty="0" smtClean="0">
                <a:latin typeface="+mn-lt"/>
                <a:ea typeface="+mn-ea"/>
                <a:cs typeface="+mn-cs"/>
              </a:rPr>
            </a:br>
            <a:r>
              <a:rPr lang="en-US" sz="2000" dirty="0" smtClean="0">
                <a:latin typeface="+mn-lt"/>
                <a:ea typeface="+mn-ea"/>
                <a:cs typeface="+mn-cs"/>
              </a:rPr>
              <a:t>etc.</a:t>
            </a:r>
          </a:p>
          <a:p>
            <a:pPr marL="461963" lvl="1" indent="-233363" eaLnBrk="0" hangingPunct="0">
              <a:lnSpc>
                <a:spcPct val="100000"/>
              </a:lnSpc>
              <a:spcBef>
                <a:spcPts val="600"/>
              </a:spcBef>
              <a:buClr>
                <a:schemeClr val="tx1"/>
              </a:buClr>
              <a:buFont typeface="Arial" pitchFamily="34" charset="0"/>
              <a:buChar char="•"/>
              <a:defRPr/>
            </a:pPr>
            <a:r>
              <a:rPr lang="en-US" sz="2000" i="1" dirty="0" smtClean="0">
                <a:latin typeface="+mn-lt"/>
                <a:ea typeface="+mn-ea"/>
                <a:cs typeface="+mn-cs"/>
              </a:rPr>
              <a:t>Protocols</a:t>
            </a:r>
            <a:r>
              <a:rPr lang="en-US" sz="2000" dirty="0" smtClean="0">
                <a:latin typeface="+mn-lt"/>
                <a:ea typeface="+mn-ea"/>
                <a:cs typeface="+mn-cs"/>
              </a:rPr>
              <a:t>: TCP</a:t>
            </a:r>
            <a:r>
              <a:rPr lang="en-US" sz="2000" dirty="0">
                <a:latin typeface="+mn-lt"/>
                <a:ea typeface="+mn-ea"/>
                <a:cs typeface="+mn-cs"/>
              </a:rPr>
              <a:t>, UDP, </a:t>
            </a:r>
            <a:r>
              <a:rPr lang="en-US" sz="2000" dirty="0" smtClean="0">
                <a:latin typeface="+mn-lt"/>
                <a:ea typeface="+mn-ea"/>
                <a:cs typeface="+mn-cs"/>
              </a:rPr>
              <a:t/>
            </a:r>
            <a:br>
              <a:rPr lang="en-US" sz="2000" dirty="0" smtClean="0">
                <a:latin typeface="+mn-lt"/>
                <a:ea typeface="+mn-ea"/>
                <a:cs typeface="+mn-cs"/>
              </a:rPr>
            </a:br>
            <a:r>
              <a:rPr lang="en-US" sz="2000" dirty="0" smtClean="0">
                <a:latin typeface="+mn-lt"/>
                <a:ea typeface="+mn-ea"/>
                <a:cs typeface="+mn-cs"/>
              </a:rPr>
              <a:t>IP</a:t>
            </a:r>
            <a:r>
              <a:rPr lang="en-US" sz="2000" dirty="0">
                <a:latin typeface="+mn-lt"/>
                <a:ea typeface="+mn-ea"/>
                <a:cs typeface="+mn-cs"/>
              </a:rPr>
              <a:t>, </a:t>
            </a:r>
            <a:r>
              <a:rPr lang="en-US" sz="2000" dirty="0" smtClean="0">
                <a:latin typeface="+mn-lt"/>
                <a:ea typeface="+mn-ea"/>
                <a:cs typeface="+mn-cs"/>
              </a:rPr>
              <a:t>SCTP</a:t>
            </a:r>
            <a:r>
              <a:rPr lang="en-US" sz="2000" dirty="0">
                <a:latin typeface="+mn-lt"/>
                <a:ea typeface="+mn-ea"/>
                <a:cs typeface="+mn-cs"/>
              </a:rPr>
              <a:t>, </a:t>
            </a:r>
            <a:r>
              <a:rPr lang="en-US" sz="2000" dirty="0" smtClean="0">
                <a:latin typeface="+mn-lt"/>
                <a:ea typeface="+mn-ea"/>
                <a:cs typeface="+mn-cs"/>
              </a:rPr>
              <a:t>SIP, RTP,</a:t>
            </a:r>
            <a:br>
              <a:rPr lang="en-US" sz="2000" dirty="0" smtClean="0">
                <a:latin typeface="+mn-lt"/>
                <a:ea typeface="+mn-ea"/>
                <a:cs typeface="+mn-cs"/>
              </a:rPr>
            </a:br>
            <a:r>
              <a:rPr lang="en-US" sz="2000" dirty="0" smtClean="0">
                <a:latin typeface="+mn-lt"/>
                <a:ea typeface="+mn-ea"/>
                <a:cs typeface="+mn-cs"/>
              </a:rPr>
              <a:t>HTTP, etc</a:t>
            </a:r>
            <a:r>
              <a:rPr lang="en-US" sz="2000" dirty="0">
                <a:latin typeface="+mn-lt"/>
                <a:ea typeface="+mn-ea"/>
                <a:cs typeface="+mn-cs"/>
              </a:rPr>
              <a:t>.</a:t>
            </a:r>
          </a:p>
        </p:txBody>
      </p:sp>
      <p:sp>
        <p:nvSpPr>
          <p:cNvPr id="50"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51"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52"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53"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sp>
        <p:nvSpPr>
          <p:cNvPr id="54"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55"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56"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57"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a:solidFill>
                  <a:schemeClr val="bg1"/>
                </a:solidFill>
                <a:latin typeface="Tahoma" pitchFamily="34" charset="0"/>
                <a:cs typeface="Tahoma" pitchFamily="34" charset="0"/>
              </a:rPr>
              <a:t>Distribution</a:t>
            </a:r>
          </a:p>
          <a:p>
            <a:pPr algn="ctr" eaLnBrk="1" hangingPunct="1">
              <a:lnSpc>
                <a:spcPct val="90000"/>
              </a:lnSpc>
              <a:buSzPct val="80000"/>
            </a:pPr>
            <a:r>
              <a:rPr lang="en-US" sz="1200">
                <a:solidFill>
                  <a:schemeClr val="bg1"/>
                </a:solidFill>
                <a:latin typeface="Tahoma" pitchFamily="34" charset="0"/>
                <a:cs typeface="Tahoma" pitchFamily="34" charset="0"/>
              </a:rPr>
              <a:t>Middleware</a:t>
            </a:r>
          </a:p>
        </p:txBody>
      </p:sp>
      <p:sp>
        <p:nvSpPr>
          <p:cNvPr id="58"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59"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60" name="Rounded Rectangle 59"/>
          <p:cNvSpPr/>
          <p:nvPr/>
        </p:nvSpPr>
        <p:spPr>
          <a:xfrm>
            <a:off x="7326812" y="2907073"/>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217" y="3669954"/>
            <a:ext cx="5627607" cy="258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255731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9" name="Rectangle 4"/>
          <p:cNvSpPr>
            <a:spLocks noChangeArrowheads="1"/>
          </p:cNvSpPr>
          <p:nvPr/>
        </p:nvSpPr>
        <p:spPr bwMode="auto">
          <a:xfrm>
            <a:off x="2898775" y="2309814"/>
            <a:ext cx="6245225" cy="1081088"/>
          </a:xfrm>
          <a:prstGeom prst="rect">
            <a:avLst/>
          </a:prstGeom>
          <a:solidFill>
            <a:schemeClr val="bg1"/>
          </a:solidFill>
          <a:ln w="9525" algn="ctr">
            <a:solidFill>
              <a:schemeClr val="bg1"/>
            </a:solidFill>
            <a:miter lim="800000"/>
            <a:headEnd/>
            <a:tailEnd/>
          </a:ln>
        </p:spPr>
        <p:txBody>
          <a:bodyPr wrap="none" anchor="ctr">
            <a:spAutoFit/>
          </a:bodyPr>
          <a:lstStyle/>
          <a:p>
            <a:endParaRPr lang="en-US"/>
          </a:p>
        </p:txBody>
      </p:sp>
      <p:sp>
        <p:nvSpPr>
          <p:cNvPr id="19460" name="Rectangle 6"/>
          <p:cNvSpPr>
            <a:spLocks noGrp="1" noChangeArrowheads="1"/>
          </p:cNvSpPr>
          <p:nvPr>
            <p:ph type="title"/>
          </p:nvPr>
        </p:nvSpPr>
        <p:spPr>
          <a:xfrm>
            <a:off x="622300" y="238636"/>
            <a:ext cx="7924800" cy="914400"/>
          </a:xfrm>
        </p:spPr>
        <p:txBody>
          <a:bodyPr/>
          <a:lstStyle/>
          <a:p>
            <a:r>
              <a:rPr lang="en-US" sz="3200" dirty="0" smtClean="0"/>
              <a:t>Host Infrastructure Middleware</a:t>
            </a:r>
          </a:p>
        </p:txBody>
      </p:sp>
      <p:sp>
        <p:nvSpPr>
          <p:cNvPr id="19461" name="Rectangle 7"/>
          <p:cNvSpPr>
            <a:spLocks noChangeArrowheads="1"/>
          </p:cNvSpPr>
          <p:nvPr/>
        </p:nvSpPr>
        <p:spPr bwMode="auto">
          <a:xfrm>
            <a:off x="-36096" y="959353"/>
            <a:ext cx="7410367" cy="1400383"/>
          </a:xfrm>
          <a:prstGeom prst="rect">
            <a:avLst/>
          </a:prstGeom>
          <a:noFill/>
          <a:ln w="12700">
            <a:noFill/>
            <a:miter lim="800000"/>
            <a:headEnd/>
            <a:tailEnd/>
          </a:ln>
        </p:spPr>
        <p:txBody>
          <a:bodyPr wrap="square">
            <a:spAutoFit/>
          </a:bodyPr>
          <a:lstStyle/>
          <a:p>
            <a:pPr marL="233363" lvl="1" indent="-233363" eaLnBrk="0" hangingPunct="0">
              <a:lnSpc>
                <a:spcPct val="100000"/>
              </a:lnSpc>
              <a:spcBef>
                <a:spcPts val="600"/>
              </a:spcBef>
              <a:buClr>
                <a:schemeClr val="tx1"/>
              </a:buClr>
              <a:buFont typeface="Arial" pitchFamily="34" charset="0"/>
              <a:buChar char="•"/>
              <a:defRPr/>
            </a:pPr>
            <a:r>
              <a:rPr lang="en-US" sz="2000" b="1" dirty="0">
                <a:latin typeface="+mn-lt"/>
                <a:ea typeface="+mn-ea"/>
                <a:cs typeface="+mn-cs"/>
              </a:rPr>
              <a:t>Host infrastructure middleware </a:t>
            </a:r>
            <a:r>
              <a:rPr lang="en-US" sz="2000" dirty="0" smtClean="0">
                <a:latin typeface="+mn-lt"/>
                <a:ea typeface="+mn-ea"/>
                <a:cs typeface="+mn-cs"/>
              </a:rPr>
              <a:t>encapsulates/enhances </a:t>
            </a:r>
            <a:r>
              <a:rPr lang="en-US" sz="2000" dirty="0">
                <a:latin typeface="+mn-lt"/>
                <a:ea typeface="+mn-ea"/>
                <a:cs typeface="+mn-cs"/>
              </a:rPr>
              <a:t>native OS mechanisms to create reusable </a:t>
            </a:r>
            <a:r>
              <a:rPr lang="en-US" sz="2000" dirty="0" smtClean="0">
                <a:latin typeface="+mn-lt"/>
                <a:ea typeface="+mn-ea"/>
                <a:cs typeface="+mn-cs"/>
              </a:rPr>
              <a:t>OO components</a:t>
            </a:r>
            <a:endParaRPr lang="en-US" sz="2000" dirty="0">
              <a:latin typeface="+mn-lt"/>
              <a:ea typeface="+mn-ea"/>
              <a:cs typeface="+mn-cs"/>
            </a:endParaRP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These components abstract away many tedious &amp; error-prone aspects of low-level OS APIs</a:t>
            </a:r>
          </a:p>
        </p:txBody>
      </p:sp>
      <p:sp>
        <p:nvSpPr>
          <p:cNvPr id="85"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86"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89"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90"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91"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92"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Distribution</a:t>
            </a:r>
          </a:p>
          <a:p>
            <a:pPr algn="ctr" eaLnBrk="1" hangingPunct="1">
              <a:lnSpc>
                <a:spcPct val="90000"/>
              </a:lnSpc>
              <a:buSzPct val="80000"/>
            </a:pPr>
            <a:r>
              <a:rPr lang="en-US" sz="1200" dirty="0">
                <a:solidFill>
                  <a:schemeClr val="bg1"/>
                </a:solidFill>
                <a:latin typeface="Tahoma" pitchFamily="34" charset="0"/>
                <a:cs typeface="Tahoma" pitchFamily="34" charset="0"/>
              </a:rPr>
              <a:t>Middleware</a:t>
            </a:r>
          </a:p>
        </p:txBody>
      </p:sp>
      <p:sp>
        <p:nvSpPr>
          <p:cNvPr id="93"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94"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95" name="Rounded Rectangle 94"/>
          <p:cNvSpPr/>
          <p:nvPr/>
        </p:nvSpPr>
        <p:spPr>
          <a:xfrm>
            <a:off x="7318080" y="2428436"/>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6"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97"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spTree>
    <p:extLst>
      <p:ext uri="{BB962C8B-B14F-4D97-AF65-F5344CB8AC3E}">
        <p14:creationId xmlns:p14="http://schemas.microsoft.com/office/powerpoint/2010/main" val="281093194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029" y="3485169"/>
            <a:ext cx="5787779" cy="3070687"/>
          </a:xfrm>
          <a:prstGeom prst="rect">
            <a:avLst/>
          </a:prstGeom>
        </p:spPr>
      </p:pic>
      <p:grpSp>
        <p:nvGrpSpPr>
          <p:cNvPr id="2" name="Group 2"/>
          <p:cNvGrpSpPr>
            <a:grpSpLocks/>
          </p:cNvGrpSpPr>
          <p:nvPr/>
        </p:nvGrpSpPr>
        <p:grpSpPr bwMode="auto">
          <a:xfrm>
            <a:off x="2898775" y="2309813"/>
            <a:ext cx="6245225" cy="4537075"/>
            <a:chOff x="1826" y="1455"/>
            <a:chExt cx="3934" cy="2858"/>
          </a:xfrm>
        </p:grpSpPr>
        <p:sp>
          <p:nvSpPr>
            <p:cNvPr id="19539" name="Rectangle 4"/>
            <p:cNvSpPr>
              <a:spLocks noChangeArrowheads="1"/>
            </p:cNvSpPr>
            <p:nvPr/>
          </p:nvSpPr>
          <p:spPr bwMode="auto">
            <a:xfrm>
              <a:off x="1826" y="1455"/>
              <a:ext cx="3934" cy="681"/>
            </a:xfrm>
            <a:prstGeom prst="rect">
              <a:avLst/>
            </a:prstGeom>
            <a:solidFill>
              <a:schemeClr val="bg1"/>
            </a:solidFill>
            <a:ln w="9525" algn="ctr">
              <a:solidFill>
                <a:schemeClr val="bg1"/>
              </a:solidFill>
              <a:miter lim="800000"/>
              <a:headEnd/>
              <a:tailEnd/>
            </a:ln>
          </p:spPr>
          <p:txBody>
            <a:bodyPr wrap="none" anchor="ctr">
              <a:spAutoFit/>
            </a:bodyPr>
            <a:lstStyle/>
            <a:p>
              <a:endParaRPr lang="en-US"/>
            </a:p>
          </p:txBody>
        </p:sp>
        <p:sp>
          <p:nvSpPr>
            <p:cNvPr id="19540" name="Rectangle 5"/>
            <p:cNvSpPr>
              <a:spLocks noChangeArrowheads="1"/>
            </p:cNvSpPr>
            <p:nvPr/>
          </p:nvSpPr>
          <p:spPr bwMode="auto">
            <a:xfrm>
              <a:off x="3014" y="4098"/>
              <a:ext cx="2097" cy="215"/>
            </a:xfrm>
            <a:prstGeom prst="rect">
              <a:avLst/>
            </a:prstGeom>
            <a:noFill/>
            <a:ln w="12700">
              <a:noFill/>
              <a:miter lim="800000"/>
              <a:headEnd/>
              <a:tailEnd/>
            </a:ln>
          </p:spPr>
          <p:txBody>
            <a:bodyPr wrap="none">
              <a:spAutoFit/>
            </a:bodyPr>
            <a:lstStyle/>
            <a:p>
              <a:r>
                <a:rPr lang="en-US" u="none" dirty="0"/>
                <a:t>  </a:t>
              </a:r>
              <a:r>
                <a:rPr lang="en-US" u="none" dirty="0" smtClean="0">
                  <a:hlinkClick r:id="rId4"/>
                </a:rPr>
                <a:t>www.dre.vanderbilt.edu/ACE</a:t>
              </a:r>
              <a:r>
                <a:rPr lang="en-US" u="none" dirty="0" smtClean="0"/>
                <a:t> </a:t>
              </a:r>
              <a:endParaRPr lang="en-US" u="none" dirty="0"/>
            </a:p>
          </p:txBody>
        </p:sp>
      </p:grpSp>
      <p:sp>
        <p:nvSpPr>
          <p:cNvPr id="19460" name="Rectangle 6"/>
          <p:cNvSpPr>
            <a:spLocks noGrp="1" noChangeArrowheads="1"/>
          </p:cNvSpPr>
          <p:nvPr>
            <p:ph type="title"/>
          </p:nvPr>
        </p:nvSpPr>
        <p:spPr>
          <a:xfrm>
            <a:off x="622300" y="238636"/>
            <a:ext cx="7924800" cy="914400"/>
          </a:xfrm>
        </p:spPr>
        <p:txBody>
          <a:bodyPr/>
          <a:lstStyle/>
          <a:p>
            <a:r>
              <a:rPr lang="en-US" sz="3200" dirty="0" smtClean="0"/>
              <a:t>Host Infrastructure Middleware</a:t>
            </a:r>
          </a:p>
        </p:txBody>
      </p:sp>
      <p:sp>
        <p:nvSpPr>
          <p:cNvPr id="19461" name="Rectangle 7"/>
          <p:cNvSpPr>
            <a:spLocks noChangeArrowheads="1"/>
          </p:cNvSpPr>
          <p:nvPr/>
        </p:nvSpPr>
        <p:spPr bwMode="auto">
          <a:xfrm>
            <a:off x="-36096" y="959353"/>
            <a:ext cx="7410367" cy="1400383"/>
          </a:xfrm>
          <a:prstGeom prst="rect">
            <a:avLst/>
          </a:prstGeom>
          <a:noFill/>
          <a:ln w="12700">
            <a:noFill/>
            <a:miter lim="800000"/>
            <a:headEnd/>
            <a:tailEnd/>
          </a:ln>
        </p:spPr>
        <p:txBody>
          <a:bodyPr wrap="square">
            <a:spAutoFit/>
          </a:bodyPr>
          <a:lstStyle/>
          <a:p>
            <a:pPr marL="233363" lvl="1" indent="-233363" eaLnBrk="0" hangingPunct="0">
              <a:lnSpc>
                <a:spcPct val="100000"/>
              </a:lnSpc>
              <a:spcBef>
                <a:spcPts val="600"/>
              </a:spcBef>
              <a:buClr>
                <a:schemeClr val="bg1">
                  <a:lumMod val="75000"/>
                </a:schemeClr>
              </a:buClr>
              <a:buFont typeface="Arial" pitchFamily="34" charset="0"/>
              <a:buChar char="•"/>
              <a:defRPr/>
            </a:pPr>
            <a:r>
              <a:rPr lang="en-US" sz="2000" b="1" dirty="0">
                <a:solidFill>
                  <a:schemeClr val="bg1">
                    <a:lumMod val="75000"/>
                  </a:schemeClr>
                </a:solidFill>
                <a:latin typeface="+mn-lt"/>
                <a:ea typeface="+mn-ea"/>
                <a:cs typeface="+mn-cs"/>
              </a:rPr>
              <a:t>Host infrastructure middleware </a:t>
            </a:r>
            <a:r>
              <a:rPr lang="en-US" sz="2000" dirty="0" smtClean="0">
                <a:solidFill>
                  <a:schemeClr val="bg1">
                    <a:lumMod val="75000"/>
                  </a:schemeClr>
                </a:solidFill>
                <a:latin typeface="+mn-lt"/>
                <a:ea typeface="+mn-ea"/>
                <a:cs typeface="+mn-cs"/>
              </a:rPr>
              <a:t>encapsulates/enhances </a:t>
            </a:r>
            <a:r>
              <a:rPr lang="en-US" sz="2000" dirty="0">
                <a:solidFill>
                  <a:schemeClr val="bg1">
                    <a:lumMod val="75000"/>
                  </a:schemeClr>
                </a:solidFill>
                <a:latin typeface="+mn-lt"/>
                <a:ea typeface="+mn-ea"/>
                <a:cs typeface="+mn-cs"/>
              </a:rPr>
              <a:t>native OS mechanisms to create reusable </a:t>
            </a:r>
            <a:r>
              <a:rPr lang="en-US" sz="2000" dirty="0" smtClean="0">
                <a:solidFill>
                  <a:schemeClr val="bg1">
                    <a:lumMod val="75000"/>
                  </a:schemeClr>
                </a:solidFill>
                <a:latin typeface="+mn-lt"/>
                <a:ea typeface="+mn-ea"/>
                <a:cs typeface="+mn-cs"/>
              </a:rPr>
              <a:t>OO components</a:t>
            </a:r>
            <a:endParaRPr lang="en-US" sz="2000" dirty="0">
              <a:solidFill>
                <a:schemeClr val="bg1">
                  <a:lumMod val="75000"/>
                </a:schemeClr>
              </a:solidFill>
              <a:latin typeface="+mn-lt"/>
              <a:ea typeface="+mn-ea"/>
              <a:cs typeface="+mn-cs"/>
            </a:endParaRPr>
          </a:p>
          <a:p>
            <a:pPr marL="461963" lvl="1" indent="-233363"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These components abstract away many tedious &amp; error-prone aspects of low-level OS APIs</a:t>
            </a:r>
          </a:p>
        </p:txBody>
      </p:sp>
      <p:sp>
        <p:nvSpPr>
          <p:cNvPr id="19476" name="Rectangle 20"/>
          <p:cNvSpPr>
            <a:spLocks noChangeArrowheads="1"/>
          </p:cNvSpPr>
          <p:nvPr/>
        </p:nvSpPr>
        <p:spPr bwMode="auto">
          <a:xfrm>
            <a:off x="1786310" y="4889352"/>
            <a:ext cx="1643399" cy="602196"/>
          </a:xfrm>
          <a:prstGeom prst="rect">
            <a:avLst/>
          </a:prstGeom>
          <a:solidFill>
            <a:srgbClr val="FFFF66"/>
          </a:solidFill>
          <a:ln w="9525">
            <a:solidFill>
              <a:schemeClr val="tx1"/>
            </a:solidFill>
            <a:miter lim="800000"/>
            <a:headEnd/>
            <a:tailEnd/>
          </a:ln>
          <a:scene3d>
            <a:camera prst="orthographicFront"/>
            <a:lightRig rig="threePt" dir="t"/>
          </a:scene3d>
          <a:sp3d>
            <a:bevelT/>
          </a:sp3d>
        </p:spPr>
        <p:txBody>
          <a:bodyPr wrap="none" anchor="ctr"/>
          <a:lstStyle/>
          <a:p>
            <a:endParaRPr lang="en-US"/>
          </a:p>
        </p:txBody>
      </p:sp>
      <p:sp>
        <p:nvSpPr>
          <p:cNvPr id="19477" name="Text Box 21"/>
          <p:cNvSpPr txBox="1">
            <a:spLocks noChangeArrowheads="1"/>
          </p:cNvSpPr>
          <p:nvPr/>
        </p:nvSpPr>
        <p:spPr bwMode="auto">
          <a:xfrm>
            <a:off x="1786311" y="4937470"/>
            <a:ext cx="1643399" cy="286232"/>
          </a:xfrm>
          <a:prstGeom prst="rect">
            <a:avLst/>
          </a:prstGeom>
          <a:noFill/>
          <a:ln w="9525">
            <a:noFill/>
            <a:miter lim="800000"/>
            <a:headEnd/>
            <a:tailEnd/>
          </a:ln>
        </p:spPr>
        <p:txBody>
          <a:bodyPr wrap="none">
            <a:spAutoFit/>
          </a:bodyPr>
          <a:lstStyle/>
          <a:p>
            <a:pPr eaLnBrk="1" hangingPunct="1"/>
            <a:r>
              <a:rPr lang="en-US" sz="1400" b="1" u="none" dirty="0"/>
              <a:t>Synchronization</a:t>
            </a:r>
          </a:p>
        </p:txBody>
      </p:sp>
      <p:sp>
        <p:nvSpPr>
          <p:cNvPr id="19478" name="AutoShape 22"/>
          <p:cNvSpPr>
            <a:spLocks noChangeArrowheads="1"/>
          </p:cNvSpPr>
          <p:nvPr/>
        </p:nvSpPr>
        <p:spPr bwMode="auto">
          <a:xfrm>
            <a:off x="1981851" y="5217425"/>
            <a:ext cx="196999" cy="218715"/>
          </a:xfrm>
          <a:prstGeom prst="octagon">
            <a:avLst>
              <a:gd name="adj" fmla="val 29287"/>
            </a:avLst>
          </a:prstGeom>
          <a:solidFill>
            <a:srgbClr val="FF0000"/>
          </a:solidFill>
          <a:ln w="9525">
            <a:solidFill>
              <a:schemeClr val="tx1"/>
            </a:solidFill>
            <a:miter lim="800000"/>
            <a:headEnd/>
            <a:tailEnd/>
          </a:ln>
        </p:spPr>
        <p:txBody>
          <a:bodyPr wrap="none" anchor="ctr"/>
          <a:lstStyle/>
          <a:p>
            <a:endParaRPr lang="en-US"/>
          </a:p>
        </p:txBody>
      </p:sp>
      <p:sp>
        <p:nvSpPr>
          <p:cNvPr id="19479" name="AutoShape 23"/>
          <p:cNvSpPr>
            <a:spLocks noChangeArrowheads="1"/>
          </p:cNvSpPr>
          <p:nvPr/>
        </p:nvSpPr>
        <p:spPr bwMode="auto">
          <a:xfrm>
            <a:off x="2374389" y="5217425"/>
            <a:ext cx="196999" cy="218715"/>
          </a:xfrm>
          <a:prstGeom prst="octagon">
            <a:avLst>
              <a:gd name="adj" fmla="val 29287"/>
            </a:avLst>
          </a:prstGeom>
          <a:solidFill>
            <a:srgbClr val="FF0000"/>
          </a:solidFill>
          <a:ln w="9525">
            <a:solidFill>
              <a:schemeClr val="tx1"/>
            </a:solidFill>
            <a:miter lim="800000"/>
            <a:headEnd/>
            <a:tailEnd/>
          </a:ln>
        </p:spPr>
        <p:txBody>
          <a:bodyPr wrap="none" anchor="ctr"/>
          <a:lstStyle/>
          <a:p>
            <a:endParaRPr lang="en-US"/>
          </a:p>
        </p:txBody>
      </p:sp>
      <p:sp>
        <p:nvSpPr>
          <p:cNvPr id="19480" name="AutoShape 24"/>
          <p:cNvSpPr>
            <a:spLocks noChangeArrowheads="1"/>
          </p:cNvSpPr>
          <p:nvPr/>
        </p:nvSpPr>
        <p:spPr bwMode="auto">
          <a:xfrm>
            <a:off x="2766928" y="5217425"/>
            <a:ext cx="195540" cy="218715"/>
          </a:xfrm>
          <a:prstGeom prst="octagon">
            <a:avLst>
              <a:gd name="adj" fmla="val 29287"/>
            </a:avLst>
          </a:prstGeom>
          <a:solidFill>
            <a:srgbClr val="FF0000"/>
          </a:solidFill>
          <a:ln w="9525">
            <a:solidFill>
              <a:schemeClr val="tx1"/>
            </a:solidFill>
            <a:miter lim="800000"/>
            <a:headEnd/>
            <a:tailEnd/>
          </a:ln>
        </p:spPr>
        <p:txBody>
          <a:bodyPr wrap="none" anchor="ctr"/>
          <a:lstStyle/>
          <a:p>
            <a:endParaRPr lang="en-US"/>
          </a:p>
        </p:txBody>
      </p:sp>
      <p:sp>
        <p:nvSpPr>
          <p:cNvPr id="19481" name="Rectangle 25"/>
          <p:cNvSpPr>
            <a:spLocks noChangeArrowheads="1"/>
          </p:cNvSpPr>
          <p:nvPr/>
        </p:nvSpPr>
        <p:spPr bwMode="auto">
          <a:xfrm>
            <a:off x="440882" y="4451922"/>
            <a:ext cx="1273926" cy="2025303"/>
          </a:xfrm>
          <a:prstGeom prst="rect">
            <a:avLst/>
          </a:prstGeom>
          <a:solidFill>
            <a:srgbClr val="D9F6FF"/>
          </a:solidFill>
          <a:ln w="9525">
            <a:solidFill>
              <a:schemeClr val="tx1"/>
            </a:solidFill>
            <a:miter lim="800000"/>
            <a:headEnd/>
            <a:tailEnd/>
          </a:ln>
          <a:scene3d>
            <a:camera prst="orthographicFront"/>
            <a:lightRig rig="threePt" dir="t"/>
          </a:scene3d>
          <a:sp3d>
            <a:bevelT/>
          </a:sp3d>
        </p:spPr>
        <p:txBody>
          <a:bodyPr wrap="none" anchor="ctr"/>
          <a:lstStyle/>
          <a:p>
            <a:endParaRPr lang="en-US"/>
          </a:p>
        </p:txBody>
      </p:sp>
      <p:sp>
        <p:nvSpPr>
          <p:cNvPr id="19482" name="Text Box 26"/>
          <p:cNvSpPr txBox="1">
            <a:spLocks noChangeArrowheads="1"/>
          </p:cNvSpPr>
          <p:nvPr/>
        </p:nvSpPr>
        <p:spPr bwMode="auto">
          <a:xfrm>
            <a:off x="397066" y="5975638"/>
            <a:ext cx="1364476" cy="523220"/>
          </a:xfrm>
          <a:prstGeom prst="rect">
            <a:avLst/>
          </a:prstGeom>
          <a:noFill/>
          <a:ln w="9525">
            <a:noFill/>
            <a:miter lim="800000"/>
            <a:headEnd/>
            <a:tailEnd/>
          </a:ln>
        </p:spPr>
        <p:txBody>
          <a:bodyPr wrap="none">
            <a:spAutoFit/>
          </a:bodyPr>
          <a:lstStyle/>
          <a:p>
            <a:pPr algn="ctr" eaLnBrk="1" hangingPunct="1"/>
            <a:r>
              <a:rPr lang="en-US" sz="1400" b="1" u="none" dirty="0"/>
              <a:t>Memory</a:t>
            </a:r>
          </a:p>
          <a:p>
            <a:pPr algn="ctr" eaLnBrk="1" hangingPunct="1"/>
            <a:r>
              <a:rPr lang="en-US" sz="1400" b="1" u="none" dirty="0"/>
              <a:t>Management</a:t>
            </a:r>
          </a:p>
        </p:txBody>
      </p:sp>
      <p:sp>
        <p:nvSpPr>
          <p:cNvPr id="19483" name="Rectangle 27" descr="Horizontal brick"/>
          <p:cNvSpPr>
            <a:spLocks noChangeArrowheads="1"/>
          </p:cNvSpPr>
          <p:nvPr/>
        </p:nvSpPr>
        <p:spPr bwMode="auto">
          <a:xfrm>
            <a:off x="613074" y="5217425"/>
            <a:ext cx="931002" cy="657604"/>
          </a:xfrm>
          <a:prstGeom prst="rect">
            <a:avLst/>
          </a:prstGeom>
          <a:pattFill prst="horzBrick">
            <a:fgClr>
              <a:schemeClr val="accent2"/>
            </a:fgClr>
            <a:bgClr>
              <a:srgbClr val="FFFFFF"/>
            </a:bgClr>
          </a:pattFill>
          <a:ln w="9525">
            <a:solidFill>
              <a:schemeClr val="tx1"/>
            </a:solidFill>
            <a:miter lim="800000"/>
            <a:headEnd/>
            <a:tailEnd/>
          </a:ln>
        </p:spPr>
        <p:txBody>
          <a:bodyPr wrap="none" anchor="ctr"/>
          <a:lstStyle/>
          <a:p>
            <a:pPr algn="ctr" eaLnBrk="1" hangingPunct="1"/>
            <a:endParaRPr lang="en-US" sz="1400" u="none">
              <a:solidFill>
                <a:schemeClr val="accent2"/>
              </a:solidFill>
            </a:endParaRPr>
          </a:p>
        </p:txBody>
      </p:sp>
      <p:sp>
        <p:nvSpPr>
          <p:cNvPr id="19484" name="Text Box 28"/>
          <p:cNvSpPr txBox="1">
            <a:spLocks noChangeArrowheads="1"/>
          </p:cNvSpPr>
          <p:nvPr/>
        </p:nvSpPr>
        <p:spPr bwMode="auto">
          <a:xfrm>
            <a:off x="677281" y="4532117"/>
            <a:ext cx="801129" cy="640107"/>
          </a:xfrm>
          <a:prstGeom prst="rect">
            <a:avLst/>
          </a:prstGeom>
          <a:noFill/>
          <a:ln w="9525">
            <a:noFill/>
            <a:miter lim="800000"/>
            <a:headEnd/>
            <a:tailEnd/>
          </a:ln>
        </p:spPr>
        <p:txBody>
          <a:bodyPr wrap="none">
            <a:spAutoFit/>
          </a:bodyPr>
          <a:lstStyle/>
          <a:p>
            <a:pPr algn="ctr" eaLnBrk="1" hangingPunct="1"/>
            <a:r>
              <a:rPr lang="en-US" sz="1200" b="1" u="none"/>
              <a:t>Physical</a:t>
            </a:r>
          </a:p>
          <a:p>
            <a:pPr algn="ctr" eaLnBrk="1" hangingPunct="1"/>
            <a:r>
              <a:rPr lang="en-US" sz="1200" b="1" u="none"/>
              <a:t>Memory</a:t>
            </a:r>
          </a:p>
          <a:p>
            <a:pPr algn="ctr" eaLnBrk="1" hangingPunct="1"/>
            <a:r>
              <a:rPr lang="en-US" sz="1200" b="1" u="none"/>
              <a:t>Access</a:t>
            </a:r>
          </a:p>
        </p:txBody>
      </p:sp>
      <p:sp>
        <p:nvSpPr>
          <p:cNvPr id="19529" name="Rectangle 30"/>
          <p:cNvSpPr>
            <a:spLocks noChangeArrowheads="1"/>
          </p:cNvSpPr>
          <p:nvPr/>
        </p:nvSpPr>
        <p:spPr bwMode="auto">
          <a:xfrm>
            <a:off x="440882" y="3563938"/>
            <a:ext cx="1421310" cy="820911"/>
          </a:xfrm>
          <a:prstGeom prst="rect">
            <a:avLst/>
          </a:prstGeom>
          <a:solidFill>
            <a:srgbClr val="EAEAEA"/>
          </a:solidFill>
          <a:ln w="9525">
            <a:solidFill>
              <a:schemeClr val="tx1"/>
            </a:solidFill>
            <a:miter lim="800000"/>
            <a:headEnd/>
            <a:tailEnd/>
          </a:ln>
          <a:scene3d>
            <a:camera prst="orthographicFront"/>
            <a:lightRig rig="threePt" dir="t"/>
          </a:scene3d>
          <a:sp3d>
            <a:bevelT/>
          </a:sp3d>
        </p:spPr>
        <p:txBody>
          <a:bodyPr wrap="none" anchor="ctr"/>
          <a:lstStyle/>
          <a:p>
            <a:endParaRPr lang="en-US"/>
          </a:p>
        </p:txBody>
      </p:sp>
      <p:sp>
        <p:nvSpPr>
          <p:cNvPr id="19530" name="Text Box 31"/>
          <p:cNvSpPr txBox="1">
            <a:spLocks noChangeArrowheads="1"/>
          </p:cNvSpPr>
          <p:nvPr/>
        </p:nvSpPr>
        <p:spPr bwMode="auto">
          <a:xfrm>
            <a:off x="491935" y="3888882"/>
            <a:ext cx="1370257" cy="458342"/>
          </a:xfrm>
          <a:prstGeom prst="rect">
            <a:avLst/>
          </a:prstGeom>
          <a:noFill/>
          <a:ln w="9525">
            <a:noFill/>
            <a:miter lim="800000"/>
            <a:headEnd/>
            <a:tailEnd/>
          </a:ln>
        </p:spPr>
        <p:txBody>
          <a:bodyPr>
            <a:spAutoFit/>
          </a:bodyPr>
          <a:lstStyle/>
          <a:p>
            <a:pPr algn="ctr" eaLnBrk="1" hangingPunct="1"/>
            <a:r>
              <a:rPr lang="en-US" sz="1200" b="1" u="none"/>
              <a:t>Asynchronous</a:t>
            </a:r>
          </a:p>
          <a:p>
            <a:pPr algn="ctr" eaLnBrk="1" hangingPunct="1"/>
            <a:r>
              <a:rPr lang="en-US" sz="1200" b="1" u="none"/>
              <a:t>Event Handling</a:t>
            </a:r>
          </a:p>
        </p:txBody>
      </p:sp>
      <p:sp>
        <p:nvSpPr>
          <p:cNvPr id="19531" name="AutoShape 32"/>
          <p:cNvSpPr>
            <a:spLocks noChangeArrowheads="1"/>
          </p:cNvSpPr>
          <p:nvPr/>
        </p:nvSpPr>
        <p:spPr bwMode="auto">
          <a:xfrm>
            <a:off x="489893" y="3618665"/>
            <a:ext cx="343075" cy="164182"/>
          </a:xfrm>
          <a:prstGeom prst="roundRect">
            <a:avLst>
              <a:gd name="adj" fmla="val 16667"/>
            </a:avLst>
          </a:prstGeom>
          <a:solidFill>
            <a:schemeClr val="accent2"/>
          </a:solidFill>
          <a:ln w="9525">
            <a:solidFill>
              <a:schemeClr val="tx1"/>
            </a:solidFill>
            <a:round/>
            <a:headEnd/>
            <a:tailEnd/>
          </a:ln>
        </p:spPr>
        <p:txBody>
          <a:bodyPr wrap="none" anchor="ctr"/>
          <a:lstStyle/>
          <a:p>
            <a:endParaRPr lang="en-US"/>
          </a:p>
        </p:txBody>
      </p:sp>
      <p:sp>
        <p:nvSpPr>
          <p:cNvPr id="19532" name="AutoShape 33"/>
          <p:cNvSpPr>
            <a:spLocks noChangeArrowheads="1"/>
          </p:cNvSpPr>
          <p:nvPr/>
        </p:nvSpPr>
        <p:spPr bwMode="auto">
          <a:xfrm>
            <a:off x="980000" y="3618665"/>
            <a:ext cx="343075" cy="164182"/>
          </a:xfrm>
          <a:prstGeom prst="roundRect">
            <a:avLst>
              <a:gd name="adj" fmla="val 16667"/>
            </a:avLst>
          </a:prstGeom>
          <a:solidFill>
            <a:schemeClr val="accent2"/>
          </a:solidFill>
          <a:ln w="9525">
            <a:solidFill>
              <a:schemeClr val="tx1"/>
            </a:solidFill>
            <a:round/>
            <a:headEnd/>
            <a:tailEnd/>
          </a:ln>
        </p:spPr>
        <p:txBody>
          <a:bodyPr wrap="none" anchor="ctr"/>
          <a:lstStyle/>
          <a:p>
            <a:endParaRPr lang="en-US"/>
          </a:p>
        </p:txBody>
      </p:sp>
      <p:sp>
        <p:nvSpPr>
          <p:cNvPr id="19533" name="AutoShape 34"/>
          <p:cNvSpPr>
            <a:spLocks noChangeArrowheads="1"/>
          </p:cNvSpPr>
          <p:nvPr/>
        </p:nvSpPr>
        <p:spPr bwMode="auto">
          <a:xfrm>
            <a:off x="1470106" y="3618665"/>
            <a:ext cx="343075" cy="164182"/>
          </a:xfrm>
          <a:prstGeom prst="roundRect">
            <a:avLst>
              <a:gd name="adj" fmla="val 16667"/>
            </a:avLst>
          </a:prstGeom>
          <a:solidFill>
            <a:schemeClr val="accent2"/>
          </a:solidFill>
          <a:ln w="9525">
            <a:solidFill>
              <a:schemeClr val="tx1"/>
            </a:solidFill>
            <a:round/>
            <a:headEnd/>
            <a:tailEnd/>
          </a:ln>
        </p:spPr>
        <p:txBody>
          <a:bodyPr wrap="none" anchor="ctr"/>
          <a:lstStyle/>
          <a:p>
            <a:endParaRPr lang="en-US"/>
          </a:p>
        </p:txBody>
      </p:sp>
      <p:sp>
        <p:nvSpPr>
          <p:cNvPr id="19534" name="Line 35"/>
          <p:cNvSpPr>
            <a:spLocks noChangeShapeType="1"/>
          </p:cNvSpPr>
          <p:nvPr/>
        </p:nvSpPr>
        <p:spPr bwMode="auto">
          <a:xfrm>
            <a:off x="685935" y="3782848"/>
            <a:ext cx="0" cy="109455"/>
          </a:xfrm>
          <a:prstGeom prst="line">
            <a:avLst/>
          </a:prstGeom>
          <a:noFill/>
          <a:ln w="9525">
            <a:solidFill>
              <a:schemeClr val="tx1"/>
            </a:solidFill>
            <a:round/>
            <a:headEnd/>
            <a:tailEnd/>
          </a:ln>
        </p:spPr>
        <p:txBody>
          <a:bodyPr/>
          <a:lstStyle/>
          <a:p>
            <a:endParaRPr lang="en-US"/>
          </a:p>
        </p:txBody>
      </p:sp>
      <p:sp>
        <p:nvSpPr>
          <p:cNvPr id="19535" name="Line 36"/>
          <p:cNvSpPr>
            <a:spLocks noChangeShapeType="1"/>
          </p:cNvSpPr>
          <p:nvPr/>
        </p:nvSpPr>
        <p:spPr bwMode="auto">
          <a:xfrm>
            <a:off x="1176042" y="3782848"/>
            <a:ext cx="0" cy="109455"/>
          </a:xfrm>
          <a:prstGeom prst="line">
            <a:avLst/>
          </a:prstGeom>
          <a:noFill/>
          <a:ln w="9525">
            <a:solidFill>
              <a:schemeClr val="tx1"/>
            </a:solidFill>
            <a:round/>
            <a:headEnd/>
            <a:tailEnd/>
          </a:ln>
        </p:spPr>
        <p:txBody>
          <a:bodyPr/>
          <a:lstStyle/>
          <a:p>
            <a:endParaRPr lang="en-US"/>
          </a:p>
        </p:txBody>
      </p:sp>
      <p:sp>
        <p:nvSpPr>
          <p:cNvPr id="19536" name="Line 37"/>
          <p:cNvSpPr>
            <a:spLocks noChangeShapeType="1"/>
          </p:cNvSpPr>
          <p:nvPr/>
        </p:nvSpPr>
        <p:spPr bwMode="auto">
          <a:xfrm>
            <a:off x="1666149" y="3782848"/>
            <a:ext cx="0" cy="109455"/>
          </a:xfrm>
          <a:prstGeom prst="line">
            <a:avLst/>
          </a:prstGeom>
          <a:noFill/>
          <a:ln w="9525">
            <a:solidFill>
              <a:schemeClr val="tx1"/>
            </a:solidFill>
            <a:round/>
            <a:headEnd/>
            <a:tailEnd/>
          </a:ln>
        </p:spPr>
        <p:txBody>
          <a:bodyPr/>
          <a:lstStyle/>
          <a:p>
            <a:endParaRPr lang="en-US"/>
          </a:p>
        </p:txBody>
      </p:sp>
      <p:sp>
        <p:nvSpPr>
          <p:cNvPr id="19537" name="Line 38"/>
          <p:cNvSpPr>
            <a:spLocks noChangeShapeType="1"/>
          </p:cNvSpPr>
          <p:nvPr/>
        </p:nvSpPr>
        <p:spPr bwMode="auto">
          <a:xfrm>
            <a:off x="685935" y="3892302"/>
            <a:ext cx="980214" cy="0"/>
          </a:xfrm>
          <a:prstGeom prst="line">
            <a:avLst/>
          </a:prstGeom>
          <a:noFill/>
          <a:ln w="9525">
            <a:solidFill>
              <a:schemeClr val="tx1"/>
            </a:solidFill>
            <a:round/>
            <a:headEnd/>
            <a:tailEnd/>
          </a:ln>
        </p:spPr>
        <p:txBody>
          <a:bodyPr/>
          <a:lstStyle/>
          <a:p>
            <a:endParaRPr lang="en-US"/>
          </a:p>
        </p:txBody>
      </p:sp>
      <p:sp>
        <p:nvSpPr>
          <p:cNvPr id="19500" name="Rectangle 40"/>
          <p:cNvSpPr>
            <a:spLocks noChangeArrowheads="1"/>
          </p:cNvSpPr>
          <p:nvPr/>
        </p:nvSpPr>
        <p:spPr bwMode="auto">
          <a:xfrm>
            <a:off x="2058315" y="5600906"/>
            <a:ext cx="1178088" cy="876196"/>
          </a:xfrm>
          <a:prstGeom prst="rect">
            <a:avLst/>
          </a:prstGeom>
          <a:solidFill>
            <a:srgbClr val="FFFF66"/>
          </a:solidFill>
          <a:ln w="9525">
            <a:solidFill>
              <a:schemeClr val="tx1"/>
            </a:solidFill>
            <a:miter lim="800000"/>
            <a:headEnd/>
            <a:tailEnd/>
          </a:ln>
          <a:scene3d>
            <a:camera prst="orthographicFront"/>
            <a:lightRig rig="threePt" dir="t"/>
          </a:scene3d>
          <a:sp3d>
            <a:bevelT/>
          </a:sp3d>
        </p:spPr>
        <p:txBody>
          <a:bodyPr wrap="none" anchor="ctr"/>
          <a:lstStyle/>
          <a:p>
            <a:endParaRPr lang="en-US"/>
          </a:p>
        </p:txBody>
      </p:sp>
      <p:sp>
        <p:nvSpPr>
          <p:cNvPr id="19501" name="Text Box 41"/>
          <p:cNvSpPr txBox="1">
            <a:spLocks noChangeArrowheads="1"/>
          </p:cNvSpPr>
          <p:nvPr/>
        </p:nvSpPr>
        <p:spPr bwMode="auto">
          <a:xfrm>
            <a:off x="2056272" y="6193023"/>
            <a:ext cx="1180131" cy="286232"/>
          </a:xfrm>
          <a:prstGeom prst="rect">
            <a:avLst/>
          </a:prstGeom>
          <a:noFill/>
          <a:ln w="9525">
            <a:noFill/>
            <a:miter lim="800000"/>
            <a:headEnd/>
            <a:tailEnd/>
          </a:ln>
        </p:spPr>
        <p:txBody>
          <a:bodyPr wrap="none">
            <a:spAutoFit/>
          </a:bodyPr>
          <a:lstStyle/>
          <a:p>
            <a:pPr eaLnBrk="1" hangingPunct="1"/>
            <a:r>
              <a:rPr lang="en-US" sz="1400" b="1" u="none" dirty="0"/>
              <a:t>Scheduling</a:t>
            </a:r>
          </a:p>
        </p:txBody>
      </p:sp>
      <p:grpSp>
        <p:nvGrpSpPr>
          <p:cNvPr id="19502" name="Group 42"/>
          <p:cNvGrpSpPr>
            <a:grpSpLocks/>
          </p:cNvGrpSpPr>
          <p:nvPr/>
        </p:nvGrpSpPr>
        <p:grpSpPr bwMode="auto">
          <a:xfrm>
            <a:off x="2205407" y="5655668"/>
            <a:ext cx="686431" cy="438098"/>
            <a:chOff x="1824" y="3552"/>
            <a:chExt cx="672" cy="384"/>
          </a:xfrm>
        </p:grpSpPr>
        <p:grpSp>
          <p:nvGrpSpPr>
            <p:cNvPr id="19503" name="Group 43"/>
            <p:cNvGrpSpPr>
              <a:grpSpLocks/>
            </p:cNvGrpSpPr>
            <p:nvPr/>
          </p:nvGrpSpPr>
          <p:grpSpPr bwMode="auto">
            <a:xfrm>
              <a:off x="1824" y="3840"/>
              <a:ext cx="672" cy="96"/>
              <a:chOff x="1872" y="4080"/>
              <a:chExt cx="672" cy="96"/>
            </a:xfrm>
          </p:grpSpPr>
          <p:sp>
            <p:nvSpPr>
              <p:cNvPr id="19521" name="Rectangle 44"/>
              <p:cNvSpPr>
                <a:spLocks noChangeArrowheads="1"/>
              </p:cNvSpPr>
              <p:nvPr/>
            </p:nvSpPr>
            <p:spPr bwMode="auto">
              <a:xfrm>
                <a:off x="1872"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22" name="Rectangle 45"/>
              <p:cNvSpPr>
                <a:spLocks noChangeArrowheads="1"/>
              </p:cNvSpPr>
              <p:nvPr/>
            </p:nvSpPr>
            <p:spPr bwMode="auto">
              <a:xfrm>
                <a:off x="1968"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23" name="Rectangle 46"/>
              <p:cNvSpPr>
                <a:spLocks noChangeArrowheads="1"/>
              </p:cNvSpPr>
              <p:nvPr/>
            </p:nvSpPr>
            <p:spPr bwMode="auto">
              <a:xfrm>
                <a:off x="2064"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24" name="Rectangle 47"/>
              <p:cNvSpPr>
                <a:spLocks noChangeArrowheads="1"/>
              </p:cNvSpPr>
              <p:nvPr/>
            </p:nvSpPr>
            <p:spPr bwMode="auto">
              <a:xfrm>
                <a:off x="2160"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25" name="Rectangle 48"/>
              <p:cNvSpPr>
                <a:spLocks noChangeArrowheads="1"/>
              </p:cNvSpPr>
              <p:nvPr/>
            </p:nvSpPr>
            <p:spPr bwMode="auto">
              <a:xfrm>
                <a:off x="2256"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26" name="Rectangle 49"/>
              <p:cNvSpPr>
                <a:spLocks noChangeArrowheads="1"/>
              </p:cNvSpPr>
              <p:nvPr/>
            </p:nvSpPr>
            <p:spPr bwMode="auto">
              <a:xfrm>
                <a:off x="2352"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27" name="Line 50"/>
              <p:cNvSpPr>
                <a:spLocks noChangeShapeType="1"/>
              </p:cNvSpPr>
              <p:nvPr/>
            </p:nvSpPr>
            <p:spPr bwMode="auto">
              <a:xfrm>
                <a:off x="2448" y="4080"/>
                <a:ext cx="96" cy="0"/>
              </a:xfrm>
              <a:prstGeom prst="line">
                <a:avLst/>
              </a:prstGeom>
              <a:noFill/>
              <a:ln w="9525">
                <a:solidFill>
                  <a:schemeClr val="tx1"/>
                </a:solidFill>
                <a:round/>
                <a:headEnd/>
                <a:tailEnd/>
              </a:ln>
            </p:spPr>
            <p:txBody>
              <a:bodyPr/>
              <a:lstStyle/>
              <a:p>
                <a:endParaRPr lang="en-US"/>
              </a:p>
            </p:txBody>
          </p:sp>
          <p:sp>
            <p:nvSpPr>
              <p:cNvPr id="19528" name="Line 51"/>
              <p:cNvSpPr>
                <a:spLocks noChangeShapeType="1"/>
              </p:cNvSpPr>
              <p:nvPr/>
            </p:nvSpPr>
            <p:spPr bwMode="auto">
              <a:xfrm>
                <a:off x="2448" y="4176"/>
                <a:ext cx="96" cy="0"/>
              </a:xfrm>
              <a:prstGeom prst="line">
                <a:avLst/>
              </a:prstGeom>
              <a:noFill/>
              <a:ln w="9525">
                <a:solidFill>
                  <a:schemeClr val="tx1"/>
                </a:solidFill>
                <a:round/>
                <a:headEnd/>
                <a:tailEnd/>
              </a:ln>
            </p:spPr>
            <p:txBody>
              <a:bodyPr/>
              <a:lstStyle/>
              <a:p>
                <a:endParaRPr lang="en-US"/>
              </a:p>
            </p:txBody>
          </p:sp>
        </p:grpSp>
        <p:grpSp>
          <p:nvGrpSpPr>
            <p:cNvPr id="19504" name="Group 52"/>
            <p:cNvGrpSpPr>
              <a:grpSpLocks/>
            </p:cNvGrpSpPr>
            <p:nvPr/>
          </p:nvGrpSpPr>
          <p:grpSpPr bwMode="auto">
            <a:xfrm>
              <a:off x="1824" y="3696"/>
              <a:ext cx="576" cy="96"/>
              <a:chOff x="1920" y="3696"/>
              <a:chExt cx="576" cy="96"/>
            </a:xfrm>
          </p:grpSpPr>
          <p:sp>
            <p:nvSpPr>
              <p:cNvPr id="19514" name="Rectangle 53"/>
              <p:cNvSpPr>
                <a:spLocks noChangeArrowheads="1"/>
              </p:cNvSpPr>
              <p:nvPr/>
            </p:nvSpPr>
            <p:spPr bwMode="auto">
              <a:xfrm>
                <a:off x="1920" y="3696"/>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15" name="Rectangle 54"/>
              <p:cNvSpPr>
                <a:spLocks noChangeArrowheads="1"/>
              </p:cNvSpPr>
              <p:nvPr/>
            </p:nvSpPr>
            <p:spPr bwMode="auto">
              <a:xfrm>
                <a:off x="2016" y="3696"/>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16" name="Rectangle 55"/>
              <p:cNvSpPr>
                <a:spLocks noChangeArrowheads="1"/>
              </p:cNvSpPr>
              <p:nvPr/>
            </p:nvSpPr>
            <p:spPr bwMode="auto">
              <a:xfrm>
                <a:off x="2112" y="3696"/>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17" name="Rectangle 56"/>
              <p:cNvSpPr>
                <a:spLocks noChangeArrowheads="1"/>
              </p:cNvSpPr>
              <p:nvPr/>
            </p:nvSpPr>
            <p:spPr bwMode="auto">
              <a:xfrm>
                <a:off x="2208" y="3696"/>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18" name="Rectangle 57"/>
              <p:cNvSpPr>
                <a:spLocks noChangeArrowheads="1"/>
              </p:cNvSpPr>
              <p:nvPr/>
            </p:nvSpPr>
            <p:spPr bwMode="auto">
              <a:xfrm>
                <a:off x="2304" y="3696"/>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19" name="Line 58"/>
              <p:cNvSpPr>
                <a:spLocks noChangeShapeType="1"/>
              </p:cNvSpPr>
              <p:nvPr/>
            </p:nvSpPr>
            <p:spPr bwMode="auto">
              <a:xfrm>
                <a:off x="2400" y="3696"/>
                <a:ext cx="96" cy="0"/>
              </a:xfrm>
              <a:prstGeom prst="line">
                <a:avLst/>
              </a:prstGeom>
              <a:noFill/>
              <a:ln w="9525">
                <a:solidFill>
                  <a:schemeClr val="tx1"/>
                </a:solidFill>
                <a:round/>
                <a:headEnd/>
                <a:tailEnd/>
              </a:ln>
            </p:spPr>
            <p:txBody>
              <a:bodyPr/>
              <a:lstStyle/>
              <a:p>
                <a:endParaRPr lang="en-US"/>
              </a:p>
            </p:txBody>
          </p:sp>
          <p:sp>
            <p:nvSpPr>
              <p:cNvPr id="19520" name="Line 59"/>
              <p:cNvSpPr>
                <a:spLocks noChangeShapeType="1"/>
              </p:cNvSpPr>
              <p:nvPr/>
            </p:nvSpPr>
            <p:spPr bwMode="auto">
              <a:xfrm>
                <a:off x="2400" y="3792"/>
                <a:ext cx="96" cy="0"/>
              </a:xfrm>
              <a:prstGeom prst="line">
                <a:avLst/>
              </a:prstGeom>
              <a:noFill/>
              <a:ln w="9525">
                <a:solidFill>
                  <a:schemeClr val="tx1"/>
                </a:solidFill>
                <a:round/>
                <a:headEnd/>
                <a:tailEnd/>
              </a:ln>
            </p:spPr>
            <p:txBody>
              <a:bodyPr/>
              <a:lstStyle/>
              <a:p>
                <a:endParaRPr lang="en-US"/>
              </a:p>
            </p:txBody>
          </p:sp>
        </p:grpSp>
        <p:grpSp>
          <p:nvGrpSpPr>
            <p:cNvPr id="19505" name="Group 60"/>
            <p:cNvGrpSpPr>
              <a:grpSpLocks/>
            </p:cNvGrpSpPr>
            <p:nvPr/>
          </p:nvGrpSpPr>
          <p:grpSpPr bwMode="auto">
            <a:xfrm>
              <a:off x="1824" y="3552"/>
              <a:ext cx="672" cy="96"/>
              <a:chOff x="1872" y="4080"/>
              <a:chExt cx="672" cy="96"/>
            </a:xfrm>
          </p:grpSpPr>
          <p:sp>
            <p:nvSpPr>
              <p:cNvPr id="19506" name="Rectangle 61"/>
              <p:cNvSpPr>
                <a:spLocks noChangeArrowheads="1"/>
              </p:cNvSpPr>
              <p:nvPr/>
            </p:nvSpPr>
            <p:spPr bwMode="auto">
              <a:xfrm>
                <a:off x="1872"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07" name="Rectangle 62"/>
              <p:cNvSpPr>
                <a:spLocks noChangeArrowheads="1"/>
              </p:cNvSpPr>
              <p:nvPr/>
            </p:nvSpPr>
            <p:spPr bwMode="auto">
              <a:xfrm>
                <a:off x="1968"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08" name="Rectangle 63"/>
              <p:cNvSpPr>
                <a:spLocks noChangeArrowheads="1"/>
              </p:cNvSpPr>
              <p:nvPr/>
            </p:nvSpPr>
            <p:spPr bwMode="auto">
              <a:xfrm>
                <a:off x="2064"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09" name="Rectangle 64"/>
              <p:cNvSpPr>
                <a:spLocks noChangeArrowheads="1"/>
              </p:cNvSpPr>
              <p:nvPr/>
            </p:nvSpPr>
            <p:spPr bwMode="auto">
              <a:xfrm>
                <a:off x="2160"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10" name="Rectangle 65"/>
              <p:cNvSpPr>
                <a:spLocks noChangeArrowheads="1"/>
              </p:cNvSpPr>
              <p:nvPr/>
            </p:nvSpPr>
            <p:spPr bwMode="auto">
              <a:xfrm>
                <a:off x="2256"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11" name="Rectangle 66"/>
              <p:cNvSpPr>
                <a:spLocks noChangeArrowheads="1"/>
              </p:cNvSpPr>
              <p:nvPr/>
            </p:nvSpPr>
            <p:spPr bwMode="auto">
              <a:xfrm>
                <a:off x="2352" y="4080"/>
                <a:ext cx="96" cy="96"/>
              </a:xfrm>
              <a:prstGeom prst="rect">
                <a:avLst/>
              </a:prstGeom>
              <a:solidFill>
                <a:schemeClr val="hlink"/>
              </a:solidFill>
              <a:ln w="9525">
                <a:solidFill>
                  <a:schemeClr val="tx1"/>
                </a:solidFill>
                <a:miter lim="800000"/>
                <a:headEnd/>
                <a:tailEnd/>
              </a:ln>
            </p:spPr>
            <p:txBody>
              <a:bodyPr wrap="none" anchor="ctr"/>
              <a:lstStyle/>
              <a:p>
                <a:endParaRPr lang="en-US"/>
              </a:p>
            </p:txBody>
          </p:sp>
          <p:sp>
            <p:nvSpPr>
              <p:cNvPr id="19512" name="Line 67"/>
              <p:cNvSpPr>
                <a:spLocks noChangeShapeType="1"/>
              </p:cNvSpPr>
              <p:nvPr/>
            </p:nvSpPr>
            <p:spPr bwMode="auto">
              <a:xfrm>
                <a:off x="2448" y="4080"/>
                <a:ext cx="96" cy="0"/>
              </a:xfrm>
              <a:prstGeom prst="line">
                <a:avLst/>
              </a:prstGeom>
              <a:noFill/>
              <a:ln w="9525">
                <a:solidFill>
                  <a:schemeClr val="tx1"/>
                </a:solidFill>
                <a:round/>
                <a:headEnd/>
                <a:tailEnd/>
              </a:ln>
            </p:spPr>
            <p:txBody>
              <a:bodyPr/>
              <a:lstStyle/>
              <a:p>
                <a:endParaRPr lang="en-US"/>
              </a:p>
            </p:txBody>
          </p:sp>
          <p:sp>
            <p:nvSpPr>
              <p:cNvPr id="19513" name="Line 68"/>
              <p:cNvSpPr>
                <a:spLocks noChangeShapeType="1"/>
              </p:cNvSpPr>
              <p:nvPr/>
            </p:nvSpPr>
            <p:spPr bwMode="auto">
              <a:xfrm>
                <a:off x="2448" y="4176"/>
                <a:ext cx="96" cy="0"/>
              </a:xfrm>
              <a:prstGeom prst="line">
                <a:avLst/>
              </a:prstGeom>
              <a:noFill/>
              <a:ln w="9525">
                <a:solidFill>
                  <a:schemeClr val="tx1"/>
                </a:solidFill>
                <a:round/>
                <a:headEnd/>
                <a:tailEnd/>
              </a:ln>
            </p:spPr>
            <p:txBody>
              <a:bodyPr/>
              <a:lstStyle/>
              <a:p>
                <a:endParaRPr lang="en-US"/>
              </a:p>
            </p:txBody>
          </p:sp>
        </p:grpSp>
      </p:grpSp>
      <p:sp>
        <p:nvSpPr>
          <p:cNvPr id="19487" name="Rectangle 69"/>
          <p:cNvSpPr>
            <a:spLocks noChangeArrowheads="1"/>
          </p:cNvSpPr>
          <p:nvPr/>
        </p:nvSpPr>
        <p:spPr bwMode="auto">
          <a:xfrm>
            <a:off x="1908888" y="3575603"/>
            <a:ext cx="1149890" cy="1204392"/>
          </a:xfrm>
          <a:prstGeom prst="rect">
            <a:avLst/>
          </a:prstGeom>
          <a:solidFill>
            <a:srgbClr val="FFFF66"/>
          </a:solidFill>
          <a:ln w="9525">
            <a:solidFill>
              <a:schemeClr val="tx1"/>
            </a:solidFill>
            <a:miter lim="800000"/>
            <a:headEnd/>
            <a:tailEnd/>
          </a:ln>
        </p:spPr>
        <p:txBody>
          <a:bodyPr wrap="none" anchor="ctr"/>
          <a:lstStyle/>
          <a:p>
            <a:endParaRPr lang="en-US"/>
          </a:p>
        </p:txBody>
      </p:sp>
      <p:grpSp>
        <p:nvGrpSpPr>
          <p:cNvPr id="19491" name="Group 71"/>
          <p:cNvGrpSpPr>
            <a:grpSpLocks/>
          </p:cNvGrpSpPr>
          <p:nvPr/>
        </p:nvGrpSpPr>
        <p:grpSpPr bwMode="auto">
          <a:xfrm>
            <a:off x="2012495" y="3792860"/>
            <a:ext cx="226840" cy="275581"/>
            <a:chOff x="1008" y="2736"/>
            <a:chExt cx="222" cy="241"/>
          </a:xfrm>
        </p:grpSpPr>
        <p:sp>
          <p:nvSpPr>
            <p:cNvPr id="19498" name="Freeform 72"/>
            <p:cNvSpPr>
              <a:spLocks/>
            </p:cNvSpPr>
            <p:nvPr/>
          </p:nvSpPr>
          <p:spPr bwMode="auto">
            <a:xfrm>
              <a:off x="1104" y="2736"/>
              <a:ext cx="126" cy="241"/>
            </a:xfrm>
            <a:custGeom>
              <a:avLst/>
              <a:gdLst>
                <a:gd name="T0" fmla="*/ 29 w 241"/>
                <a:gd name="T1" fmla="*/ 0 h 557"/>
                <a:gd name="T2" fmla="*/ 2 w 241"/>
                <a:gd name="T3" fmla="*/ 13 h 557"/>
                <a:gd name="T4" fmla="*/ 33 w 241"/>
                <a:gd name="T5" fmla="*/ 19 h 557"/>
                <a:gd name="T6" fmla="*/ 1 w 241"/>
                <a:gd name="T7" fmla="*/ 29 h 557"/>
                <a:gd name="T8" fmla="*/ 35 w 241"/>
                <a:gd name="T9" fmla="*/ 36 h 557"/>
                <a:gd name="T10" fmla="*/ 1 w 241"/>
                <a:gd name="T11" fmla="*/ 45 h 557"/>
                <a:gd name="T12" fmla="*/ 0 60000 65536"/>
                <a:gd name="T13" fmla="*/ 0 60000 65536"/>
                <a:gd name="T14" fmla="*/ 0 60000 65536"/>
                <a:gd name="T15" fmla="*/ 0 60000 65536"/>
                <a:gd name="T16" fmla="*/ 0 60000 65536"/>
                <a:gd name="T17" fmla="*/ 0 60000 65536"/>
                <a:gd name="T18" fmla="*/ 0 w 241"/>
                <a:gd name="T19" fmla="*/ 0 h 557"/>
                <a:gd name="T20" fmla="*/ 241 w 241"/>
                <a:gd name="T21" fmla="*/ 557 h 557"/>
              </a:gdLst>
              <a:ahLst/>
              <a:cxnLst>
                <a:cxn ang="T12">
                  <a:pos x="T0" y="T1"/>
                </a:cxn>
                <a:cxn ang="T13">
                  <a:pos x="T2" y="T3"/>
                </a:cxn>
                <a:cxn ang="T14">
                  <a:pos x="T4" y="T5"/>
                </a:cxn>
                <a:cxn ang="T15">
                  <a:pos x="T6" y="T7"/>
                </a:cxn>
                <a:cxn ang="T16">
                  <a:pos x="T8" y="T9"/>
                </a:cxn>
                <a:cxn ang="T17">
                  <a:pos x="T10" y="T11"/>
                </a:cxn>
              </a:cxnLst>
              <a:rect l="T18" t="T19" r="T20" b="T21"/>
              <a:pathLst>
                <a:path w="241" h="557">
                  <a:moveTo>
                    <a:pt x="203" y="0"/>
                  </a:moveTo>
                  <a:cubicBezTo>
                    <a:pt x="104" y="57"/>
                    <a:pt x="6" y="115"/>
                    <a:pt x="11" y="154"/>
                  </a:cubicBezTo>
                  <a:cubicBezTo>
                    <a:pt x="16" y="193"/>
                    <a:pt x="234" y="196"/>
                    <a:pt x="232" y="231"/>
                  </a:cubicBezTo>
                  <a:cubicBezTo>
                    <a:pt x="230" y="266"/>
                    <a:pt x="0" y="328"/>
                    <a:pt x="1" y="365"/>
                  </a:cubicBezTo>
                  <a:cubicBezTo>
                    <a:pt x="2" y="402"/>
                    <a:pt x="241" y="419"/>
                    <a:pt x="241" y="451"/>
                  </a:cubicBezTo>
                  <a:cubicBezTo>
                    <a:pt x="241" y="483"/>
                    <a:pt x="9" y="519"/>
                    <a:pt x="1" y="557"/>
                  </a:cubicBezTo>
                </a:path>
              </a:pathLst>
            </a:custGeom>
            <a:noFill/>
            <a:ln w="12700">
              <a:solidFill>
                <a:schemeClr val="tx1"/>
              </a:solidFill>
              <a:round/>
              <a:headEnd/>
              <a:tailEnd/>
            </a:ln>
          </p:spPr>
          <p:txBody>
            <a:bodyPr rot="10800000" wrap="none" anchor="ctr"/>
            <a:lstStyle/>
            <a:p>
              <a:endParaRPr lang="en-US"/>
            </a:p>
          </p:txBody>
        </p:sp>
        <p:sp>
          <p:nvSpPr>
            <p:cNvPr id="19499" name="Line 73"/>
            <p:cNvSpPr>
              <a:spLocks noChangeShapeType="1"/>
            </p:cNvSpPr>
            <p:nvPr/>
          </p:nvSpPr>
          <p:spPr bwMode="auto">
            <a:xfrm>
              <a:off x="1008" y="2928"/>
              <a:ext cx="144" cy="0"/>
            </a:xfrm>
            <a:prstGeom prst="line">
              <a:avLst/>
            </a:prstGeom>
            <a:noFill/>
            <a:ln w="9525">
              <a:solidFill>
                <a:schemeClr val="tx1"/>
              </a:solidFill>
              <a:round/>
              <a:headEnd/>
              <a:tailEnd type="triangle" w="med" len="med"/>
            </a:ln>
          </p:spPr>
          <p:txBody>
            <a:bodyPr/>
            <a:lstStyle/>
            <a:p>
              <a:endParaRPr lang="en-US"/>
            </a:p>
          </p:txBody>
        </p:sp>
      </p:grpSp>
      <p:grpSp>
        <p:nvGrpSpPr>
          <p:cNvPr id="19492" name="Group 74"/>
          <p:cNvGrpSpPr>
            <a:grpSpLocks/>
          </p:cNvGrpSpPr>
          <p:nvPr/>
        </p:nvGrpSpPr>
        <p:grpSpPr bwMode="auto">
          <a:xfrm>
            <a:off x="2355820" y="3792860"/>
            <a:ext cx="226840" cy="275581"/>
            <a:chOff x="1008" y="2736"/>
            <a:chExt cx="222" cy="241"/>
          </a:xfrm>
        </p:grpSpPr>
        <p:sp>
          <p:nvSpPr>
            <p:cNvPr id="19496" name="Freeform 75"/>
            <p:cNvSpPr>
              <a:spLocks/>
            </p:cNvSpPr>
            <p:nvPr/>
          </p:nvSpPr>
          <p:spPr bwMode="auto">
            <a:xfrm>
              <a:off x="1104" y="2736"/>
              <a:ext cx="126" cy="241"/>
            </a:xfrm>
            <a:custGeom>
              <a:avLst/>
              <a:gdLst>
                <a:gd name="T0" fmla="*/ 29 w 241"/>
                <a:gd name="T1" fmla="*/ 0 h 557"/>
                <a:gd name="T2" fmla="*/ 2 w 241"/>
                <a:gd name="T3" fmla="*/ 13 h 557"/>
                <a:gd name="T4" fmla="*/ 33 w 241"/>
                <a:gd name="T5" fmla="*/ 19 h 557"/>
                <a:gd name="T6" fmla="*/ 1 w 241"/>
                <a:gd name="T7" fmla="*/ 29 h 557"/>
                <a:gd name="T8" fmla="*/ 35 w 241"/>
                <a:gd name="T9" fmla="*/ 36 h 557"/>
                <a:gd name="T10" fmla="*/ 1 w 241"/>
                <a:gd name="T11" fmla="*/ 45 h 557"/>
                <a:gd name="T12" fmla="*/ 0 60000 65536"/>
                <a:gd name="T13" fmla="*/ 0 60000 65536"/>
                <a:gd name="T14" fmla="*/ 0 60000 65536"/>
                <a:gd name="T15" fmla="*/ 0 60000 65536"/>
                <a:gd name="T16" fmla="*/ 0 60000 65536"/>
                <a:gd name="T17" fmla="*/ 0 60000 65536"/>
                <a:gd name="T18" fmla="*/ 0 w 241"/>
                <a:gd name="T19" fmla="*/ 0 h 557"/>
                <a:gd name="T20" fmla="*/ 241 w 241"/>
                <a:gd name="T21" fmla="*/ 557 h 557"/>
              </a:gdLst>
              <a:ahLst/>
              <a:cxnLst>
                <a:cxn ang="T12">
                  <a:pos x="T0" y="T1"/>
                </a:cxn>
                <a:cxn ang="T13">
                  <a:pos x="T2" y="T3"/>
                </a:cxn>
                <a:cxn ang="T14">
                  <a:pos x="T4" y="T5"/>
                </a:cxn>
                <a:cxn ang="T15">
                  <a:pos x="T6" y="T7"/>
                </a:cxn>
                <a:cxn ang="T16">
                  <a:pos x="T8" y="T9"/>
                </a:cxn>
                <a:cxn ang="T17">
                  <a:pos x="T10" y="T11"/>
                </a:cxn>
              </a:cxnLst>
              <a:rect l="T18" t="T19" r="T20" b="T21"/>
              <a:pathLst>
                <a:path w="241" h="557">
                  <a:moveTo>
                    <a:pt x="203" y="0"/>
                  </a:moveTo>
                  <a:cubicBezTo>
                    <a:pt x="104" y="57"/>
                    <a:pt x="6" y="115"/>
                    <a:pt x="11" y="154"/>
                  </a:cubicBezTo>
                  <a:cubicBezTo>
                    <a:pt x="16" y="193"/>
                    <a:pt x="234" y="196"/>
                    <a:pt x="232" y="231"/>
                  </a:cubicBezTo>
                  <a:cubicBezTo>
                    <a:pt x="230" y="266"/>
                    <a:pt x="0" y="328"/>
                    <a:pt x="1" y="365"/>
                  </a:cubicBezTo>
                  <a:cubicBezTo>
                    <a:pt x="2" y="402"/>
                    <a:pt x="241" y="419"/>
                    <a:pt x="241" y="451"/>
                  </a:cubicBezTo>
                  <a:cubicBezTo>
                    <a:pt x="241" y="483"/>
                    <a:pt x="9" y="519"/>
                    <a:pt x="1" y="557"/>
                  </a:cubicBezTo>
                </a:path>
              </a:pathLst>
            </a:custGeom>
            <a:noFill/>
            <a:ln w="12700">
              <a:solidFill>
                <a:schemeClr val="tx1"/>
              </a:solidFill>
              <a:round/>
              <a:headEnd/>
              <a:tailEnd/>
            </a:ln>
          </p:spPr>
          <p:txBody>
            <a:bodyPr rot="10800000" wrap="none" anchor="ctr"/>
            <a:lstStyle/>
            <a:p>
              <a:endParaRPr lang="en-US"/>
            </a:p>
          </p:txBody>
        </p:sp>
        <p:sp>
          <p:nvSpPr>
            <p:cNvPr id="19497" name="Line 76"/>
            <p:cNvSpPr>
              <a:spLocks noChangeShapeType="1"/>
            </p:cNvSpPr>
            <p:nvPr/>
          </p:nvSpPr>
          <p:spPr bwMode="auto">
            <a:xfrm>
              <a:off x="1008" y="2928"/>
              <a:ext cx="144" cy="0"/>
            </a:xfrm>
            <a:prstGeom prst="line">
              <a:avLst/>
            </a:prstGeom>
            <a:noFill/>
            <a:ln w="9525">
              <a:solidFill>
                <a:schemeClr val="tx1"/>
              </a:solidFill>
              <a:round/>
              <a:headEnd/>
              <a:tailEnd type="triangle" w="med" len="med"/>
            </a:ln>
          </p:spPr>
          <p:txBody>
            <a:bodyPr/>
            <a:lstStyle/>
            <a:p>
              <a:endParaRPr lang="en-US"/>
            </a:p>
          </p:txBody>
        </p:sp>
      </p:grpSp>
      <p:grpSp>
        <p:nvGrpSpPr>
          <p:cNvPr id="19493" name="Group 77"/>
          <p:cNvGrpSpPr>
            <a:grpSpLocks/>
          </p:cNvGrpSpPr>
          <p:nvPr/>
        </p:nvGrpSpPr>
        <p:grpSpPr bwMode="auto">
          <a:xfrm>
            <a:off x="2699146" y="3792860"/>
            <a:ext cx="226840" cy="275581"/>
            <a:chOff x="1008" y="2736"/>
            <a:chExt cx="222" cy="241"/>
          </a:xfrm>
        </p:grpSpPr>
        <p:sp>
          <p:nvSpPr>
            <p:cNvPr id="19494" name="Freeform 78"/>
            <p:cNvSpPr>
              <a:spLocks/>
            </p:cNvSpPr>
            <p:nvPr/>
          </p:nvSpPr>
          <p:spPr bwMode="auto">
            <a:xfrm>
              <a:off x="1104" y="2736"/>
              <a:ext cx="126" cy="241"/>
            </a:xfrm>
            <a:custGeom>
              <a:avLst/>
              <a:gdLst>
                <a:gd name="T0" fmla="*/ 29 w 241"/>
                <a:gd name="T1" fmla="*/ 0 h 557"/>
                <a:gd name="T2" fmla="*/ 2 w 241"/>
                <a:gd name="T3" fmla="*/ 13 h 557"/>
                <a:gd name="T4" fmla="*/ 33 w 241"/>
                <a:gd name="T5" fmla="*/ 19 h 557"/>
                <a:gd name="T6" fmla="*/ 1 w 241"/>
                <a:gd name="T7" fmla="*/ 29 h 557"/>
                <a:gd name="T8" fmla="*/ 35 w 241"/>
                <a:gd name="T9" fmla="*/ 36 h 557"/>
                <a:gd name="T10" fmla="*/ 1 w 241"/>
                <a:gd name="T11" fmla="*/ 45 h 557"/>
                <a:gd name="T12" fmla="*/ 0 60000 65536"/>
                <a:gd name="T13" fmla="*/ 0 60000 65536"/>
                <a:gd name="T14" fmla="*/ 0 60000 65536"/>
                <a:gd name="T15" fmla="*/ 0 60000 65536"/>
                <a:gd name="T16" fmla="*/ 0 60000 65536"/>
                <a:gd name="T17" fmla="*/ 0 60000 65536"/>
                <a:gd name="T18" fmla="*/ 0 w 241"/>
                <a:gd name="T19" fmla="*/ 0 h 557"/>
                <a:gd name="T20" fmla="*/ 241 w 241"/>
                <a:gd name="T21" fmla="*/ 557 h 557"/>
              </a:gdLst>
              <a:ahLst/>
              <a:cxnLst>
                <a:cxn ang="T12">
                  <a:pos x="T0" y="T1"/>
                </a:cxn>
                <a:cxn ang="T13">
                  <a:pos x="T2" y="T3"/>
                </a:cxn>
                <a:cxn ang="T14">
                  <a:pos x="T4" y="T5"/>
                </a:cxn>
                <a:cxn ang="T15">
                  <a:pos x="T6" y="T7"/>
                </a:cxn>
                <a:cxn ang="T16">
                  <a:pos x="T8" y="T9"/>
                </a:cxn>
                <a:cxn ang="T17">
                  <a:pos x="T10" y="T11"/>
                </a:cxn>
              </a:cxnLst>
              <a:rect l="T18" t="T19" r="T20" b="T21"/>
              <a:pathLst>
                <a:path w="241" h="557">
                  <a:moveTo>
                    <a:pt x="203" y="0"/>
                  </a:moveTo>
                  <a:cubicBezTo>
                    <a:pt x="104" y="57"/>
                    <a:pt x="6" y="115"/>
                    <a:pt x="11" y="154"/>
                  </a:cubicBezTo>
                  <a:cubicBezTo>
                    <a:pt x="16" y="193"/>
                    <a:pt x="234" y="196"/>
                    <a:pt x="232" y="231"/>
                  </a:cubicBezTo>
                  <a:cubicBezTo>
                    <a:pt x="230" y="266"/>
                    <a:pt x="0" y="328"/>
                    <a:pt x="1" y="365"/>
                  </a:cubicBezTo>
                  <a:cubicBezTo>
                    <a:pt x="2" y="402"/>
                    <a:pt x="241" y="419"/>
                    <a:pt x="241" y="451"/>
                  </a:cubicBezTo>
                  <a:cubicBezTo>
                    <a:pt x="241" y="483"/>
                    <a:pt x="9" y="519"/>
                    <a:pt x="1" y="557"/>
                  </a:cubicBezTo>
                </a:path>
              </a:pathLst>
            </a:custGeom>
            <a:noFill/>
            <a:ln w="12700">
              <a:solidFill>
                <a:schemeClr val="tx1"/>
              </a:solidFill>
              <a:round/>
              <a:headEnd/>
              <a:tailEnd/>
            </a:ln>
          </p:spPr>
          <p:txBody>
            <a:bodyPr rot="10800000" wrap="none" anchor="ctr"/>
            <a:lstStyle/>
            <a:p>
              <a:endParaRPr lang="en-US"/>
            </a:p>
          </p:txBody>
        </p:sp>
        <p:sp>
          <p:nvSpPr>
            <p:cNvPr id="19495" name="Line 79"/>
            <p:cNvSpPr>
              <a:spLocks noChangeShapeType="1"/>
            </p:cNvSpPr>
            <p:nvPr/>
          </p:nvSpPr>
          <p:spPr bwMode="auto">
            <a:xfrm>
              <a:off x="1008" y="2928"/>
              <a:ext cx="144" cy="0"/>
            </a:xfrm>
            <a:prstGeom prst="line">
              <a:avLst/>
            </a:prstGeom>
            <a:noFill/>
            <a:ln w="9525">
              <a:solidFill>
                <a:schemeClr val="tx1"/>
              </a:solidFill>
              <a:round/>
              <a:headEnd/>
              <a:tailEnd type="triangle" w="med" len="med"/>
            </a:ln>
          </p:spPr>
          <p:txBody>
            <a:bodyPr/>
            <a:lstStyle/>
            <a:p>
              <a:endParaRPr lang="en-US"/>
            </a:p>
          </p:txBody>
        </p:sp>
      </p:grpSp>
      <p:sp>
        <p:nvSpPr>
          <p:cNvPr id="19489" name="Text Box 80"/>
          <p:cNvSpPr txBox="1">
            <a:spLocks noChangeArrowheads="1"/>
          </p:cNvSpPr>
          <p:nvPr/>
        </p:nvSpPr>
        <p:spPr bwMode="auto">
          <a:xfrm>
            <a:off x="1866570" y="4135514"/>
            <a:ext cx="1250578" cy="640107"/>
          </a:xfrm>
          <a:prstGeom prst="rect">
            <a:avLst/>
          </a:prstGeom>
          <a:noFill/>
          <a:ln w="9525">
            <a:noFill/>
            <a:miter lim="800000"/>
            <a:headEnd/>
            <a:tailEnd/>
          </a:ln>
          <a:scene3d>
            <a:camera prst="orthographicFront"/>
            <a:lightRig rig="threePt" dir="t"/>
          </a:scene3d>
          <a:sp3d>
            <a:bevelT/>
          </a:sp3d>
        </p:spPr>
        <p:txBody>
          <a:bodyPr wrap="none">
            <a:spAutoFit/>
          </a:bodyPr>
          <a:lstStyle/>
          <a:p>
            <a:pPr algn="ctr" eaLnBrk="1" hangingPunct="1"/>
            <a:r>
              <a:rPr lang="en-US" sz="1200" b="1" u="none"/>
              <a:t>Asynchronous</a:t>
            </a:r>
          </a:p>
          <a:p>
            <a:pPr algn="ctr" eaLnBrk="1" hangingPunct="1"/>
            <a:r>
              <a:rPr lang="en-US" sz="1200" b="1" u="none"/>
              <a:t>Transfer of</a:t>
            </a:r>
          </a:p>
          <a:p>
            <a:pPr algn="ctr" eaLnBrk="1" hangingPunct="1"/>
            <a:r>
              <a:rPr lang="en-US" sz="1200" b="1" u="none"/>
              <a:t>Control</a:t>
            </a:r>
          </a:p>
        </p:txBody>
      </p:sp>
      <p:sp>
        <p:nvSpPr>
          <p:cNvPr id="19490" name="AutoShape 81"/>
          <p:cNvSpPr>
            <a:spLocks noChangeArrowheads="1"/>
          </p:cNvSpPr>
          <p:nvPr/>
        </p:nvSpPr>
        <p:spPr bwMode="auto">
          <a:xfrm>
            <a:off x="2059191" y="3629553"/>
            <a:ext cx="931002" cy="110816"/>
          </a:xfrm>
          <a:prstGeom prst="curvedDownArrow">
            <a:avLst>
              <a:gd name="adj1" fmla="val 94441"/>
              <a:gd name="adj2" fmla="val 262336"/>
              <a:gd name="adj3" fmla="val 25773"/>
            </a:avLst>
          </a:prstGeom>
          <a:solidFill>
            <a:schemeClr val="accent1"/>
          </a:solidFill>
          <a:ln w="9525">
            <a:solidFill>
              <a:schemeClr val="tx1"/>
            </a:solidFill>
            <a:miter lim="800000"/>
            <a:headEnd/>
            <a:tailEnd/>
          </a:ln>
        </p:spPr>
        <p:txBody>
          <a:bodyPr wrap="none" anchor="ctr"/>
          <a:lstStyle/>
          <a:p>
            <a:endParaRPr lang="en-US"/>
          </a:p>
        </p:txBody>
      </p:sp>
      <p:sp>
        <p:nvSpPr>
          <p:cNvPr id="19475" name="Rectangle 82"/>
          <p:cNvSpPr>
            <a:spLocks noChangeArrowheads="1"/>
          </p:cNvSpPr>
          <p:nvPr/>
        </p:nvSpPr>
        <p:spPr bwMode="auto">
          <a:xfrm>
            <a:off x="899670" y="6481347"/>
            <a:ext cx="1929503" cy="341632"/>
          </a:xfrm>
          <a:prstGeom prst="rect">
            <a:avLst/>
          </a:prstGeom>
          <a:noFill/>
          <a:ln w="12700">
            <a:noFill/>
            <a:miter lim="800000"/>
            <a:headEnd/>
            <a:tailEnd/>
          </a:ln>
        </p:spPr>
        <p:txBody>
          <a:bodyPr wrap="none">
            <a:spAutoFit/>
          </a:bodyPr>
          <a:lstStyle/>
          <a:p>
            <a:r>
              <a:rPr lang="en-US" u="none" dirty="0"/>
              <a:t>     </a:t>
            </a:r>
            <a:r>
              <a:rPr lang="en-US" u="none" dirty="0" smtClean="0">
                <a:hlinkClick r:id="rId5"/>
              </a:rPr>
              <a:t>www.rtsj.org</a:t>
            </a:r>
            <a:r>
              <a:rPr lang="en-US" u="none" dirty="0" smtClean="0"/>
              <a:t> </a:t>
            </a:r>
            <a:endParaRPr lang="en-US" u="none" dirty="0"/>
          </a:p>
        </p:txBody>
      </p:sp>
      <p:sp>
        <p:nvSpPr>
          <p:cNvPr id="19473" name="Rectangle 83"/>
          <p:cNvSpPr>
            <a:spLocks noChangeArrowheads="1"/>
          </p:cNvSpPr>
          <p:nvPr/>
        </p:nvSpPr>
        <p:spPr bwMode="auto">
          <a:xfrm>
            <a:off x="-36096" y="2401550"/>
            <a:ext cx="7199313" cy="1006475"/>
          </a:xfrm>
          <a:prstGeom prst="rect">
            <a:avLst/>
          </a:prstGeom>
          <a:noFill/>
          <a:ln w="12700">
            <a:noFill/>
            <a:miter lim="800000"/>
            <a:headEnd/>
            <a:tailEnd/>
          </a:ln>
        </p:spPr>
        <p:txBody>
          <a:bodyPr>
            <a:spAutoFit/>
          </a:bodyPr>
          <a:lstStyle/>
          <a:p>
            <a:pPr marL="233363" lvl="1" indent="-233363" eaLnBrk="0" hangingPunct="0">
              <a:spcBef>
                <a:spcPts val="600"/>
              </a:spcBef>
              <a:buClr>
                <a:schemeClr val="tx1"/>
              </a:buClr>
              <a:buFont typeface="Arial" pitchFamily="34" charset="0"/>
              <a:buChar char="•"/>
              <a:defRPr/>
            </a:pPr>
            <a:r>
              <a:rPr lang="en-US" sz="2000" b="1" dirty="0">
                <a:latin typeface="+mn-lt"/>
                <a:ea typeface="+mn-ea"/>
                <a:cs typeface="+mn-cs"/>
              </a:rPr>
              <a:t>Examples</a:t>
            </a:r>
          </a:p>
          <a:p>
            <a:pPr marL="461963" lvl="1" indent="-233363" eaLnBrk="0" hangingPunct="0">
              <a:spcBef>
                <a:spcPts val="600"/>
              </a:spcBef>
              <a:buClr>
                <a:schemeClr val="tx1"/>
              </a:buClr>
              <a:buFont typeface="Arial" pitchFamily="34" charset="0"/>
              <a:buChar char="•"/>
              <a:defRPr/>
            </a:pPr>
            <a:r>
              <a:rPr lang="en-US" sz="2000" dirty="0">
                <a:latin typeface="+mn-lt"/>
                <a:ea typeface="+mn-ea"/>
                <a:cs typeface="+mn-cs"/>
              </a:rPr>
              <a:t>Java Virtual Machine (JVM), Common Language Runtime (CLR), ADAPTIVE Communication Environment (ACE</a:t>
            </a:r>
            <a:r>
              <a:rPr lang="en-US" sz="2000" dirty="0" smtClean="0">
                <a:latin typeface="+mn-lt"/>
                <a:ea typeface="+mn-ea"/>
                <a:cs typeface="+mn-cs"/>
              </a:rPr>
              <a:t>), etc.</a:t>
            </a:r>
            <a:endParaRPr lang="en-US" sz="2000" dirty="0">
              <a:latin typeface="+mn-lt"/>
              <a:ea typeface="+mn-ea"/>
              <a:cs typeface="+mn-cs"/>
            </a:endParaRPr>
          </a:p>
        </p:txBody>
      </p:sp>
      <p:sp>
        <p:nvSpPr>
          <p:cNvPr id="85"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86"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89"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90"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91"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92"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Distribution</a:t>
            </a:r>
          </a:p>
          <a:p>
            <a:pPr algn="ctr" eaLnBrk="1" hangingPunct="1">
              <a:lnSpc>
                <a:spcPct val="90000"/>
              </a:lnSpc>
              <a:buSzPct val="80000"/>
            </a:pPr>
            <a:r>
              <a:rPr lang="en-US" sz="1200" dirty="0">
                <a:solidFill>
                  <a:schemeClr val="bg1"/>
                </a:solidFill>
                <a:latin typeface="Tahoma" pitchFamily="34" charset="0"/>
                <a:cs typeface="Tahoma" pitchFamily="34" charset="0"/>
              </a:rPr>
              <a:t>Middleware</a:t>
            </a:r>
          </a:p>
        </p:txBody>
      </p:sp>
      <p:sp>
        <p:nvSpPr>
          <p:cNvPr id="93"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94"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95" name="Rounded Rectangle 94"/>
          <p:cNvSpPr/>
          <p:nvPr/>
        </p:nvSpPr>
        <p:spPr>
          <a:xfrm>
            <a:off x="7318080" y="2428436"/>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6"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97"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spTree>
    <p:extLst>
      <p:ext uri="{BB962C8B-B14F-4D97-AF65-F5344CB8AC3E}">
        <p14:creationId xmlns:p14="http://schemas.microsoft.com/office/powerpoint/2010/main" val="343711611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2400" y="488135"/>
            <a:ext cx="8839200" cy="381000"/>
          </a:xfrm>
        </p:spPr>
        <p:txBody>
          <a:bodyPr/>
          <a:lstStyle/>
          <a:p>
            <a:pPr eaLnBrk="1" hangingPunct="1"/>
            <a:r>
              <a:rPr lang="en-US" sz="3200" dirty="0" smtClean="0"/>
              <a:t>Topics Covered in this Part of the Module</a:t>
            </a:r>
          </a:p>
        </p:txBody>
      </p:sp>
      <p:sp>
        <p:nvSpPr>
          <p:cNvPr id="15" name="Rectangle 3" descr="Rectangle: Click to edit Master text styles&#10;Second level&#10;Third level&#10;Fourth level&#10;Fifth level"/>
          <p:cNvSpPr>
            <a:spLocks noGrp="1" noChangeArrowheads="1"/>
          </p:cNvSpPr>
          <p:nvPr>
            <p:ph idx="1"/>
          </p:nvPr>
        </p:nvSpPr>
        <p:spPr>
          <a:xfrm>
            <a:off x="-2" y="1147482"/>
            <a:ext cx="6063345" cy="5431728"/>
          </a:xfrm>
        </p:spPr>
        <p:txBody>
          <a:bodyPr/>
          <a:lstStyle/>
          <a:p>
            <a:pPr marL="233363" indent="-233363" eaLnBrk="1" hangingPunct="1">
              <a:spcBef>
                <a:spcPts val="600"/>
              </a:spcBef>
              <a:buFont typeface="Arial" pitchFamily="34" charset="0"/>
              <a:buChar char="•"/>
              <a:defRPr/>
            </a:pPr>
            <a:r>
              <a:rPr lang="en-US" sz="2000" dirty="0" smtClean="0"/>
              <a:t>Motivate the need to have a layered architecture for concurrent &amp; networked software  </a:t>
            </a:r>
            <a:endParaRPr lang="en-US" dirty="0"/>
          </a:p>
        </p:txBody>
      </p:sp>
      <p:grpSp>
        <p:nvGrpSpPr>
          <p:cNvPr id="3" name="Group 2"/>
          <p:cNvGrpSpPr/>
          <p:nvPr/>
        </p:nvGrpSpPr>
        <p:grpSpPr>
          <a:xfrm>
            <a:off x="359658" y="2275295"/>
            <a:ext cx="8595846" cy="3293291"/>
            <a:chOff x="379772" y="2848622"/>
            <a:chExt cx="8305655" cy="3046849"/>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11" y="2848622"/>
              <a:ext cx="8180016" cy="304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79772" y="3224464"/>
              <a:ext cx="949106" cy="341632"/>
            </a:xfrm>
            <a:prstGeom prst="rect">
              <a:avLst/>
            </a:prstGeom>
            <a:solidFill>
              <a:schemeClr val="bg1"/>
            </a:solidFill>
          </p:spPr>
          <p:txBody>
            <a:bodyPr wrap="none" rtlCol="0">
              <a:spAutoFit/>
            </a:bodyPr>
            <a:lstStyle/>
            <a:p>
              <a:r>
                <a:rPr lang="en-US" dirty="0" smtClean="0"/>
                <a:t>Layer C</a:t>
              </a:r>
              <a:endParaRPr lang="en-US" dirty="0"/>
            </a:p>
          </p:txBody>
        </p:sp>
        <p:sp>
          <p:nvSpPr>
            <p:cNvPr id="25" name="TextBox 24"/>
            <p:cNvSpPr txBox="1"/>
            <p:nvPr/>
          </p:nvSpPr>
          <p:spPr>
            <a:xfrm>
              <a:off x="379772" y="4261140"/>
              <a:ext cx="947503" cy="341632"/>
            </a:xfrm>
            <a:prstGeom prst="rect">
              <a:avLst/>
            </a:prstGeom>
            <a:solidFill>
              <a:schemeClr val="bg1"/>
            </a:solidFill>
          </p:spPr>
          <p:txBody>
            <a:bodyPr wrap="none" rtlCol="0">
              <a:spAutoFit/>
            </a:bodyPr>
            <a:lstStyle/>
            <a:p>
              <a:r>
                <a:rPr lang="en-US" dirty="0" smtClean="0"/>
                <a:t>Layer B</a:t>
              </a:r>
              <a:endParaRPr lang="en-US" dirty="0"/>
            </a:p>
          </p:txBody>
        </p:sp>
        <p:sp>
          <p:nvSpPr>
            <p:cNvPr id="26" name="TextBox 25"/>
            <p:cNvSpPr txBox="1"/>
            <p:nvPr/>
          </p:nvSpPr>
          <p:spPr>
            <a:xfrm>
              <a:off x="379772" y="5297817"/>
              <a:ext cx="949106" cy="341632"/>
            </a:xfrm>
            <a:prstGeom prst="rect">
              <a:avLst/>
            </a:prstGeom>
            <a:solidFill>
              <a:schemeClr val="bg1"/>
            </a:solidFill>
          </p:spPr>
          <p:txBody>
            <a:bodyPr wrap="none" rtlCol="0">
              <a:spAutoFit/>
            </a:bodyPr>
            <a:lstStyle/>
            <a:p>
              <a:r>
                <a:rPr lang="en-US" dirty="0" smtClean="0"/>
                <a:t>Layer A</a:t>
              </a:r>
              <a:endParaRPr lang="en-US" dirty="0"/>
            </a:p>
          </p:txBody>
        </p:sp>
      </p:grpSp>
    </p:spTree>
    <p:extLst>
      <p:ext uri="{BB962C8B-B14F-4D97-AF65-F5344CB8AC3E}">
        <p14:creationId xmlns:p14="http://schemas.microsoft.com/office/powerpoint/2010/main" val="228025712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736600" y="360950"/>
            <a:ext cx="7924800" cy="611605"/>
          </a:xfrm>
        </p:spPr>
        <p:txBody>
          <a:bodyPr/>
          <a:lstStyle/>
          <a:p>
            <a:r>
              <a:rPr lang="en-US" sz="3200" dirty="0" smtClean="0"/>
              <a:t>Distribution Middleware</a:t>
            </a:r>
          </a:p>
        </p:txBody>
      </p:sp>
      <p:sp>
        <p:nvSpPr>
          <p:cNvPr id="1029" name="Rectangle 3"/>
          <p:cNvSpPr>
            <a:spLocks noChangeArrowheads="1"/>
          </p:cNvSpPr>
          <p:nvPr/>
        </p:nvSpPr>
        <p:spPr bwMode="auto">
          <a:xfrm>
            <a:off x="0" y="924428"/>
            <a:ext cx="7318080" cy="707886"/>
          </a:xfrm>
          <a:prstGeom prst="rect">
            <a:avLst/>
          </a:prstGeom>
          <a:noFill/>
          <a:ln w="12700">
            <a:noFill/>
            <a:miter lim="800000"/>
            <a:headEnd/>
            <a:tailEnd/>
          </a:ln>
        </p:spPr>
        <p:txBody>
          <a:bodyPr wrap="square">
            <a:spAutoFit/>
          </a:bodyPr>
          <a:lstStyle/>
          <a:p>
            <a:pPr marL="233363" lvl="1" indent="-233363" eaLnBrk="0" hangingPunct="0">
              <a:lnSpc>
                <a:spcPct val="100000"/>
              </a:lnSpc>
              <a:spcBef>
                <a:spcPts val="600"/>
              </a:spcBef>
              <a:buClr>
                <a:schemeClr val="tx1"/>
              </a:buClr>
              <a:buFont typeface="Arial" pitchFamily="34" charset="0"/>
              <a:buChar char="•"/>
              <a:defRPr/>
            </a:pPr>
            <a:r>
              <a:rPr lang="en-US" sz="2000" b="1" dirty="0">
                <a:latin typeface="+mn-lt"/>
                <a:ea typeface="+mn-ea"/>
                <a:cs typeface="+mn-cs"/>
              </a:rPr>
              <a:t>Distribution middleware </a:t>
            </a:r>
            <a:r>
              <a:rPr lang="en-US" sz="2000" dirty="0">
                <a:latin typeface="+mn-lt"/>
                <a:ea typeface="+mn-ea"/>
                <a:cs typeface="+mn-cs"/>
              </a:rPr>
              <a:t>simplifies </a:t>
            </a:r>
            <a:r>
              <a:rPr lang="en-US" sz="2000" dirty="0" smtClean="0">
                <a:latin typeface="+mn-lt"/>
                <a:ea typeface="+mn-ea"/>
                <a:cs typeface="+mn-cs"/>
              </a:rPr>
              <a:t>networked component programming </a:t>
            </a:r>
            <a:r>
              <a:rPr lang="en-US" sz="2000" dirty="0">
                <a:latin typeface="+mn-lt"/>
                <a:ea typeface="+mn-ea"/>
                <a:cs typeface="+mn-cs"/>
              </a:rPr>
              <a:t>&amp; </a:t>
            </a:r>
            <a:r>
              <a:rPr lang="en-US" sz="2000" dirty="0" smtClean="0">
                <a:latin typeface="+mn-lt"/>
                <a:ea typeface="+mn-ea"/>
                <a:cs typeface="+mn-cs"/>
              </a:rPr>
              <a:t>extends </a:t>
            </a:r>
            <a:r>
              <a:rPr lang="en-US" sz="2000" dirty="0">
                <a:latin typeface="+mn-lt"/>
                <a:ea typeface="+mn-ea"/>
                <a:cs typeface="+mn-cs"/>
              </a:rPr>
              <a:t>OS mechanisms end-to-end</a:t>
            </a:r>
          </a:p>
        </p:txBody>
      </p:sp>
      <p:sp>
        <p:nvSpPr>
          <p:cNvPr id="21"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2"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5"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6"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7"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28"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Distribution</a:t>
            </a:r>
          </a:p>
          <a:p>
            <a:pPr algn="ctr" eaLnBrk="1" hangingPunct="1">
              <a:lnSpc>
                <a:spcPct val="90000"/>
              </a:lnSpc>
              <a:buSzPct val="80000"/>
            </a:pPr>
            <a:r>
              <a:rPr lang="en-US" sz="1200" dirty="0">
                <a:solidFill>
                  <a:schemeClr val="bg1"/>
                </a:solidFill>
                <a:latin typeface="Tahoma" pitchFamily="34" charset="0"/>
                <a:cs typeface="Tahoma" pitchFamily="34" charset="0"/>
              </a:rPr>
              <a:t>Middleware</a:t>
            </a:r>
          </a:p>
        </p:txBody>
      </p:sp>
      <p:sp>
        <p:nvSpPr>
          <p:cNvPr id="29"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0"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31" name="Rounded Rectangle 30"/>
          <p:cNvSpPr/>
          <p:nvPr/>
        </p:nvSpPr>
        <p:spPr>
          <a:xfrm>
            <a:off x="7327133" y="1974199"/>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3"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spTree>
    <p:extLst>
      <p:ext uri="{BB962C8B-B14F-4D97-AF65-F5344CB8AC3E}">
        <p14:creationId xmlns:p14="http://schemas.microsoft.com/office/powerpoint/2010/main" val="428462885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028" name="Rectangle 2"/>
          <p:cNvSpPr>
            <a:spLocks noGrp="1" noChangeArrowheads="1"/>
          </p:cNvSpPr>
          <p:nvPr>
            <p:ph type="title"/>
          </p:nvPr>
        </p:nvSpPr>
        <p:spPr>
          <a:xfrm>
            <a:off x="736600" y="360950"/>
            <a:ext cx="7924800" cy="611605"/>
          </a:xfrm>
        </p:spPr>
        <p:txBody>
          <a:bodyPr/>
          <a:lstStyle/>
          <a:p>
            <a:r>
              <a:rPr lang="en-US" sz="3200" dirty="0" smtClean="0"/>
              <a:t>Distribution Middleware</a:t>
            </a:r>
          </a:p>
        </p:txBody>
      </p:sp>
      <p:sp>
        <p:nvSpPr>
          <p:cNvPr id="1029" name="Rectangle 3"/>
          <p:cNvSpPr>
            <a:spLocks noChangeArrowheads="1"/>
          </p:cNvSpPr>
          <p:nvPr/>
        </p:nvSpPr>
        <p:spPr bwMode="auto">
          <a:xfrm>
            <a:off x="0" y="924428"/>
            <a:ext cx="7318080" cy="707886"/>
          </a:xfrm>
          <a:prstGeom prst="rect">
            <a:avLst/>
          </a:prstGeom>
          <a:noFill/>
          <a:ln w="12700">
            <a:noFill/>
            <a:miter lim="800000"/>
            <a:headEnd/>
            <a:tailEnd/>
          </a:ln>
        </p:spPr>
        <p:txBody>
          <a:bodyPr wrap="square">
            <a:spAutoFit/>
          </a:bodyPr>
          <a:lstStyle/>
          <a:p>
            <a:pPr marL="233363" lvl="1" indent="-233363" eaLnBrk="0" hangingPunct="0">
              <a:lnSpc>
                <a:spcPct val="100000"/>
              </a:lnSpc>
              <a:spcBef>
                <a:spcPts val="600"/>
              </a:spcBef>
              <a:buClr>
                <a:schemeClr val="bg1">
                  <a:lumMod val="75000"/>
                </a:schemeClr>
              </a:buClr>
              <a:buFont typeface="Arial" pitchFamily="34" charset="0"/>
              <a:buChar char="•"/>
              <a:defRPr/>
            </a:pPr>
            <a:r>
              <a:rPr lang="en-US" sz="2000" b="1" dirty="0">
                <a:solidFill>
                  <a:schemeClr val="bg1">
                    <a:lumMod val="75000"/>
                  </a:schemeClr>
                </a:solidFill>
                <a:latin typeface="+mn-lt"/>
                <a:ea typeface="+mn-ea"/>
                <a:cs typeface="+mn-cs"/>
              </a:rPr>
              <a:t>Distribution middleware </a:t>
            </a:r>
            <a:r>
              <a:rPr lang="en-US" sz="2000" dirty="0">
                <a:solidFill>
                  <a:schemeClr val="bg1">
                    <a:lumMod val="75000"/>
                  </a:schemeClr>
                </a:solidFill>
                <a:latin typeface="+mn-lt"/>
                <a:ea typeface="+mn-ea"/>
                <a:cs typeface="+mn-cs"/>
              </a:rPr>
              <a:t>simplifies </a:t>
            </a:r>
            <a:r>
              <a:rPr lang="en-US" sz="2000" dirty="0" smtClean="0">
                <a:solidFill>
                  <a:schemeClr val="bg1">
                    <a:lumMod val="75000"/>
                  </a:schemeClr>
                </a:solidFill>
                <a:latin typeface="+mn-lt"/>
                <a:ea typeface="+mn-ea"/>
                <a:cs typeface="+mn-cs"/>
              </a:rPr>
              <a:t>networked component programming </a:t>
            </a:r>
            <a:r>
              <a:rPr lang="en-US" sz="2000" dirty="0">
                <a:solidFill>
                  <a:schemeClr val="bg1">
                    <a:lumMod val="75000"/>
                  </a:schemeClr>
                </a:solidFill>
                <a:latin typeface="+mn-lt"/>
                <a:ea typeface="+mn-ea"/>
                <a:cs typeface="+mn-cs"/>
              </a:rPr>
              <a:t>&amp; </a:t>
            </a:r>
            <a:r>
              <a:rPr lang="en-US" sz="2000" dirty="0" smtClean="0">
                <a:solidFill>
                  <a:schemeClr val="bg1">
                    <a:lumMod val="75000"/>
                  </a:schemeClr>
                </a:solidFill>
                <a:latin typeface="+mn-lt"/>
                <a:ea typeface="+mn-ea"/>
                <a:cs typeface="+mn-cs"/>
              </a:rPr>
              <a:t>extends </a:t>
            </a:r>
            <a:r>
              <a:rPr lang="en-US" sz="2000" dirty="0">
                <a:solidFill>
                  <a:schemeClr val="bg1">
                    <a:lumMod val="75000"/>
                  </a:schemeClr>
                </a:solidFill>
                <a:latin typeface="+mn-lt"/>
                <a:ea typeface="+mn-ea"/>
                <a:cs typeface="+mn-cs"/>
              </a:rPr>
              <a:t>OS mechanisms end-to-end</a:t>
            </a:r>
          </a:p>
        </p:txBody>
      </p:sp>
      <p:sp>
        <p:nvSpPr>
          <p:cNvPr id="1643537" name="Rectangle 17"/>
          <p:cNvSpPr>
            <a:spLocks noChangeArrowheads="1"/>
          </p:cNvSpPr>
          <p:nvPr/>
        </p:nvSpPr>
        <p:spPr bwMode="auto">
          <a:xfrm>
            <a:off x="542249" y="6173569"/>
            <a:ext cx="8186264" cy="646331"/>
          </a:xfrm>
          <a:prstGeom prst="rect">
            <a:avLst/>
          </a:prstGeom>
          <a:solidFill>
            <a:srgbClr val="FFFF99"/>
          </a:solidFill>
          <a:ln w="12700">
            <a:solidFill>
              <a:schemeClr val="tx1"/>
            </a:solidFill>
            <a:miter lim="800000"/>
            <a:headEnd/>
            <a:tailEnd/>
          </a:ln>
          <a:scene3d>
            <a:camera prst="orthographicFront"/>
            <a:lightRig rig="threePt" dir="t"/>
          </a:scene3d>
          <a:sp3d>
            <a:bevelT/>
          </a:sp3d>
        </p:spPr>
        <p:txBody>
          <a:bodyPr wrap="square">
            <a:spAutoFit/>
          </a:bodyPr>
          <a:lstStyle/>
          <a:p>
            <a:pPr algn="ctr">
              <a:spcBef>
                <a:spcPct val="20000"/>
              </a:spcBef>
            </a:pPr>
            <a:r>
              <a:rPr lang="en-US" sz="2000" u="none" dirty="0">
                <a:cs typeface="Times New Roman" pitchFamily="18" charset="0"/>
              </a:rPr>
              <a:t>Distribution middleware avoids hard-coding client &amp; server </a:t>
            </a:r>
            <a:r>
              <a:rPr lang="en-US" sz="2000" u="none" dirty="0" smtClean="0">
                <a:cs typeface="Times New Roman" pitchFamily="18" charset="0"/>
              </a:rPr>
              <a:t>app dependencies </a:t>
            </a:r>
            <a:r>
              <a:rPr lang="en-US" sz="2000" u="none" dirty="0">
                <a:cs typeface="Times New Roman" pitchFamily="18" charset="0"/>
              </a:rPr>
              <a:t>on object location, language, OS, protocols, &amp; hardware</a:t>
            </a:r>
          </a:p>
        </p:txBody>
      </p:sp>
      <p:grpSp>
        <p:nvGrpSpPr>
          <p:cNvPr id="2" name="Group 18"/>
          <p:cNvGrpSpPr>
            <a:grpSpLocks/>
          </p:cNvGrpSpPr>
          <p:nvPr/>
        </p:nvGrpSpPr>
        <p:grpSpPr bwMode="auto">
          <a:xfrm>
            <a:off x="48075" y="1649413"/>
            <a:ext cx="7305675" cy="4452937"/>
            <a:chOff x="0" y="1039"/>
            <a:chExt cx="4602" cy="2805"/>
          </a:xfrm>
        </p:grpSpPr>
        <p:sp>
          <p:nvSpPr>
            <p:cNvPr id="1041" name="Rectangle 19"/>
            <p:cNvSpPr>
              <a:spLocks noChangeArrowheads="1"/>
            </p:cNvSpPr>
            <p:nvPr/>
          </p:nvSpPr>
          <p:spPr bwMode="auto">
            <a:xfrm>
              <a:off x="0" y="1039"/>
              <a:ext cx="4602" cy="688"/>
            </a:xfrm>
            <a:prstGeom prst="rect">
              <a:avLst/>
            </a:prstGeom>
            <a:noFill/>
            <a:ln w="12700">
              <a:noFill/>
              <a:miter lim="800000"/>
              <a:headEnd/>
              <a:tailEnd/>
            </a:ln>
          </p:spPr>
          <p:txBody>
            <a:bodyPr>
              <a:spAutoFit/>
            </a:bodyPr>
            <a:lstStyle/>
            <a:p>
              <a:pPr marL="233363" lvl="1" indent="-233363" eaLnBrk="0" hangingPunct="0">
                <a:lnSpc>
                  <a:spcPct val="100000"/>
                </a:lnSpc>
                <a:spcBef>
                  <a:spcPts val="600"/>
                </a:spcBef>
                <a:buClr>
                  <a:schemeClr val="tx1"/>
                </a:buClr>
                <a:buFont typeface="Arial" pitchFamily="34" charset="0"/>
                <a:buChar char="•"/>
                <a:defRPr/>
              </a:pPr>
              <a:r>
                <a:rPr lang="en-US" sz="2000" b="1" dirty="0">
                  <a:latin typeface="+mn-lt"/>
                  <a:ea typeface="+mn-ea"/>
                  <a:cs typeface="+mn-cs"/>
                </a:rPr>
                <a:t>Examples</a:t>
              </a: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OMG </a:t>
              </a:r>
              <a:r>
                <a:rPr lang="en-US" sz="2000" dirty="0" smtClean="0">
                  <a:latin typeface="+mn-lt"/>
                  <a:ea typeface="+mn-ea"/>
                  <a:cs typeface="+mn-cs"/>
                </a:rPr>
                <a:t>(Real-time) </a:t>
              </a:r>
              <a:r>
                <a:rPr lang="en-US" sz="2000" dirty="0">
                  <a:latin typeface="+mn-lt"/>
                  <a:ea typeface="+mn-ea"/>
                  <a:cs typeface="+mn-cs"/>
                </a:rPr>
                <a:t>CORBA &amp; DDS, </a:t>
              </a:r>
              <a:r>
                <a:rPr lang="en-US" sz="2000" dirty="0" smtClean="0">
                  <a:latin typeface="+mn-lt"/>
                  <a:ea typeface="+mn-ea"/>
                  <a:cs typeface="+mn-cs"/>
                </a:rPr>
                <a:t>W3C SOAP &amp; </a:t>
              </a:r>
              <a:br>
                <a:rPr lang="en-US" sz="2000" dirty="0" smtClean="0">
                  <a:latin typeface="+mn-lt"/>
                  <a:ea typeface="+mn-ea"/>
                  <a:cs typeface="+mn-cs"/>
                </a:rPr>
              </a:br>
              <a:r>
                <a:rPr lang="en-US" sz="2000" dirty="0" smtClean="0">
                  <a:latin typeface="+mn-lt"/>
                  <a:ea typeface="+mn-ea"/>
                  <a:cs typeface="+mn-cs"/>
                </a:rPr>
                <a:t>Web Services, </a:t>
              </a:r>
              <a:r>
                <a:rPr lang="en-US" sz="2000" dirty="0"/>
                <a:t>Sun RMI, Microsoft DCOM, </a:t>
              </a:r>
              <a:r>
                <a:rPr lang="en-US" sz="2000" dirty="0" smtClean="0"/>
                <a:t>etc.</a:t>
              </a:r>
              <a:endParaRPr lang="en-US" sz="2000" dirty="0">
                <a:latin typeface="+mn-lt"/>
                <a:ea typeface="+mn-ea"/>
                <a:cs typeface="+mn-cs"/>
              </a:endParaRPr>
            </a:p>
          </p:txBody>
        </p:sp>
        <p:graphicFrame>
          <p:nvGraphicFramePr>
            <p:cNvPr id="1026" name="Object 21"/>
            <p:cNvGraphicFramePr>
              <a:graphicFrameLocks noChangeAspect="1"/>
            </p:cNvGraphicFramePr>
            <p:nvPr>
              <p:extLst>
                <p:ext uri="{D42A27DB-BD31-4B8C-83A1-F6EECF244321}">
                  <p14:modId xmlns:p14="http://schemas.microsoft.com/office/powerpoint/2010/main" val="333461482"/>
                </p:ext>
              </p:extLst>
            </p:nvPr>
          </p:nvGraphicFramePr>
          <p:xfrm>
            <a:off x="209" y="1762"/>
            <a:ext cx="2562" cy="1953"/>
          </p:xfrm>
          <a:graphic>
            <a:graphicData uri="http://schemas.openxmlformats.org/presentationml/2006/ole">
              <mc:AlternateContent xmlns:mc="http://schemas.openxmlformats.org/markup-compatibility/2006">
                <mc:Choice xmlns:v="urn:schemas-microsoft-com:vml" Requires="v">
                  <p:oleObj spid="_x0000_s4297" name="Visio" r:id="rId4" imgW="8022732" imgH="5929416" progId="Visio.Drawing.11">
                    <p:embed/>
                  </p:oleObj>
                </mc:Choice>
                <mc:Fallback>
                  <p:oleObj name="Visio" r:id="rId4" imgW="8022732" imgH="5929416" progId="Visio.Drawing.11">
                    <p:embed/>
                    <p:pic>
                      <p:nvPicPr>
                        <p:cNvPr id="0" name=""/>
                        <p:cNvPicPr>
                          <a:picLocks noChangeAspect="1" noChangeArrowheads="1"/>
                        </p:cNvPicPr>
                        <p:nvPr/>
                      </p:nvPicPr>
                      <p:blipFill>
                        <a:blip r:embed="rId5"/>
                        <a:srcRect/>
                        <a:stretch>
                          <a:fillRect/>
                        </a:stretch>
                      </p:blipFill>
                      <p:spPr bwMode="auto">
                        <a:xfrm>
                          <a:off x="209" y="1762"/>
                          <a:ext cx="2562" cy="19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43" name="Rectangle 22"/>
            <p:cNvSpPr>
              <a:spLocks noChangeArrowheads="1"/>
            </p:cNvSpPr>
            <p:nvPr/>
          </p:nvSpPr>
          <p:spPr bwMode="auto">
            <a:xfrm>
              <a:off x="4118" y="3599"/>
              <a:ext cx="116" cy="233"/>
            </a:xfrm>
            <a:prstGeom prst="rect">
              <a:avLst/>
            </a:prstGeom>
            <a:noFill/>
            <a:ln w="9525" algn="ctr">
              <a:noFill/>
              <a:miter lim="800000"/>
              <a:headEnd/>
              <a:tailEnd/>
            </a:ln>
          </p:spPr>
          <p:txBody>
            <a:bodyPr wrap="none">
              <a:spAutoFit/>
            </a:bodyPr>
            <a:lstStyle/>
            <a:p>
              <a:pPr algn="ctr">
                <a:lnSpc>
                  <a:spcPct val="100000"/>
                </a:lnSpc>
                <a:spcBef>
                  <a:spcPts val="600"/>
                </a:spcBef>
              </a:pPr>
              <a:endParaRPr lang="en-US" u="none" dirty="0"/>
            </a:p>
          </p:txBody>
        </p:sp>
        <p:sp>
          <p:nvSpPr>
            <p:cNvPr id="1044" name="Rectangle 23"/>
            <p:cNvSpPr>
              <a:spLocks noChangeArrowheads="1"/>
            </p:cNvSpPr>
            <p:nvPr/>
          </p:nvSpPr>
          <p:spPr bwMode="auto">
            <a:xfrm>
              <a:off x="698" y="3611"/>
              <a:ext cx="1474" cy="233"/>
            </a:xfrm>
            <a:prstGeom prst="rect">
              <a:avLst/>
            </a:prstGeom>
            <a:noFill/>
            <a:ln w="9525" algn="ctr">
              <a:noFill/>
              <a:miter lim="800000"/>
              <a:headEnd/>
              <a:tailEnd/>
            </a:ln>
          </p:spPr>
          <p:txBody>
            <a:bodyPr wrap="none">
              <a:spAutoFit/>
            </a:bodyPr>
            <a:lstStyle/>
            <a:p>
              <a:pPr algn="ctr">
                <a:lnSpc>
                  <a:spcPct val="100000"/>
                </a:lnSpc>
                <a:spcBef>
                  <a:spcPts val="600"/>
                </a:spcBef>
              </a:pPr>
              <a:r>
                <a:rPr lang="en-US" dirty="0" smtClean="0">
                  <a:hlinkClick r:id="rId6"/>
                </a:rPr>
                <a:t>www.omg.org/corba</a:t>
              </a:r>
              <a:r>
                <a:rPr lang="en-US" dirty="0" smtClean="0"/>
                <a:t> </a:t>
              </a:r>
              <a:endParaRPr lang="en-US" u="none" dirty="0"/>
            </a:p>
          </p:txBody>
        </p:sp>
      </p:grpSp>
      <p:sp>
        <p:nvSpPr>
          <p:cNvPr id="21"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2"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5"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6"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7"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28"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Distribution</a:t>
            </a:r>
          </a:p>
          <a:p>
            <a:pPr algn="ctr" eaLnBrk="1" hangingPunct="1">
              <a:lnSpc>
                <a:spcPct val="90000"/>
              </a:lnSpc>
              <a:buSzPct val="80000"/>
            </a:pPr>
            <a:r>
              <a:rPr lang="en-US" sz="1200" dirty="0">
                <a:solidFill>
                  <a:schemeClr val="bg1"/>
                </a:solidFill>
                <a:latin typeface="Tahoma" pitchFamily="34" charset="0"/>
                <a:cs typeface="Tahoma" pitchFamily="34" charset="0"/>
              </a:rPr>
              <a:t>Middleware</a:t>
            </a:r>
          </a:p>
        </p:txBody>
      </p:sp>
      <p:sp>
        <p:nvSpPr>
          <p:cNvPr id="29"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0"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31" name="Rounded Rectangle 30"/>
          <p:cNvSpPr/>
          <p:nvPr/>
        </p:nvSpPr>
        <p:spPr>
          <a:xfrm>
            <a:off x="7327133" y="1974199"/>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3"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grpSp>
        <p:nvGrpSpPr>
          <p:cNvPr id="3" name="Group 2"/>
          <p:cNvGrpSpPr/>
          <p:nvPr/>
        </p:nvGrpSpPr>
        <p:grpSpPr>
          <a:xfrm>
            <a:off x="4672015" y="3582806"/>
            <a:ext cx="4316837" cy="2463036"/>
            <a:chOff x="4672015" y="3582806"/>
            <a:chExt cx="4316837" cy="2463036"/>
          </a:xfrm>
        </p:grpSpPr>
        <p:sp>
          <p:nvSpPr>
            <p:cNvPr id="34" name="Rectangle 23"/>
            <p:cNvSpPr>
              <a:spLocks noChangeArrowheads="1"/>
            </p:cNvSpPr>
            <p:nvPr/>
          </p:nvSpPr>
          <p:spPr bwMode="auto">
            <a:xfrm>
              <a:off x="5723590" y="5704210"/>
              <a:ext cx="2206823" cy="341632"/>
            </a:xfrm>
            <a:prstGeom prst="rect">
              <a:avLst/>
            </a:prstGeom>
            <a:noFill/>
            <a:ln w="9525" algn="ctr">
              <a:noFill/>
              <a:miter lim="800000"/>
              <a:headEnd/>
              <a:tailEnd/>
            </a:ln>
          </p:spPr>
          <p:txBody>
            <a:bodyPr wrap="none">
              <a:spAutoFit/>
            </a:bodyPr>
            <a:lstStyle/>
            <a:p>
              <a:pPr algn="ctr"/>
              <a:r>
                <a:rPr lang="en-US" dirty="0" smtClean="0">
                  <a:hlinkClick r:id="rId7"/>
                </a:rPr>
                <a:t>www.omg.org/dds</a:t>
              </a:r>
              <a:r>
                <a:rPr lang="en-US" dirty="0" smtClean="0"/>
                <a:t>  </a:t>
              </a:r>
              <a:endParaRPr lang="en-US" u="none" dirty="0"/>
            </a:p>
          </p:txBody>
        </p:sp>
        <p:sp>
          <p:nvSpPr>
            <p:cNvPr id="35" name="Cloud"/>
            <p:cNvSpPr>
              <a:spLocks noChangeAspect="1" noEditPoints="1" noChangeArrowheads="1"/>
            </p:cNvSpPr>
            <p:nvPr/>
          </p:nvSpPr>
          <p:spPr bwMode="auto">
            <a:xfrm>
              <a:off x="5670052" y="3621092"/>
              <a:ext cx="2286001" cy="183832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DDDDD"/>
            </a:solidFill>
            <a:ln w="9525">
              <a:solidFill>
                <a:srgbClr val="000000"/>
              </a:solidFill>
              <a:miter lim="800000"/>
              <a:headEnd/>
              <a:tailEnd/>
            </a:ln>
            <a:effectLst>
              <a:outerShdw dist="107763" dir="2700000" algn="ctr" rotWithShape="0">
                <a:srgbClr val="808080"/>
              </a:outerShdw>
            </a:effectLst>
          </p:spPr>
          <p:txBody>
            <a:bodyPr/>
            <a:lstStyle/>
            <a:p>
              <a:endParaRPr lang="en-US"/>
            </a:p>
          </p:txBody>
        </p:sp>
        <p:sp>
          <p:nvSpPr>
            <p:cNvPr id="46" name="Line 14"/>
            <p:cNvSpPr>
              <a:spLocks noChangeShapeType="1"/>
            </p:cNvSpPr>
            <p:nvPr/>
          </p:nvSpPr>
          <p:spPr bwMode="auto">
            <a:xfrm>
              <a:off x="5225554" y="3914276"/>
              <a:ext cx="927099" cy="156819"/>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47" name="Text Box 15"/>
            <p:cNvSpPr txBox="1">
              <a:spLocks noChangeArrowheads="1"/>
            </p:cNvSpPr>
            <p:nvPr/>
          </p:nvSpPr>
          <p:spPr bwMode="auto">
            <a:xfrm>
              <a:off x="5719766" y="4103692"/>
              <a:ext cx="2286000" cy="84023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800" b="1" i="0" dirty="0" smtClean="0"/>
                <a:t>Global </a:t>
              </a:r>
              <a:br>
                <a:rPr lang="en-US" sz="1800" b="1" i="0" dirty="0" smtClean="0"/>
              </a:br>
              <a:r>
                <a:rPr lang="en-US" sz="1800" b="1" i="0" dirty="0" smtClean="0"/>
                <a:t>Data </a:t>
              </a:r>
              <a:br>
                <a:rPr lang="en-US" sz="1800" b="1" i="0" dirty="0" smtClean="0"/>
              </a:br>
              <a:r>
                <a:rPr lang="en-US" sz="1800" b="1" i="0" dirty="0" smtClean="0"/>
                <a:t>Store</a:t>
              </a:r>
              <a:endParaRPr lang="en-US" sz="1800" b="1" i="0" dirty="0"/>
            </a:p>
          </p:txBody>
        </p:sp>
        <p:sp>
          <p:nvSpPr>
            <p:cNvPr id="48" name="Line 16"/>
            <p:cNvSpPr>
              <a:spLocks noChangeShapeType="1"/>
            </p:cNvSpPr>
            <p:nvPr/>
          </p:nvSpPr>
          <p:spPr bwMode="auto">
            <a:xfrm flipV="1">
              <a:off x="4938714" y="4713292"/>
              <a:ext cx="1213939" cy="1524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49" name="Line 17"/>
            <p:cNvSpPr>
              <a:spLocks noChangeShapeType="1"/>
            </p:cNvSpPr>
            <p:nvPr/>
          </p:nvSpPr>
          <p:spPr bwMode="auto">
            <a:xfrm>
              <a:off x="7499062" y="5133868"/>
              <a:ext cx="730987" cy="102445"/>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0" name="Line 18"/>
            <p:cNvSpPr>
              <a:spLocks noChangeShapeType="1"/>
            </p:cNvSpPr>
            <p:nvPr/>
          </p:nvSpPr>
          <p:spPr bwMode="auto">
            <a:xfrm flipH="1" flipV="1">
              <a:off x="5149354" y="4941892"/>
              <a:ext cx="1068566" cy="1524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1" name="Line 19"/>
            <p:cNvSpPr>
              <a:spLocks noChangeShapeType="1"/>
            </p:cNvSpPr>
            <p:nvPr/>
          </p:nvSpPr>
          <p:spPr bwMode="auto">
            <a:xfrm flipV="1">
              <a:off x="7590337" y="3831182"/>
              <a:ext cx="782050" cy="105545"/>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2" name="Line 20"/>
            <p:cNvSpPr>
              <a:spLocks noChangeShapeType="1"/>
            </p:cNvSpPr>
            <p:nvPr/>
          </p:nvSpPr>
          <p:spPr bwMode="auto">
            <a:xfrm flipH="1">
              <a:off x="7611163" y="4486952"/>
              <a:ext cx="898217" cy="180178"/>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3" name="Line 21"/>
            <p:cNvSpPr>
              <a:spLocks noChangeShapeType="1"/>
            </p:cNvSpPr>
            <p:nvPr/>
          </p:nvSpPr>
          <p:spPr bwMode="auto">
            <a:xfrm flipH="1" flipV="1">
              <a:off x="7611163" y="4133730"/>
              <a:ext cx="898217" cy="152400"/>
            </a:xfrm>
            <a:prstGeom prst="line">
              <a:avLst/>
            </a:prstGeom>
            <a:noFill/>
            <a:ln w="3175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54" name="Text Box 22"/>
            <p:cNvSpPr txBox="1">
              <a:spLocks noChangeArrowheads="1"/>
            </p:cNvSpPr>
            <p:nvPr/>
          </p:nvSpPr>
          <p:spPr bwMode="auto">
            <a:xfrm rot="443976">
              <a:off x="7679623" y="4982844"/>
              <a:ext cx="532153" cy="23474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i="0" dirty="0">
                  <a:solidFill>
                    <a:schemeClr val="bg2"/>
                  </a:solidFill>
                </a:rPr>
                <a:t>read</a:t>
              </a:r>
            </a:p>
          </p:txBody>
        </p:sp>
        <p:sp>
          <p:nvSpPr>
            <p:cNvPr id="55" name="Text Box 23"/>
            <p:cNvSpPr txBox="1">
              <a:spLocks noChangeArrowheads="1"/>
            </p:cNvSpPr>
            <p:nvPr/>
          </p:nvSpPr>
          <p:spPr bwMode="auto">
            <a:xfrm rot="21238660">
              <a:off x="7731191" y="3665970"/>
              <a:ext cx="482709" cy="23083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i="0" dirty="0">
                  <a:solidFill>
                    <a:schemeClr val="bg2"/>
                  </a:solidFill>
                </a:rPr>
                <a:t>read</a:t>
              </a:r>
            </a:p>
          </p:txBody>
        </p:sp>
        <p:sp>
          <p:nvSpPr>
            <p:cNvPr id="56" name="Text Box 24"/>
            <p:cNvSpPr txBox="1">
              <a:spLocks noChangeArrowheads="1"/>
            </p:cNvSpPr>
            <p:nvPr/>
          </p:nvSpPr>
          <p:spPr bwMode="auto">
            <a:xfrm rot="443976">
              <a:off x="5339084" y="4984799"/>
              <a:ext cx="578234" cy="23083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000" b="1" i="0" dirty="0">
                  <a:solidFill>
                    <a:schemeClr val="bg2"/>
                  </a:solidFill>
                </a:rPr>
                <a:t>read</a:t>
              </a:r>
            </a:p>
          </p:txBody>
        </p:sp>
        <p:sp>
          <p:nvSpPr>
            <p:cNvPr id="57" name="Text Box 25"/>
            <p:cNvSpPr txBox="1">
              <a:spLocks noChangeArrowheads="1"/>
            </p:cNvSpPr>
            <p:nvPr/>
          </p:nvSpPr>
          <p:spPr bwMode="auto">
            <a:xfrm rot="443976">
              <a:off x="5400970" y="3761718"/>
              <a:ext cx="538163" cy="2444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b="1" i="0">
                  <a:solidFill>
                    <a:schemeClr val="bg2"/>
                  </a:solidFill>
                </a:rPr>
                <a:t>write</a:t>
              </a:r>
            </a:p>
          </p:txBody>
        </p:sp>
        <p:sp>
          <p:nvSpPr>
            <p:cNvPr id="58" name="Text Box 26"/>
            <p:cNvSpPr txBox="1">
              <a:spLocks noChangeArrowheads="1"/>
            </p:cNvSpPr>
            <p:nvPr/>
          </p:nvSpPr>
          <p:spPr bwMode="auto">
            <a:xfrm rot="443976">
              <a:off x="8009779" y="4046632"/>
              <a:ext cx="538162" cy="2444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b="1" i="0" dirty="0">
                  <a:solidFill>
                    <a:schemeClr val="bg2"/>
                  </a:solidFill>
                </a:rPr>
                <a:t>write</a:t>
              </a:r>
            </a:p>
          </p:txBody>
        </p:sp>
        <p:sp>
          <p:nvSpPr>
            <p:cNvPr id="59" name="Text Box 27"/>
            <p:cNvSpPr txBox="1">
              <a:spLocks noChangeArrowheads="1"/>
            </p:cNvSpPr>
            <p:nvPr/>
          </p:nvSpPr>
          <p:spPr bwMode="auto">
            <a:xfrm rot="21235669">
              <a:off x="5174754" y="4560892"/>
              <a:ext cx="538163" cy="2444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b="1" i="0">
                  <a:solidFill>
                    <a:schemeClr val="bg2"/>
                  </a:solidFill>
                </a:rPr>
                <a:t>write</a:t>
              </a:r>
            </a:p>
          </p:txBody>
        </p:sp>
        <p:sp>
          <p:nvSpPr>
            <p:cNvPr id="60" name="Text Box 28"/>
            <p:cNvSpPr txBox="1">
              <a:spLocks noChangeArrowheads="1"/>
            </p:cNvSpPr>
            <p:nvPr/>
          </p:nvSpPr>
          <p:spPr bwMode="auto">
            <a:xfrm rot="20956893">
              <a:off x="8023806" y="4547277"/>
              <a:ext cx="538162" cy="2444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000" b="1" i="0">
                  <a:solidFill>
                    <a:schemeClr val="bg2"/>
                  </a:solidFill>
                </a:rPr>
                <a:t>write</a:t>
              </a:r>
            </a:p>
          </p:txBody>
        </p:sp>
        <p:sp>
          <p:nvSpPr>
            <p:cNvPr id="36" name="AutoShape 4"/>
            <p:cNvSpPr>
              <a:spLocks noChangeArrowheads="1"/>
            </p:cNvSpPr>
            <p:nvPr/>
          </p:nvSpPr>
          <p:spPr bwMode="auto">
            <a:xfrm>
              <a:off x="4875036" y="3739625"/>
              <a:ext cx="475488" cy="331470"/>
            </a:xfrm>
            <a:prstGeom prst="roundRect">
              <a:avLst>
                <a:gd name="adj" fmla="val 16667"/>
              </a:avLst>
            </a:prstGeom>
            <a:solidFill>
              <a:srgbClr val="E1FFFF"/>
            </a:solidFill>
            <a:ln w="9525" algn="ctr">
              <a:solidFill>
                <a:schemeClr val="tx1"/>
              </a:solidFill>
              <a:round/>
              <a:headEnd/>
              <a:tailEnd/>
            </a:ln>
            <a:effectLst/>
          </p:spPr>
          <p:txBody>
            <a:bodyPr wrap="square" anchor="ctr">
              <a:spAutoFit/>
            </a:bodyPr>
            <a:lstStyle/>
            <a:p>
              <a:endParaRPr lang="en-US"/>
            </a:p>
          </p:txBody>
        </p:sp>
        <p:sp>
          <p:nvSpPr>
            <p:cNvPr id="37" name="Text Box 5"/>
            <p:cNvSpPr txBox="1">
              <a:spLocks noChangeArrowheads="1"/>
            </p:cNvSpPr>
            <p:nvPr/>
          </p:nvSpPr>
          <p:spPr bwMode="auto">
            <a:xfrm>
              <a:off x="4875034" y="3795188"/>
              <a:ext cx="533400" cy="25853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b="1" i="0" dirty="0" smtClean="0"/>
                <a:t>App</a:t>
              </a:r>
              <a:endParaRPr lang="en-US" sz="1200" b="1" i="0" dirty="0"/>
            </a:p>
          </p:txBody>
        </p:sp>
        <p:sp>
          <p:nvSpPr>
            <p:cNvPr id="63" name="AutoShape 4"/>
            <p:cNvSpPr>
              <a:spLocks noChangeArrowheads="1"/>
            </p:cNvSpPr>
            <p:nvPr/>
          </p:nvSpPr>
          <p:spPr bwMode="auto">
            <a:xfrm>
              <a:off x="4672017" y="4714880"/>
              <a:ext cx="475488" cy="331470"/>
            </a:xfrm>
            <a:prstGeom prst="roundRect">
              <a:avLst>
                <a:gd name="adj" fmla="val 16667"/>
              </a:avLst>
            </a:prstGeom>
            <a:solidFill>
              <a:srgbClr val="E1FFFF"/>
            </a:solidFill>
            <a:ln w="9525" algn="ctr">
              <a:solidFill>
                <a:schemeClr val="tx1"/>
              </a:solidFill>
              <a:round/>
              <a:headEnd/>
              <a:tailEnd/>
            </a:ln>
            <a:effectLst/>
          </p:spPr>
          <p:txBody>
            <a:bodyPr wrap="square" anchor="ctr">
              <a:spAutoFit/>
            </a:bodyPr>
            <a:lstStyle/>
            <a:p>
              <a:endParaRPr lang="en-US"/>
            </a:p>
          </p:txBody>
        </p:sp>
        <p:sp>
          <p:nvSpPr>
            <p:cNvPr id="64" name="Text Box 5"/>
            <p:cNvSpPr txBox="1">
              <a:spLocks noChangeArrowheads="1"/>
            </p:cNvSpPr>
            <p:nvPr/>
          </p:nvSpPr>
          <p:spPr bwMode="auto">
            <a:xfrm>
              <a:off x="4672015" y="4770443"/>
              <a:ext cx="533400" cy="25853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b="1" i="0" dirty="0" smtClean="0"/>
                <a:t>App</a:t>
              </a:r>
              <a:endParaRPr lang="en-US" sz="1200" b="1" i="0" dirty="0"/>
            </a:p>
          </p:txBody>
        </p:sp>
        <p:sp>
          <p:nvSpPr>
            <p:cNvPr id="65" name="AutoShape 4"/>
            <p:cNvSpPr>
              <a:spLocks noChangeArrowheads="1"/>
            </p:cNvSpPr>
            <p:nvPr/>
          </p:nvSpPr>
          <p:spPr bwMode="auto">
            <a:xfrm>
              <a:off x="8379556" y="3582806"/>
              <a:ext cx="475488" cy="331470"/>
            </a:xfrm>
            <a:prstGeom prst="roundRect">
              <a:avLst>
                <a:gd name="adj" fmla="val 16667"/>
              </a:avLst>
            </a:prstGeom>
            <a:solidFill>
              <a:srgbClr val="E1FFFF"/>
            </a:solidFill>
            <a:ln w="9525" algn="ctr">
              <a:solidFill>
                <a:schemeClr val="tx1"/>
              </a:solidFill>
              <a:round/>
              <a:headEnd/>
              <a:tailEnd/>
            </a:ln>
            <a:effectLst/>
          </p:spPr>
          <p:txBody>
            <a:bodyPr wrap="square" anchor="ctr">
              <a:spAutoFit/>
            </a:bodyPr>
            <a:lstStyle/>
            <a:p>
              <a:endParaRPr lang="en-US"/>
            </a:p>
          </p:txBody>
        </p:sp>
        <p:sp>
          <p:nvSpPr>
            <p:cNvPr id="66" name="Text Box 5"/>
            <p:cNvSpPr txBox="1">
              <a:spLocks noChangeArrowheads="1"/>
            </p:cNvSpPr>
            <p:nvPr/>
          </p:nvSpPr>
          <p:spPr bwMode="auto">
            <a:xfrm>
              <a:off x="8379554" y="3638369"/>
              <a:ext cx="533400" cy="25853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b="1" i="0" dirty="0" smtClean="0"/>
                <a:t>App</a:t>
              </a:r>
              <a:endParaRPr lang="en-US" sz="1200" b="1" i="0" dirty="0"/>
            </a:p>
          </p:txBody>
        </p:sp>
        <p:sp>
          <p:nvSpPr>
            <p:cNvPr id="67" name="AutoShape 4"/>
            <p:cNvSpPr>
              <a:spLocks noChangeArrowheads="1"/>
            </p:cNvSpPr>
            <p:nvPr/>
          </p:nvSpPr>
          <p:spPr bwMode="auto">
            <a:xfrm>
              <a:off x="8455454" y="4215307"/>
              <a:ext cx="475488" cy="331470"/>
            </a:xfrm>
            <a:prstGeom prst="roundRect">
              <a:avLst>
                <a:gd name="adj" fmla="val 16667"/>
              </a:avLst>
            </a:prstGeom>
            <a:solidFill>
              <a:srgbClr val="E1FFFF"/>
            </a:solidFill>
            <a:ln w="9525" algn="ctr">
              <a:solidFill>
                <a:schemeClr val="tx1"/>
              </a:solidFill>
              <a:round/>
              <a:headEnd/>
              <a:tailEnd/>
            </a:ln>
            <a:effectLst/>
          </p:spPr>
          <p:txBody>
            <a:bodyPr wrap="square" anchor="ctr">
              <a:spAutoFit/>
            </a:bodyPr>
            <a:lstStyle/>
            <a:p>
              <a:endParaRPr lang="en-US"/>
            </a:p>
          </p:txBody>
        </p:sp>
        <p:sp>
          <p:nvSpPr>
            <p:cNvPr id="68" name="Text Box 5"/>
            <p:cNvSpPr txBox="1">
              <a:spLocks noChangeArrowheads="1"/>
            </p:cNvSpPr>
            <p:nvPr/>
          </p:nvSpPr>
          <p:spPr bwMode="auto">
            <a:xfrm>
              <a:off x="8455452" y="4270870"/>
              <a:ext cx="533400" cy="25853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b="1" i="0" dirty="0" smtClean="0"/>
                <a:t>App</a:t>
              </a:r>
              <a:endParaRPr lang="en-US" sz="1200" b="1" i="0" dirty="0"/>
            </a:p>
          </p:txBody>
        </p:sp>
        <p:sp>
          <p:nvSpPr>
            <p:cNvPr id="69" name="AutoShape 4"/>
            <p:cNvSpPr>
              <a:spLocks noChangeArrowheads="1"/>
            </p:cNvSpPr>
            <p:nvPr/>
          </p:nvSpPr>
          <p:spPr bwMode="auto">
            <a:xfrm>
              <a:off x="8230051" y="5130698"/>
              <a:ext cx="475488" cy="331470"/>
            </a:xfrm>
            <a:prstGeom prst="roundRect">
              <a:avLst>
                <a:gd name="adj" fmla="val 16667"/>
              </a:avLst>
            </a:prstGeom>
            <a:solidFill>
              <a:srgbClr val="E1FFFF"/>
            </a:solidFill>
            <a:ln w="9525" algn="ctr">
              <a:solidFill>
                <a:schemeClr val="tx1"/>
              </a:solidFill>
              <a:round/>
              <a:headEnd/>
              <a:tailEnd/>
            </a:ln>
            <a:effectLst/>
          </p:spPr>
          <p:txBody>
            <a:bodyPr wrap="square" anchor="ctr">
              <a:spAutoFit/>
            </a:bodyPr>
            <a:lstStyle/>
            <a:p>
              <a:endParaRPr lang="en-US"/>
            </a:p>
          </p:txBody>
        </p:sp>
        <p:sp>
          <p:nvSpPr>
            <p:cNvPr id="70" name="Text Box 5"/>
            <p:cNvSpPr txBox="1">
              <a:spLocks noChangeArrowheads="1"/>
            </p:cNvSpPr>
            <p:nvPr/>
          </p:nvSpPr>
          <p:spPr bwMode="auto">
            <a:xfrm>
              <a:off x="8230049" y="5186261"/>
              <a:ext cx="533400" cy="258532"/>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1200" b="1" i="0" dirty="0" smtClean="0"/>
                <a:t>App</a:t>
              </a:r>
              <a:endParaRPr lang="en-US" sz="1200" b="1" i="0" dirty="0"/>
            </a:p>
          </p:txBody>
        </p:sp>
      </p:grpSp>
    </p:spTree>
    <p:extLst>
      <p:ext uri="{BB962C8B-B14F-4D97-AF65-F5344CB8AC3E}">
        <p14:creationId xmlns:p14="http://schemas.microsoft.com/office/powerpoint/2010/main" val="36212167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35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164353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0483" name="Rectangle 2"/>
          <p:cNvSpPr>
            <a:spLocks noGrp="1" noChangeArrowheads="1"/>
          </p:cNvSpPr>
          <p:nvPr>
            <p:ph type="title"/>
          </p:nvPr>
        </p:nvSpPr>
        <p:spPr>
          <a:xfrm>
            <a:off x="669925" y="336888"/>
            <a:ext cx="7924800" cy="647700"/>
          </a:xfrm>
        </p:spPr>
        <p:txBody>
          <a:bodyPr/>
          <a:lstStyle/>
          <a:p>
            <a:r>
              <a:rPr lang="en-US" sz="3200" dirty="0" smtClean="0"/>
              <a:t>Common Middleware Services</a:t>
            </a:r>
          </a:p>
        </p:txBody>
      </p:sp>
      <p:sp>
        <p:nvSpPr>
          <p:cNvPr id="20484" name="Rectangle 3"/>
          <p:cNvSpPr>
            <a:spLocks noChangeArrowheads="1"/>
          </p:cNvSpPr>
          <p:nvPr/>
        </p:nvSpPr>
        <p:spPr bwMode="auto">
          <a:xfrm>
            <a:off x="0" y="876300"/>
            <a:ext cx="7264400" cy="707886"/>
          </a:xfrm>
          <a:prstGeom prst="rect">
            <a:avLst/>
          </a:prstGeom>
          <a:noFill/>
          <a:ln w="12700">
            <a:noFill/>
            <a:miter lim="800000"/>
            <a:headEnd/>
            <a:tailEnd/>
          </a:ln>
        </p:spPr>
        <p:txBody>
          <a:bodyPr>
            <a:spAutoFit/>
          </a:bodyPr>
          <a:lstStyle/>
          <a:p>
            <a:pPr marL="233363" indent="-233363" eaLnBrk="0" hangingPunct="0">
              <a:lnSpc>
                <a:spcPct val="100000"/>
              </a:lnSpc>
              <a:spcBef>
                <a:spcPts val="600"/>
              </a:spcBef>
              <a:buClr>
                <a:schemeClr val="tx1"/>
              </a:buClr>
              <a:buFont typeface="Arial" pitchFamily="34" charset="0"/>
              <a:buChar char="•"/>
              <a:defRPr/>
            </a:pPr>
            <a:r>
              <a:rPr lang="en-US" sz="2000" b="1" dirty="0">
                <a:latin typeface="+mn-lt"/>
                <a:ea typeface="+mn-ea"/>
                <a:cs typeface="+mn-cs"/>
              </a:rPr>
              <a:t>Common middleware services </a:t>
            </a:r>
            <a:r>
              <a:rPr lang="en-US" sz="2000" dirty="0" smtClean="0">
                <a:latin typeface="+mn-lt"/>
                <a:ea typeface="+mn-ea"/>
                <a:cs typeface="+mn-cs"/>
              </a:rPr>
              <a:t>define </a:t>
            </a:r>
            <a:r>
              <a:rPr lang="en-US" sz="2000" dirty="0">
                <a:latin typeface="+mn-lt"/>
                <a:ea typeface="+mn-ea"/>
                <a:cs typeface="+mn-cs"/>
              </a:rPr>
              <a:t>higher-level domain-independent </a:t>
            </a:r>
            <a:r>
              <a:rPr lang="en-US" sz="2000" dirty="0" smtClean="0">
                <a:latin typeface="+mn-lt"/>
                <a:ea typeface="+mn-ea"/>
                <a:cs typeface="+mn-cs"/>
              </a:rPr>
              <a:t>services</a:t>
            </a:r>
            <a:endParaRPr lang="en-US" sz="2000" dirty="0">
              <a:latin typeface="+mn-lt"/>
              <a:ea typeface="+mn-ea"/>
              <a:cs typeface="+mn-cs"/>
            </a:endParaRPr>
          </a:p>
        </p:txBody>
      </p:sp>
      <p:sp>
        <p:nvSpPr>
          <p:cNvPr id="28"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9"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32"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3"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34"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35"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a:solidFill>
                  <a:schemeClr val="bg1"/>
                </a:solidFill>
                <a:latin typeface="Tahoma" pitchFamily="34" charset="0"/>
                <a:cs typeface="Tahoma" pitchFamily="34" charset="0"/>
              </a:rPr>
              <a:t>Distribution</a:t>
            </a:r>
          </a:p>
          <a:p>
            <a:pPr algn="ctr" eaLnBrk="1" hangingPunct="1">
              <a:lnSpc>
                <a:spcPct val="90000"/>
              </a:lnSpc>
              <a:buSzPct val="80000"/>
            </a:pPr>
            <a:r>
              <a:rPr lang="en-US" sz="1200">
                <a:solidFill>
                  <a:schemeClr val="bg1"/>
                </a:solidFill>
                <a:latin typeface="Tahoma" pitchFamily="34" charset="0"/>
                <a:cs typeface="Tahoma" pitchFamily="34" charset="0"/>
              </a:rPr>
              <a:t>Middleware</a:t>
            </a:r>
          </a:p>
        </p:txBody>
      </p:sp>
      <p:sp>
        <p:nvSpPr>
          <p:cNvPr id="36"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7"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38" name="Rounded Rectangle 37"/>
          <p:cNvSpPr/>
          <p:nvPr/>
        </p:nvSpPr>
        <p:spPr>
          <a:xfrm>
            <a:off x="7318080" y="1502088"/>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0"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spTree>
    <p:extLst>
      <p:ext uri="{BB962C8B-B14F-4D97-AF65-F5344CB8AC3E}">
        <p14:creationId xmlns:p14="http://schemas.microsoft.com/office/powerpoint/2010/main" val="157573866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0483" name="Rectangle 2"/>
          <p:cNvSpPr>
            <a:spLocks noGrp="1" noChangeArrowheads="1"/>
          </p:cNvSpPr>
          <p:nvPr>
            <p:ph type="title"/>
          </p:nvPr>
        </p:nvSpPr>
        <p:spPr>
          <a:xfrm>
            <a:off x="669925" y="336888"/>
            <a:ext cx="7924800" cy="647700"/>
          </a:xfrm>
        </p:spPr>
        <p:txBody>
          <a:bodyPr/>
          <a:lstStyle/>
          <a:p>
            <a:r>
              <a:rPr lang="en-US" sz="3200" dirty="0" smtClean="0"/>
              <a:t>Common Middleware Services</a:t>
            </a:r>
          </a:p>
        </p:txBody>
      </p:sp>
      <p:sp>
        <p:nvSpPr>
          <p:cNvPr id="20484" name="Rectangle 3"/>
          <p:cNvSpPr>
            <a:spLocks noChangeArrowheads="1"/>
          </p:cNvSpPr>
          <p:nvPr/>
        </p:nvSpPr>
        <p:spPr bwMode="auto">
          <a:xfrm>
            <a:off x="0" y="876300"/>
            <a:ext cx="7264400" cy="707886"/>
          </a:xfrm>
          <a:prstGeom prst="rect">
            <a:avLst/>
          </a:prstGeom>
          <a:noFill/>
          <a:ln w="12700">
            <a:noFill/>
            <a:miter lim="800000"/>
            <a:headEnd/>
            <a:tailEnd/>
          </a:ln>
        </p:spPr>
        <p:txBody>
          <a:bodyPr>
            <a:spAutoFit/>
          </a:bodyPr>
          <a:lstStyle/>
          <a:p>
            <a:pPr marL="233363" indent="-233363" eaLnBrk="0" hangingPunct="0">
              <a:lnSpc>
                <a:spcPct val="100000"/>
              </a:lnSpc>
              <a:spcBef>
                <a:spcPts val="600"/>
              </a:spcBef>
              <a:buClr>
                <a:schemeClr val="bg1">
                  <a:lumMod val="75000"/>
                </a:schemeClr>
              </a:buClr>
              <a:buFont typeface="Arial" pitchFamily="34" charset="0"/>
              <a:buChar char="•"/>
              <a:defRPr/>
            </a:pPr>
            <a:r>
              <a:rPr lang="en-US" sz="2000" b="1" dirty="0">
                <a:solidFill>
                  <a:schemeClr val="bg1">
                    <a:lumMod val="75000"/>
                  </a:schemeClr>
                </a:solidFill>
                <a:latin typeface="+mn-lt"/>
                <a:ea typeface="+mn-ea"/>
                <a:cs typeface="+mn-cs"/>
              </a:rPr>
              <a:t>Common middleware services </a:t>
            </a:r>
            <a:r>
              <a:rPr lang="en-US" sz="2000" dirty="0" smtClean="0">
                <a:solidFill>
                  <a:schemeClr val="bg1">
                    <a:lumMod val="75000"/>
                  </a:schemeClr>
                </a:solidFill>
                <a:latin typeface="+mn-lt"/>
                <a:ea typeface="+mn-ea"/>
                <a:cs typeface="+mn-cs"/>
              </a:rPr>
              <a:t>define </a:t>
            </a:r>
            <a:r>
              <a:rPr lang="en-US" sz="2000" dirty="0">
                <a:solidFill>
                  <a:schemeClr val="bg1">
                    <a:lumMod val="75000"/>
                  </a:schemeClr>
                </a:solidFill>
                <a:latin typeface="+mn-lt"/>
                <a:ea typeface="+mn-ea"/>
                <a:cs typeface="+mn-cs"/>
              </a:rPr>
              <a:t>higher-level domain-independent </a:t>
            </a:r>
            <a:r>
              <a:rPr lang="en-US" sz="2000" dirty="0" smtClean="0">
                <a:solidFill>
                  <a:schemeClr val="bg1">
                    <a:lumMod val="75000"/>
                  </a:schemeClr>
                </a:solidFill>
                <a:latin typeface="+mn-lt"/>
                <a:ea typeface="+mn-ea"/>
                <a:cs typeface="+mn-cs"/>
              </a:rPr>
              <a:t>services</a:t>
            </a:r>
            <a:endParaRPr lang="en-US" sz="2000" dirty="0">
              <a:solidFill>
                <a:schemeClr val="bg1">
                  <a:lumMod val="75000"/>
                </a:schemeClr>
              </a:solidFill>
              <a:latin typeface="+mn-lt"/>
              <a:ea typeface="+mn-ea"/>
              <a:cs typeface="+mn-cs"/>
            </a:endParaRPr>
          </a:p>
        </p:txBody>
      </p:sp>
      <p:grpSp>
        <p:nvGrpSpPr>
          <p:cNvPr id="2" name="Group 13"/>
          <p:cNvGrpSpPr>
            <a:grpSpLocks/>
          </p:cNvGrpSpPr>
          <p:nvPr/>
        </p:nvGrpSpPr>
        <p:grpSpPr bwMode="auto">
          <a:xfrm>
            <a:off x="3175" y="1619250"/>
            <a:ext cx="9234489" cy="5238751"/>
            <a:chOff x="2" y="1020"/>
            <a:chExt cx="5817" cy="3300"/>
          </a:xfrm>
        </p:grpSpPr>
        <p:pic>
          <p:nvPicPr>
            <p:cNvPr id="20496" name="Picture 15" descr="TAO5"/>
            <p:cNvPicPr>
              <a:picLocks noChangeAspect="1" noChangeArrowheads="1"/>
            </p:cNvPicPr>
            <p:nvPr/>
          </p:nvPicPr>
          <p:blipFill>
            <a:blip r:embed="rId3" cstate="print"/>
            <a:srcRect/>
            <a:stretch>
              <a:fillRect/>
            </a:stretch>
          </p:blipFill>
          <p:spPr bwMode="auto">
            <a:xfrm>
              <a:off x="88" y="1816"/>
              <a:ext cx="3057" cy="2504"/>
            </a:xfrm>
            <a:prstGeom prst="rect">
              <a:avLst/>
            </a:prstGeom>
            <a:noFill/>
            <a:ln w="9525">
              <a:noFill/>
              <a:miter lim="800000"/>
              <a:headEnd/>
              <a:tailEnd/>
            </a:ln>
          </p:spPr>
        </p:pic>
        <p:sp>
          <p:nvSpPr>
            <p:cNvPr id="20497" name="Rectangle 16"/>
            <p:cNvSpPr>
              <a:spLocks noChangeArrowheads="1"/>
            </p:cNvSpPr>
            <p:nvPr/>
          </p:nvSpPr>
          <p:spPr bwMode="auto">
            <a:xfrm>
              <a:off x="2" y="1020"/>
              <a:ext cx="4309" cy="688"/>
            </a:xfrm>
            <a:prstGeom prst="rect">
              <a:avLst/>
            </a:prstGeom>
            <a:noFill/>
            <a:ln w="12700">
              <a:noFill/>
              <a:miter lim="800000"/>
              <a:headEnd/>
              <a:tailEnd/>
            </a:ln>
          </p:spPr>
          <p:txBody>
            <a:bodyPr wrap="square">
              <a:spAutoFit/>
            </a:bodyPr>
            <a:lstStyle/>
            <a:p>
              <a:pPr marL="233363" lvl="1" indent="-233363" eaLnBrk="0" hangingPunct="0">
                <a:lnSpc>
                  <a:spcPct val="100000"/>
                </a:lnSpc>
                <a:spcBef>
                  <a:spcPts val="600"/>
                </a:spcBef>
                <a:buClr>
                  <a:schemeClr val="tx1"/>
                </a:buClr>
                <a:buFont typeface="Arial" pitchFamily="34" charset="0"/>
                <a:buChar char="•"/>
                <a:defRPr/>
              </a:pPr>
              <a:r>
                <a:rPr lang="en-US" sz="2000" b="1" dirty="0">
                  <a:latin typeface="+mn-lt"/>
                  <a:ea typeface="+mn-ea"/>
                  <a:cs typeface="+mn-cs"/>
                </a:rPr>
                <a:t>Examples</a:t>
              </a: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CORBA Component Model &amp; Object Services, Sun’s J2EE, Microsoft’s .NET, W3C Web </a:t>
              </a:r>
              <a:r>
                <a:rPr lang="en-US" sz="2000" dirty="0" smtClean="0">
                  <a:latin typeface="+mn-lt"/>
                  <a:ea typeface="+mn-ea"/>
                  <a:cs typeface="+mn-cs"/>
                </a:rPr>
                <a:t>Services, etc.</a:t>
              </a:r>
              <a:endParaRPr lang="en-US" sz="2000" dirty="0">
                <a:latin typeface="+mn-lt"/>
                <a:ea typeface="+mn-ea"/>
                <a:cs typeface="+mn-cs"/>
              </a:endParaRPr>
            </a:p>
          </p:txBody>
        </p:sp>
        <p:sp>
          <p:nvSpPr>
            <p:cNvPr id="20495" name="Rectangle 14"/>
            <p:cNvSpPr>
              <a:spLocks noChangeArrowheads="1"/>
            </p:cNvSpPr>
            <p:nvPr/>
          </p:nvSpPr>
          <p:spPr bwMode="auto">
            <a:xfrm>
              <a:off x="3121" y="2195"/>
              <a:ext cx="2698" cy="2045"/>
            </a:xfrm>
            <a:prstGeom prst="rect">
              <a:avLst/>
            </a:prstGeom>
            <a:no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Common middleware services support many </a:t>
              </a:r>
              <a:r>
                <a:rPr lang="en-US" sz="2000" dirty="0" smtClean="0">
                  <a:latin typeface="+mn-lt"/>
                  <a:ea typeface="+mn-ea"/>
                  <a:cs typeface="+mn-cs"/>
                </a:rPr>
                <a:t>reusable distributed computing capabilities</a:t>
              </a:r>
              <a:r>
                <a:rPr lang="en-US" sz="2000" dirty="0">
                  <a:latin typeface="+mn-lt"/>
                  <a:ea typeface="+mn-ea"/>
                  <a:cs typeface="+mn-cs"/>
                </a:rPr>
                <a:t>, e.g.,</a:t>
              </a: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Transactional behavior</a:t>
              </a: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Authentication &amp; authorization, </a:t>
              </a: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Database connection pooling &amp; concurrency control</a:t>
              </a:r>
            </a:p>
            <a:p>
              <a:pPr marL="461963" lvl="1"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Active/passive </a:t>
              </a:r>
              <a:r>
                <a:rPr lang="en-US" sz="2000" dirty="0">
                  <a:latin typeface="+mn-lt"/>
                  <a:ea typeface="+mn-ea"/>
                  <a:cs typeface="+mn-cs"/>
                </a:rPr>
                <a:t>replication</a:t>
              </a:r>
            </a:p>
            <a:p>
              <a:pPr marL="461963" lvl="1" indent="-233363"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Dynamic resource management</a:t>
              </a:r>
            </a:p>
          </p:txBody>
        </p:sp>
      </p:grpSp>
      <p:sp>
        <p:nvSpPr>
          <p:cNvPr id="28"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9"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32"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3"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34"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35"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a:solidFill>
                  <a:schemeClr val="bg1"/>
                </a:solidFill>
                <a:latin typeface="Tahoma" pitchFamily="34" charset="0"/>
                <a:cs typeface="Tahoma" pitchFamily="34" charset="0"/>
              </a:rPr>
              <a:t>Distribution</a:t>
            </a:r>
          </a:p>
          <a:p>
            <a:pPr algn="ctr" eaLnBrk="1" hangingPunct="1">
              <a:lnSpc>
                <a:spcPct val="90000"/>
              </a:lnSpc>
              <a:buSzPct val="80000"/>
            </a:pPr>
            <a:r>
              <a:rPr lang="en-US" sz="1200">
                <a:solidFill>
                  <a:schemeClr val="bg1"/>
                </a:solidFill>
                <a:latin typeface="Tahoma" pitchFamily="34" charset="0"/>
                <a:cs typeface="Tahoma" pitchFamily="34" charset="0"/>
              </a:rPr>
              <a:t>Middleware</a:t>
            </a:r>
          </a:p>
        </p:txBody>
      </p:sp>
      <p:sp>
        <p:nvSpPr>
          <p:cNvPr id="36"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7"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38" name="Rounded Rectangle 37"/>
          <p:cNvSpPr/>
          <p:nvPr/>
        </p:nvSpPr>
        <p:spPr>
          <a:xfrm>
            <a:off x="7318080" y="1502088"/>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0"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spTree>
    <p:extLst>
      <p:ext uri="{BB962C8B-B14F-4D97-AF65-F5344CB8AC3E}">
        <p14:creationId xmlns:p14="http://schemas.microsoft.com/office/powerpoint/2010/main" val="262142210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36"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7"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1507" name="Rectangle 2"/>
          <p:cNvSpPr>
            <a:spLocks noGrp="1" noChangeArrowheads="1"/>
          </p:cNvSpPr>
          <p:nvPr>
            <p:ph type="title"/>
          </p:nvPr>
        </p:nvSpPr>
        <p:spPr>
          <a:xfrm>
            <a:off x="612775" y="324856"/>
            <a:ext cx="7924800" cy="647700"/>
          </a:xfrm>
        </p:spPr>
        <p:txBody>
          <a:bodyPr/>
          <a:lstStyle/>
          <a:p>
            <a:r>
              <a:rPr lang="en-US" sz="3200" dirty="0" smtClean="0"/>
              <a:t>Domain-Specific Middleware Services</a:t>
            </a:r>
          </a:p>
        </p:txBody>
      </p:sp>
      <p:sp>
        <p:nvSpPr>
          <p:cNvPr id="21509" name="Rectangle 10"/>
          <p:cNvSpPr>
            <a:spLocks noChangeArrowheads="1"/>
          </p:cNvSpPr>
          <p:nvPr/>
        </p:nvSpPr>
        <p:spPr bwMode="auto">
          <a:xfrm>
            <a:off x="0" y="892170"/>
            <a:ext cx="7273925" cy="1015663"/>
          </a:xfrm>
          <a:prstGeom prst="rect">
            <a:avLst/>
          </a:prstGeom>
          <a:noFill/>
          <a:ln w="12700">
            <a:noFill/>
            <a:miter lim="800000"/>
            <a:headEnd/>
            <a:tailEnd/>
          </a:ln>
        </p:spPr>
        <p:txBody>
          <a:bodyPr>
            <a:spAutoFit/>
          </a:bodyPr>
          <a:lstStyle/>
          <a:p>
            <a:pPr marL="233363" indent="-233363" eaLnBrk="0" hangingPunct="0">
              <a:lnSpc>
                <a:spcPct val="100000"/>
              </a:lnSpc>
              <a:spcBef>
                <a:spcPts val="600"/>
              </a:spcBef>
              <a:buClr>
                <a:schemeClr val="tx1"/>
              </a:buClr>
              <a:buFont typeface="Arial" pitchFamily="34" charset="0"/>
              <a:buChar char="•"/>
              <a:defRPr/>
            </a:pPr>
            <a:r>
              <a:rPr lang="en-US" sz="2000" b="1" dirty="0">
                <a:latin typeface="+mn-lt"/>
                <a:ea typeface="+mn-ea"/>
                <a:cs typeface="+mn-cs"/>
              </a:rPr>
              <a:t>Domain-specific middleware services </a:t>
            </a:r>
            <a:r>
              <a:rPr lang="en-US" sz="2000" dirty="0">
                <a:latin typeface="+mn-lt"/>
                <a:ea typeface="+mn-ea"/>
                <a:cs typeface="+mn-cs"/>
              </a:rPr>
              <a:t>are tailored to </a:t>
            </a:r>
            <a:r>
              <a:rPr lang="en-US" sz="2000" dirty="0" smtClean="0">
                <a:latin typeface="+mn-lt"/>
                <a:ea typeface="+mn-ea"/>
                <a:cs typeface="+mn-cs"/>
              </a:rPr>
              <a:t/>
            </a:r>
            <a:br>
              <a:rPr lang="en-US" sz="2000" dirty="0" smtClean="0">
                <a:latin typeface="+mn-lt"/>
                <a:ea typeface="+mn-ea"/>
                <a:cs typeface="+mn-cs"/>
              </a:rPr>
            </a:br>
            <a:r>
              <a:rPr lang="en-US" sz="2000" dirty="0" smtClean="0">
                <a:latin typeface="+mn-lt"/>
                <a:ea typeface="+mn-ea"/>
                <a:cs typeface="+mn-cs"/>
              </a:rPr>
              <a:t>the </a:t>
            </a:r>
            <a:r>
              <a:rPr lang="en-US" sz="2000" dirty="0">
                <a:latin typeface="+mn-lt"/>
                <a:ea typeface="+mn-ea"/>
                <a:cs typeface="+mn-cs"/>
              </a:rPr>
              <a:t>requirements of particular domains, such as telecom, e-commerce, health care, process automation, or aerospace</a:t>
            </a:r>
          </a:p>
        </p:txBody>
      </p:sp>
      <p:sp>
        <p:nvSpPr>
          <p:cNvPr id="26"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7"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8"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29"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a:solidFill>
                  <a:schemeClr val="bg1"/>
                </a:solidFill>
                <a:latin typeface="Tahoma" pitchFamily="34" charset="0"/>
                <a:cs typeface="Tahoma" pitchFamily="34" charset="0"/>
              </a:rPr>
              <a:t>Distribution</a:t>
            </a:r>
          </a:p>
          <a:p>
            <a:pPr algn="ctr" eaLnBrk="1" hangingPunct="1">
              <a:lnSpc>
                <a:spcPct val="90000"/>
              </a:lnSpc>
              <a:buSzPct val="80000"/>
            </a:pPr>
            <a:r>
              <a:rPr lang="en-US" sz="1200">
                <a:solidFill>
                  <a:schemeClr val="bg1"/>
                </a:solidFill>
                <a:latin typeface="Tahoma" pitchFamily="34" charset="0"/>
                <a:cs typeface="Tahoma" pitchFamily="34" charset="0"/>
              </a:rPr>
              <a:t>Middleware</a:t>
            </a:r>
          </a:p>
        </p:txBody>
      </p:sp>
      <p:sp>
        <p:nvSpPr>
          <p:cNvPr id="30"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1"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38" name="Rounded Rectangle 37"/>
          <p:cNvSpPr/>
          <p:nvPr/>
        </p:nvSpPr>
        <p:spPr>
          <a:xfrm>
            <a:off x="7326812" y="1021946"/>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5"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spTree>
    <p:extLst>
      <p:ext uri="{BB962C8B-B14F-4D97-AF65-F5344CB8AC3E}">
        <p14:creationId xmlns:p14="http://schemas.microsoft.com/office/powerpoint/2010/main" val="17359720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36"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7"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1507" name="Rectangle 2"/>
          <p:cNvSpPr>
            <a:spLocks noGrp="1" noChangeArrowheads="1"/>
          </p:cNvSpPr>
          <p:nvPr>
            <p:ph type="title"/>
          </p:nvPr>
        </p:nvSpPr>
        <p:spPr>
          <a:xfrm>
            <a:off x="612775" y="324856"/>
            <a:ext cx="7924800" cy="647700"/>
          </a:xfrm>
        </p:spPr>
        <p:txBody>
          <a:bodyPr/>
          <a:lstStyle/>
          <a:p>
            <a:r>
              <a:rPr lang="en-US" sz="3200" dirty="0" smtClean="0"/>
              <a:t>Domain-Specific Middleware Services</a:t>
            </a:r>
          </a:p>
        </p:txBody>
      </p:sp>
      <p:sp>
        <p:nvSpPr>
          <p:cNvPr id="21509" name="Rectangle 10"/>
          <p:cNvSpPr>
            <a:spLocks noChangeArrowheads="1"/>
          </p:cNvSpPr>
          <p:nvPr/>
        </p:nvSpPr>
        <p:spPr bwMode="auto">
          <a:xfrm>
            <a:off x="0" y="892170"/>
            <a:ext cx="7273925" cy="1015663"/>
          </a:xfrm>
          <a:prstGeom prst="rect">
            <a:avLst/>
          </a:prstGeom>
          <a:noFill/>
          <a:ln w="12700">
            <a:noFill/>
            <a:miter lim="800000"/>
            <a:headEnd/>
            <a:tailEnd/>
          </a:ln>
        </p:spPr>
        <p:txBody>
          <a:bodyPr>
            <a:spAutoFit/>
          </a:bodyPr>
          <a:lstStyle/>
          <a:p>
            <a:pPr marL="233363" indent="-233363" eaLnBrk="0" hangingPunct="0">
              <a:lnSpc>
                <a:spcPct val="100000"/>
              </a:lnSpc>
              <a:spcBef>
                <a:spcPts val="600"/>
              </a:spcBef>
              <a:buClr>
                <a:schemeClr val="bg1">
                  <a:lumMod val="75000"/>
                </a:schemeClr>
              </a:buClr>
              <a:buFont typeface="Arial" pitchFamily="34" charset="0"/>
              <a:buChar char="•"/>
              <a:defRPr/>
            </a:pPr>
            <a:r>
              <a:rPr lang="en-US" sz="2000" b="1" dirty="0">
                <a:solidFill>
                  <a:schemeClr val="bg1">
                    <a:lumMod val="75000"/>
                  </a:schemeClr>
                </a:solidFill>
                <a:latin typeface="+mn-lt"/>
                <a:ea typeface="+mn-ea"/>
                <a:cs typeface="+mn-cs"/>
              </a:rPr>
              <a:t>Domain-specific middleware services </a:t>
            </a:r>
            <a:r>
              <a:rPr lang="en-US" sz="2000" dirty="0">
                <a:solidFill>
                  <a:schemeClr val="bg1">
                    <a:lumMod val="75000"/>
                  </a:schemeClr>
                </a:solidFill>
                <a:latin typeface="+mn-lt"/>
                <a:ea typeface="+mn-ea"/>
                <a:cs typeface="+mn-cs"/>
              </a:rPr>
              <a:t>are tailored to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the </a:t>
            </a:r>
            <a:r>
              <a:rPr lang="en-US" sz="2000" dirty="0">
                <a:solidFill>
                  <a:schemeClr val="bg1">
                    <a:lumMod val="75000"/>
                  </a:schemeClr>
                </a:solidFill>
                <a:latin typeface="+mn-lt"/>
                <a:ea typeface="+mn-ea"/>
                <a:cs typeface="+mn-cs"/>
              </a:rPr>
              <a:t>requirements of particular domains, such as telecom, e-commerce, health care, process automation, or aerospace</a:t>
            </a:r>
          </a:p>
        </p:txBody>
      </p:sp>
      <p:grpSp>
        <p:nvGrpSpPr>
          <p:cNvPr id="4" name="Group 20"/>
          <p:cNvGrpSpPr>
            <a:grpSpLocks/>
          </p:cNvGrpSpPr>
          <p:nvPr/>
        </p:nvGrpSpPr>
        <p:grpSpPr bwMode="auto">
          <a:xfrm>
            <a:off x="0" y="1908175"/>
            <a:ext cx="4760913" cy="4087813"/>
            <a:chOff x="0" y="1202"/>
            <a:chExt cx="2999" cy="2575"/>
          </a:xfrm>
        </p:grpSpPr>
        <p:sp>
          <p:nvSpPr>
            <p:cNvPr id="21521" name="Rectangle 24"/>
            <p:cNvSpPr>
              <a:spLocks noChangeArrowheads="1"/>
            </p:cNvSpPr>
            <p:nvPr/>
          </p:nvSpPr>
          <p:spPr bwMode="auto">
            <a:xfrm>
              <a:off x="0" y="1202"/>
              <a:ext cx="1090" cy="233"/>
            </a:xfrm>
            <a:prstGeom prst="rect">
              <a:avLst/>
            </a:prstGeom>
            <a:noFill/>
            <a:ln w="9525" algn="ctr">
              <a:noFill/>
              <a:miter lim="800000"/>
              <a:headEnd/>
              <a:tailEnd/>
            </a:ln>
          </p:spPr>
          <p:txBody>
            <a:bodyPr wrap="none">
              <a:spAutoFit/>
            </a:bodyPr>
            <a:lstStyle/>
            <a:p>
              <a:pPr marL="233363" indent="-233363" eaLnBrk="0" hangingPunct="0">
                <a:spcBef>
                  <a:spcPts val="600"/>
                </a:spcBef>
                <a:buClr>
                  <a:schemeClr val="tx1"/>
                </a:buClr>
                <a:buFont typeface="Arial" pitchFamily="34" charset="0"/>
                <a:buChar char="•"/>
                <a:defRPr/>
              </a:pPr>
              <a:r>
                <a:rPr lang="en-US" sz="2000" b="1" dirty="0">
                  <a:latin typeface="+mn-lt"/>
                  <a:ea typeface="+mn-ea"/>
                  <a:cs typeface="+mn-cs"/>
                </a:rPr>
                <a:t>Examples </a:t>
              </a:r>
            </a:p>
          </p:txBody>
        </p:sp>
        <p:sp>
          <p:nvSpPr>
            <p:cNvPr id="21523" name="Rectangle 23"/>
            <p:cNvSpPr>
              <a:spLocks noChangeArrowheads="1"/>
            </p:cNvSpPr>
            <p:nvPr/>
          </p:nvSpPr>
          <p:spPr bwMode="auto">
            <a:xfrm>
              <a:off x="1557" y="2484"/>
              <a:ext cx="1442" cy="1293"/>
            </a:xfrm>
            <a:prstGeom prst="rect">
              <a:avLst/>
            </a:prstGeom>
            <a:noFill/>
            <a:ln w="9525">
              <a:noFill/>
              <a:miter lim="800000"/>
              <a:headEnd/>
              <a:tailEnd/>
            </a:ln>
          </p:spPr>
          <p:txBody>
            <a:bodyPr wrap="square">
              <a:spAutoFit/>
            </a:bodyPr>
            <a:lstStyle/>
            <a:p>
              <a:pPr eaLnBrk="1" hangingPunct="1"/>
              <a:r>
                <a:rPr lang="en-US" b="1" u="none" dirty="0" smtClean="0"/>
                <a:t>Avionics Control Systems</a:t>
              </a:r>
              <a:endParaRPr lang="en-US" u="none" dirty="0"/>
            </a:p>
            <a:p>
              <a:pPr marL="233363" lvl="1" indent="-233363" eaLnBrk="0" hangingPunct="0">
                <a:spcBef>
                  <a:spcPts val="600"/>
                </a:spcBef>
                <a:buClr>
                  <a:schemeClr val="tx1"/>
                </a:buClr>
                <a:buFont typeface="Arial" pitchFamily="34" charset="0"/>
                <a:buChar char="•"/>
                <a:defRPr/>
              </a:pPr>
              <a:r>
                <a:rPr lang="en-US" sz="2000" dirty="0">
                  <a:latin typeface="+mn-lt"/>
                  <a:ea typeface="+mn-ea"/>
                  <a:cs typeface="+mn-cs"/>
                </a:rPr>
                <a:t>Common software platform for </a:t>
              </a:r>
              <a:r>
                <a:rPr lang="en-US" sz="2000" dirty="0" smtClean="0">
                  <a:latin typeface="+mn-lt"/>
                  <a:ea typeface="+mn-ea"/>
                  <a:cs typeface="+mn-cs"/>
                </a:rPr>
                <a:t>avionics control systems</a:t>
              </a:r>
              <a:endParaRPr lang="en-US" sz="2000" dirty="0">
                <a:latin typeface="+mn-lt"/>
                <a:ea typeface="+mn-ea"/>
                <a:cs typeface="+mn-cs"/>
              </a:endParaRPr>
            </a:p>
          </p:txBody>
        </p:sp>
      </p:grpSp>
      <p:sp>
        <p:nvSpPr>
          <p:cNvPr id="26"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7"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8"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29"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a:solidFill>
                  <a:schemeClr val="bg1"/>
                </a:solidFill>
                <a:latin typeface="Tahoma" pitchFamily="34" charset="0"/>
                <a:cs typeface="Tahoma" pitchFamily="34" charset="0"/>
              </a:rPr>
              <a:t>Distribution</a:t>
            </a:r>
          </a:p>
          <a:p>
            <a:pPr algn="ctr" eaLnBrk="1" hangingPunct="1">
              <a:lnSpc>
                <a:spcPct val="90000"/>
              </a:lnSpc>
              <a:buSzPct val="80000"/>
            </a:pPr>
            <a:r>
              <a:rPr lang="en-US" sz="1200">
                <a:solidFill>
                  <a:schemeClr val="bg1"/>
                </a:solidFill>
                <a:latin typeface="Tahoma" pitchFamily="34" charset="0"/>
                <a:cs typeface="Tahoma" pitchFamily="34" charset="0"/>
              </a:rPr>
              <a:t>Middleware</a:t>
            </a:r>
          </a:p>
        </p:txBody>
      </p:sp>
      <p:sp>
        <p:nvSpPr>
          <p:cNvPr id="30"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1"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38" name="Rounded Rectangle 37"/>
          <p:cNvSpPr/>
          <p:nvPr/>
        </p:nvSpPr>
        <p:spPr>
          <a:xfrm>
            <a:off x="7326812" y="1021946"/>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5"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0" y="2666124"/>
            <a:ext cx="3408971" cy="4148334"/>
          </a:xfrm>
          <a:prstGeom prst="rect">
            <a:avLst/>
          </a:prstGeom>
        </p:spPr>
      </p:pic>
    </p:spTree>
    <p:extLst>
      <p:ext uri="{BB962C8B-B14F-4D97-AF65-F5344CB8AC3E}">
        <p14:creationId xmlns:p14="http://schemas.microsoft.com/office/powerpoint/2010/main" val="398405354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36" name="AutoShape 10"/>
          <p:cNvSpPr>
            <a:spLocks noChangeAspect="1" noChangeArrowheads="1"/>
          </p:cNvSpPr>
          <p:nvPr/>
        </p:nvSpPr>
        <p:spPr bwMode="auto">
          <a:xfrm>
            <a:off x="7318080" y="1014373"/>
            <a:ext cx="1778000" cy="441325"/>
          </a:xfrm>
          <a:prstGeom prst="roundRect">
            <a:avLst>
              <a:gd name="adj" fmla="val 16667"/>
            </a:avLst>
          </a:prstGeom>
          <a:solidFill>
            <a:srgbClr val="FFC000"/>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7" name="Text Box 11"/>
          <p:cNvSpPr txBox="1">
            <a:spLocks noChangeAspect="1" noChangeArrowheads="1"/>
          </p:cNvSpPr>
          <p:nvPr/>
        </p:nvSpPr>
        <p:spPr bwMode="auto">
          <a:xfrm>
            <a:off x="7283949" y="1017643"/>
            <a:ext cx="18462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smtClean="0">
                <a:latin typeface="Tahoma" pitchFamily="34" charset="0"/>
                <a:cs typeface="Tahoma" pitchFamily="34" charset="0"/>
              </a:rPr>
              <a:t>Domain-Specific</a:t>
            </a:r>
            <a:endParaRPr lang="en-US" sz="1200" dirty="0">
              <a:latin typeface="Tahoma" pitchFamily="34" charset="0"/>
              <a:cs typeface="Tahoma" pitchFamily="34" charset="0"/>
            </a:endParaRP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1507" name="Rectangle 2"/>
          <p:cNvSpPr>
            <a:spLocks noGrp="1" noChangeArrowheads="1"/>
          </p:cNvSpPr>
          <p:nvPr>
            <p:ph type="title"/>
          </p:nvPr>
        </p:nvSpPr>
        <p:spPr>
          <a:xfrm>
            <a:off x="612775" y="324856"/>
            <a:ext cx="7924800" cy="647700"/>
          </a:xfrm>
        </p:spPr>
        <p:txBody>
          <a:bodyPr/>
          <a:lstStyle/>
          <a:p>
            <a:r>
              <a:rPr lang="en-US" sz="3200" dirty="0" smtClean="0"/>
              <a:t>Domain-Specific Middleware Services</a:t>
            </a:r>
          </a:p>
        </p:txBody>
      </p:sp>
      <p:grpSp>
        <p:nvGrpSpPr>
          <p:cNvPr id="21524" name="Group 4"/>
          <p:cNvGrpSpPr>
            <a:grpSpLocks/>
          </p:cNvGrpSpPr>
          <p:nvPr/>
        </p:nvGrpSpPr>
        <p:grpSpPr bwMode="auto">
          <a:xfrm>
            <a:off x="5286375" y="3714751"/>
            <a:ext cx="3695700" cy="3065463"/>
            <a:chOff x="2851" y="768"/>
            <a:chExt cx="2861" cy="2400"/>
          </a:xfrm>
        </p:grpSpPr>
        <p:pic>
          <p:nvPicPr>
            <p:cNvPr id="21526" name="Picture 5" descr="Telemedicine"/>
            <p:cNvPicPr>
              <a:picLocks noChangeAspect="1" noChangeArrowheads="1"/>
            </p:cNvPicPr>
            <p:nvPr/>
          </p:nvPicPr>
          <p:blipFill>
            <a:blip r:embed="rId3" cstate="print"/>
            <a:srcRect/>
            <a:stretch>
              <a:fillRect/>
            </a:stretch>
          </p:blipFill>
          <p:spPr bwMode="auto">
            <a:xfrm>
              <a:off x="2885" y="768"/>
              <a:ext cx="2827" cy="2390"/>
            </a:xfrm>
            <a:prstGeom prst="rect">
              <a:avLst/>
            </a:prstGeom>
            <a:noFill/>
            <a:ln w="9525">
              <a:noFill/>
              <a:miter lim="800000"/>
              <a:headEnd/>
              <a:tailEnd/>
            </a:ln>
          </p:spPr>
        </p:pic>
        <p:sp>
          <p:nvSpPr>
            <p:cNvPr id="21527" name="Rectangle 6"/>
            <p:cNvSpPr>
              <a:spLocks noChangeArrowheads="1"/>
            </p:cNvSpPr>
            <p:nvPr/>
          </p:nvSpPr>
          <p:spPr bwMode="auto">
            <a:xfrm>
              <a:off x="3173" y="2256"/>
              <a:ext cx="816" cy="240"/>
            </a:xfrm>
            <a:prstGeom prst="rect">
              <a:avLst/>
            </a:prstGeom>
            <a:solidFill>
              <a:schemeClr val="bg1"/>
            </a:solidFill>
            <a:ln w="9525">
              <a:noFill/>
              <a:miter lim="800000"/>
              <a:headEnd/>
              <a:tailEnd/>
            </a:ln>
          </p:spPr>
          <p:txBody>
            <a:bodyPr wrap="none" anchor="ctr"/>
            <a:lstStyle/>
            <a:p>
              <a:endParaRPr lang="en-US"/>
            </a:p>
          </p:txBody>
        </p:sp>
        <p:sp>
          <p:nvSpPr>
            <p:cNvPr id="21528" name="Rectangle 7"/>
            <p:cNvSpPr>
              <a:spLocks noChangeArrowheads="1"/>
            </p:cNvSpPr>
            <p:nvPr/>
          </p:nvSpPr>
          <p:spPr bwMode="auto">
            <a:xfrm>
              <a:off x="4037" y="2784"/>
              <a:ext cx="816" cy="384"/>
            </a:xfrm>
            <a:prstGeom prst="rect">
              <a:avLst/>
            </a:prstGeom>
            <a:solidFill>
              <a:schemeClr val="bg1"/>
            </a:solidFill>
            <a:ln w="9525">
              <a:noFill/>
              <a:miter lim="800000"/>
              <a:headEnd/>
              <a:tailEnd/>
            </a:ln>
          </p:spPr>
          <p:txBody>
            <a:bodyPr wrap="none" anchor="ctr"/>
            <a:lstStyle/>
            <a:p>
              <a:endParaRPr lang="en-US"/>
            </a:p>
          </p:txBody>
        </p:sp>
        <p:sp>
          <p:nvSpPr>
            <p:cNvPr id="21529" name="Text Box 8"/>
            <p:cNvSpPr txBox="1">
              <a:spLocks noChangeArrowheads="1"/>
            </p:cNvSpPr>
            <p:nvPr/>
          </p:nvSpPr>
          <p:spPr bwMode="auto">
            <a:xfrm>
              <a:off x="2851" y="2528"/>
              <a:ext cx="1325" cy="627"/>
            </a:xfrm>
            <a:prstGeom prst="rect">
              <a:avLst/>
            </a:prstGeom>
            <a:solidFill>
              <a:schemeClr val="bg1"/>
            </a:solidFill>
            <a:ln w="9525">
              <a:solidFill>
                <a:schemeClr val="tx1"/>
              </a:solidFill>
              <a:miter lim="800000"/>
              <a:headEnd/>
              <a:tailEnd/>
            </a:ln>
          </p:spPr>
          <p:txBody>
            <a:bodyPr>
              <a:spAutoFit/>
            </a:bodyPr>
            <a:lstStyle/>
            <a:p>
              <a:pPr algn="ctr" eaLnBrk="1" hangingPunct="1"/>
              <a:r>
                <a:rPr lang="en-US" u="none"/>
                <a:t>Modalities</a:t>
              </a:r>
            </a:p>
            <a:p>
              <a:pPr algn="ctr" eaLnBrk="1" hangingPunct="1"/>
              <a:r>
                <a:rPr lang="en-US" sz="1400" u="none"/>
                <a:t>e.g., MRI, CT, CR, Ultrasound, etc.</a:t>
              </a:r>
            </a:p>
          </p:txBody>
        </p:sp>
      </p:grpSp>
      <p:sp>
        <p:nvSpPr>
          <p:cNvPr id="21525" name="Text Box 9"/>
          <p:cNvSpPr txBox="1">
            <a:spLocks noChangeArrowheads="1"/>
          </p:cNvSpPr>
          <p:nvPr/>
        </p:nvSpPr>
        <p:spPr bwMode="auto">
          <a:xfrm>
            <a:off x="3606800" y="2171701"/>
            <a:ext cx="3849688" cy="1554163"/>
          </a:xfrm>
          <a:prstGeom prst="rect">
            <a:avLst/>
          </a:prstGeom>
          <a:noFill/>
          <a:ln w="9525">
            <a:noFill/>
            <a:miter lim="800000"/>
            <a:headEnd/>
            <a:tailEnd/>
          </a:ln>
        </p:spPr>
        <p:txBody>
          <a:bodyPr wrap="square">
            <a:spAutoFit/>
          </a:bodyPr>
          <a:lstStyle/>
          <a:p>
            <a:pPr eaLnBrk="0" hangingPunct="0">
              <a:spcBef>
                <a:spcPts val="600"/>
              </a:spcBef>
              <a:buClr>
                <a:schemeClr val="tx1"/>
              </a:buClr>
              <a:defRPr/>
            </a:pPr>
            <a:r>
              <a:rPr lang="en-US" sz="2000" b="1" dirty="0" smtClean="0">
                <a:latin typeface="+mn-lt"/>
                <a:ea typeface="+mn-ea"/>
                <a:cs typeface="+mn-cs"/>
              </a:rPr>
              <a:t>Electronic Medical </a:t>
            </a:r>
            <a:br>
              <a:rPr lang="en-US" sz="2000" b="1" dirty="0" smtClean="0">
                <a:latin typeface="+mn-lt"/>
                <a:ea typeface="+mn-ea"/>
                <a:cs typeface="+mn-cs"/>
              </a:rPr>
            </a:br>
            <a:r>
              <a:rPr lang="en-US" sz="2000" b="1" dirty="0" smtClean="0">
                <a:latin typeface="+mn-lt"/>
                <a:ea typeface="+mn-ea"/>
                <a:cs typeface="+mn-cs"/>
              </a:rPr>
              <a:t>Information Systems</a:t>
            </a:r>
            <a:endParaRPr lang="en-US" sz="2000" b="1" dirty="0">
              <a:latin typeface="+mn-lt"/>
              <a:ea typeface="+mn-ea"/>
              <a:cs typeface="+mn-cs"/>
            </a:endParaRPr>
          </a:p>
          <a:p>
            <a:pPr marL="233363" indent="-233363" eaLnBrk="0" hangingPunct="0">
              <a:spcBef>
                <a:spcPts val="600"/>
              </a:spcBef>
              <a:buClr>
                <a:schemeClr val="tx1"/>
              </a:buClr>
              <a:buFont typeface="Arial" pitchFamily="34" charset="0"/>
              <a:buChar char="•"/>
              <a:defRPr/>
            </a:pPr>
            <a:r>
              <a:rPr lang="en-US" sz="2000" dirty="0">
                <a:latin typeface="+mn-lt"/>
                <a:ea typeface="+mn-ea"/>
                <a:cs typeface="+mn-cs"/>
              </a:rPr>
              <a:t>Common software platform for distributed electronic medical </a:t>
            </a:r>
            <a:r>
              <a:rPr lang="en-US" sz="2000" dirty="0" smtClean="0">
                <a:latin typeface="+mn-lt"/>
                <a:ea typeface="+mn-ea"/>
                <a:cs typeface="+mn-cs"/>
              </a:rPr>
              <a:t>systems</a:t>
            </a:r>
            <a:endParaRPr lang="en-US" sz="2000" dirty="0">
              <a:latin typeface="+mn-lt"/>
              <a:ea typeface="+mn-ea"/>
              <a:cs typeface="+mn-cs"/>
            </a:endParaRPr>
          </a:p>
        </p:txBody>
      </p:sp>
      <p:sp>
        <p:nvSpPr>
          <p:cNvPr id="21509" name="Rectangle 10"/>
          <p:cNvSpPr>
            <a:spLocks noChangeArrowheads="1"/>
          </p:cNvSpPr>
          <p:nvPr/>
        </p:nvSpPr>
        <p:spPr bwMode="auto">
          <a:xfrm>
            <a:off x="0" y="892170"/>
            <a:ext cx="7273925" cy="1015663"/>
          </a:xfrm>
          <a:prstGeom prst="rect">
            <a:avLst/>
          </a:prstGeom>
          <a:noFill/>
          <a:ln w="12700">
            <a:noFill/>
            <a:miter lim="800000"/>
            <a:headEnd/>
            <a:tailEnd/>
          </a:ln>
        </p:spPr>
        <p:txBody>
          <a:bodyPr>
            <a:spAutoFit/>
          </a:bodyPr>
          <a:lstStyle/>
          <a:p>
            <a:pPr marL="233363" indent="-233363" eaLnBrk="0" hangingPunct="0">
              <a:lnSpc>
                <a:spcPct val="100000"/>
              </a:lnSpc>
              <a:spcBef>
                <a:spcPts val="600"/>
              </a:spcBef>
              <a:buClr>
                <a:schemeClr val="bg1">
                  <a:lumMod val="75000"/>
                </a:schemeClr>
              </a:buClr>
              <a:buFont typeface="Arial" pitchFamily="34" charset="0"/>
              <a:buChar char="•"/>
              <a:defRPr/>
            </a:pPr>
            <a:r>
              <a:rPr lang="en-US" sz="2000" b="1" dirty="0">
                <a:solidFill>
                  <a:schemeClr val="bg1">
                    <a:lumMod val="75000"/>
                  </a:schemeClr>
                </a:solidFill>
                <a:latin typeface="+mn-lt"/>
                <a:ea typeface="+mn-ea"/>
                <a:cs typeface="+mn-cs"/>
              </a:rPr>
              <a:t>Domain-specific middleware services </a:t>
            </a:r>
            <a:r>
              <a:rPr lang="en-US" sz="2000" dirty="0">
                <a:solidFill>
                  <a:schemeClr val="bg1">
                    <a:lumMod val="75000"/>
                  </a:schemeClr>
                </a:solidFill>
                <a:latin typeface="+mn-lt"/>
                <a:ea typeface="+mn-ea"/>
                <a:cs typeface="+mn-cs"/>
              </a:rPr>
              <a:t>are tailored to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the </a:t>
            </a:r>
            <a:r>
              <a:rPr lang="en-US" sz="2000" dirty="0">
                <a:solidFill>
                  <a:schemeClr val="bg1">
                    <a:lumMod val="75000"/>
                  </a:schemeClr>
                </a:solidFill>
                <a:latin typeface="+mn-lt"/>
                <a:ea typeface="+mn-ea"/>
                <a:cs typeface="+mn-cs"/>
              </a:rPr>
              <a:t>requirements of particular domains, such as telecom, e-commerce, health care, process automation, or aerospace</a:t>
            </a:r>
          </a:p>
        </p:txBody>
      </p:sp>
      <p:grpSp>
        <p:nvGrpSpPr>
          <p:cNvPr id="4" name="Group 20"/>
          <p:cNvGrpSpPr>
            <a:grpSpLocks/>
          </p:cNvGrpSpPr>
          <p:nvPr/>
        </p:nvGrpSpPr>
        <p:grpSpPr bwMode="auto">
          <a:xfrm>
            <a:off x="0" y="1908175"/>
            <a:ext cx="4760913" cy="4087813"/>
            <a:chOff x="0" y="1202"/>
            <a:chExt cx="2999" cy="2575"/>
          </a:xfrm>
        </p:grpSpPr>
        <p:sp>
          <p:nvSpPr>
            <p:cNvPr id="21521" name="Rectangle 24"/>
            <p:cNvSpPr>
              <a:spLocks noChangeArrowheads="1"/>
            </p:cNvSpPr>
            <p:nvPr/>
          </p:nvSpPr>
          <p:spPr bwMode="auto">
            <a:xfrm>
              <a:off x="0" y="1202"/>
              <a:ext cx="1090" cy="233"/>
            </a:xfrm>
            <a:prstGeom prst="rect">
              <a:avLst/>
            </a:prstGeom>
            <a:noFill/>
            <a:ln w="9525" algn="ctr">
              <a:noFill/>
              <a:miter lim="800000"/>
              <a:headEnd/>
              <a:tailEnd/>
            </a:ln>
          </p:spPr>
          <p:txBody>
            <a:bodyPr wrap="none">
              <a:spAutoFit/>
            </a:bodyPr>
            <a:lstStyle/>
            <a:p>
              <a:pPr marL="233363" indent="-233363" eaLnBrk="0" hangingPunct="0">
                <a:spcBef>
                  <a:spcPts val="600"/>
                </a:spcBef>
                <a:buClr>
                  <a:schemeClr val="tx1"/>
                </a:buClr>
                <a:buFont typeface="Arial" pitchFamily="34" charset="0"/>
                <a:buChar char="•"/>
                <a:defRPr/>
              </a:pPr>
              <a:r>
                <a:rPr lang="en-US" sz="2000" b="1" dirty="0">
                  <a:latin typeface="+mn-lt"/>
                  <a:ea typeface="+mn-ea"/>
                  <a:cs typeface="+mn-cs"/>
                </a:rPr>
                <a:t>Examples </a:t>
              </a:r>
            </a:p>
          </p:txBody>
        </p:sp>
        <p:sp>
          <p:nvSpPr>
            <p:cNvPr id="21523" name="Rectangle 23"/>
            <p:cNvSpPr>
              <a:spLocks noChangeArrowheads="1"/>
            </p:cNvSpPr>
            <p:nvPr/>
          </p:nvSpPr>
          <p:spPr bwMode="auto">
            <a:xfrm>
              <a:off x="1557" y="2484"/>
              <a:ext cx="1442" cy="1293"/>
            </a:xfrm>
            <a:prstGeom prst="rect">
              <a:avLst/>
            </a:prstGeom>
            <a:noFill/>
            <a:ln w="9525">
              <a:noFill/>
              <a:miter lim="800000"/>
              <a:headEnd/>
              <a:tailEnd/>
            </a:ln>
          </p:spPr>
          <p:txBody>
            <a:bodyPr wrap="square">
              <a:spAutoFit/>
            </a:bodyPr>
            <a:lstStyle/>
            <a:p>
              <a:pPr eaLnBrk="1" hangingPunct="1"/>
              <a:r>
                <a:rPr lang="en-US" b="1" u="none" dirty="0" smtClean="0">
                  <a:solidFill>
                    <a:schemeClr val="bg1">
                      <a:lumMod val="75000"/>
                    </a:schemeClr>
                  </a:solidFill>
                </a:rPr>
                <a:t>Avionics Control Systems</a:t>
              </a:r>
              <a:endParaRPr lang="en-US" u="none" dirty="0">
                <a:solidFill>
                  <a:schemeClr val="bg1">
                    <a:lumMod val="75000"/>
                  </a:schemeClr>
                </a:solidFill>
              </a:endParaRPr>
            </a:p>
            <a:p>
              <a:pPr marL="233363" lvl="1" indent="-233363" eaLnBrk="0" hangingPunct="0">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Common software platform for </a:t>
              </a:r>
              <a:r>
                <a:rPr lang="en-US" sz="2000" dirty="0" smtClean="0">
                  <a:solidFill>
                    <a:schemeClr val="bg1">
                      <a:lumMod val="75000"/>
                    </a:schemeClr>
                  </a:solidFill>
                  <a:latin typeface="+mn-lt"/>
                  <a:ea typeface="+mn-ea"/>
                  <a:cs typeface="+mn-cs"/>
                </a:rPr>
                <a:t>avionics control systems</a:t>
              </a:r>
              <a:endParaRPr lang="en-US" sz="2000" dirty="0">
                <a:solidFill>
                  <a:schemeClr val="bg1">
                    <a:lumMod val="75000"/>
                  </a:schemeClr>
                </a:solidFill>
                <a:latin typeface="+mn-lt"/>
                <a:ea typeface="+mn-ea"/>
                <a:cs typeface="+mn-cs"/>
              </a:endParaRPr>
            </a:p>
          </p:txBody>
        </p:sp>
      </p:grpSp>
      <p:sp>
        <p:nvSpPr>
          <p:cNvPr id="26" name="AutoShape 10"/>
          <p:cNvSpPr>
            <a:spLocks noChangeAspect="1" noChangeArrowheads="1"/>
          </p:cNvSpPr>
          <p:nvPr/>
        </p:nvSpPr>
        <p:spPr bwMode="auto">
          <a:xfrm>
            <a:off x="7318080" y="1475605"/>
            <a:ext cx="1778000" cy="44132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27" name="Text Box 11"/>
          <p:cNvSpPr txBox="1">
            <a:spLocks noChangeAspect="1" noChangeArrowheads="1"/>
          </p:cNvSpPr>
          <p:nvPr/>
        </p:nvSpPr>
        <p:spPr bwMode="auto">
          <a:xfrm>
            <a:off x="7283949" y="1478875"/>
            <a:ext cx="1846263"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Common</a:t>
            </a:r>
          </a:p>
          <a:p>
            <a:pPr algn="ctr" eaLnBrk="1" hangingPunct="1">
              <a:lnSpc>
                <a:spcPct val="90000"/>
              </a:lnSpc>
              <a:buSzPct val="80000"/>
            </a:pPr>
            <a:r>
              <a:rPr lang="en-US" sz="1200" dirty="0">
                <a:latin typeface="Tahoma" pitchFamily="34" charset="0"/>
                <a:cs typeface="Tahoma" pitchFamily="34" charset="0"/>
              </a:rPr>
              <a:t>Middleware Services</a:t>
            </a:r>
          </a:p>
        </p:txBody>
      </p:sp>
      <p:sp>
        <p:nvSpPr>
          <p:cNvPr id="28" name="AutoShape 12"/>
          <p:cNvSpPr>
            <a:spLocks noChangeAspect="1" noChangeArrowheads="1"/>
          </p:cNvSpPr>
          <p:nvPr/>
        </p:nvSpPr>
        <p:spPr bwMode="auto">
          <a:xfrm>
            <a:off x="7318080" y="1945736"/>
            <a:ext cx="1778000" cy="44132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buSzPct val="80000"/>
              <a:defRPr/>
            </a:pPr>
            <a:endParaRPr lang="en-US" sz="1200">
              <a:latin typeface="Tahoma" pitchFamily="34" charset="0"/>
              <a:ea typeface="Tahoma" pitchFamily="34" charset="0"/>
              <a:cs typeface="Tahoma" pitchFamily="34" charset="0"/>
            </a:endParaRPr>
          </a:p>
        </p:txBody>
      </p:sp>
      <p:sp>
        <p:nvSpPr>
          <p:cNvPr id="29" name="Text Box 13"/>
          <p:cNvSpPr txBox="1">
            <a:spLocks noChangeAspect="1" noChangeArrowheads="1"/>
          </p:cNvSpPr>
          <p:nvPr/>
        </p:nvSpPr>
        <p:spPr bwMode="auto">
          <a:xfrm>
            <a:off x="7590337" y="1960807"/>
            <a:ext cx="1233487"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a:solidFill>
                  <a:schemeClr val="bg1"/>
                </a:solidFill>
                <a:latin typeface="Tahoma" pitchFamily="34" charset="0"/>
                <a:cs typeface="Tahoma" pitchFamily="34" charset="0"/>
              </a:rPr>
              <a:t>Distribution</a:t>
            </a:r>
          </a:p>
          <a:p>
            <a:pPr algn="ctr" eaLnBrk="1" hangingPunct="1">
              <a:lnSpc>
                <a:spcPct val="90000"/>
              </a:lnSpc>
              <a:buSzPct val="80000"/>
            </a:pPr>
            <a:r>
              <a:rPr lang="en-US" sz="1200">
                <a:solidFill>
                  <a:schemeClr val="bg1"/>
                </a:solidFill>
                <a:latin typeface="Tahoma" pitchFamily="34" charset="0"/>
                <a:cs typeface="Tahoma" pitchFamily="34" charset="0"/>
              </a:rPr>
              <a:t>Middleware</a:t>
            </a:r>
          </a:p>
        </p:txBody>
      </p:sp>
      <p:sp>
        <p:nvSpPr>
          <p:cNvPr id="30" name="AutoShape 14"/>
          <p:cNvSpPr>
            <a:spLocks noChangeAspect="1" noChangeArrowheads="1"/>
          </p:cNvSpPr>
          <p:nvPr/>
        </p:nvSpPr>
        <p:spPr bwMode="auto">
          <a:xfrm>
            <a:off x="7318080" y="2420042"/>
            <a:ext cx="1778000" cy="44291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1" name="Text Box 15"/>
          <p:cNvSpPr txBox="1">
            <a:spLocks noChangeAspect="1" noChangeArrowheads="1"/>
          </p:cNvSpPr>
          <p:nvPr/>
        </p:nvSpPr>
        <p:spPr bwMode="auto">
          <a:xfrm>
            <a:off x="7326812" y="2431627"/>
            <a:ext cx="1760537"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latin typeface="Tahoma" pitchFamily="34" charset="0"/>
                <a:cs typeface="Tahoma" pitchFamily="34" charset="0"/>
              </a:rPr>
              <a:t>Host Infrastructure</a:t>
            </a:r>
          </a:p>
          <a:p>
            <a:pPr algn="ctr" eaLnBrk="1" hangingPunct="1">
              <a:lnSpc>
                <a:spcPct val="90000"/>
              </a:lnSpc>
              <a:buSzPct val="80000"/>
            </a:pPr>
            <a:r>
              <a:rPr lang="en-US" sz="1200" dirty="0">
                <a:latin typeface="Tahoma" pitchFamily="34" charset="0"/>
                <a:cs typeface="Tahoma" pitchFamily="34" charset="0"/>
              </a:rPr>
              <a:t>Middleware</a:t>
            </a:r>
          </a:p>
        </p:txBody>
      </p:sp>
      <p:sp>
        <p:nvSpPr>
          <p:cNvPr id="38" name="Rounded Rectangle 37"/>
          <p:cNvSpPr/>
          <p:nvPr/>
        </p:nvSpPr>
        <p:spPr>
          <a:xfrm>
            <a:off x="7326812" y="1021946"/>
            <a:ext cx="1752600" cy="433752"/>
          </a:xfrm>
          <a:prstGeom prst="roundRect">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AutoShape 10"/>
          <p:cNvSpPr>
            <a:spLocks noChangeAspect="1" noChangeArrowheads="1"/>
          </p:cNvSpPr>
          <p:nvPr/>
        </p:nvSpPr>
        <p:spPr bwMode="auto">
          <a:xfrm>
            <a:off x="7318080" y="2894348"/>
            <a:ext cx="1778000" cy="441325"/>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pPr>
              <a:buSzPct val="80000"/>
              <a:defRPr/>
            </a:pPr>
            <a:endParaRPr lang="en-US">
              <a:latin typeface="Tahoma" pitchFamily="34" charset="0"/>
              <a:ea typeface="Tahoma" pitchFamily="34" charset="0"/>
              <a:cs typeface="Tahoma" pitchFamily="34" charset="0"/>
            </a:endParaRPr>
          </a:p>
        </p:txBody>
      </p:sp>
      <p:sp>
        <p:nvSpPr>
          <p:cNvPr id="35" name="Text Box 11"/>
          <p:cNvSpPr txBox="1">
            <a:spLocks noChangeAspect="1" noChangeArrowheads="1"/>
          </p:cNvSpPr>
          <p:nvPr/>
        </p:nvSpPr>
        <p:spPr bwMode="auto">
          <a:xfrm>
            <a:off x="7296552" y="2916093"/>
            <a:ext cx="1790798" cy="424732"/>
          </a:xfrm>
          <a:prstGeom prst="rect">
            <a:avLst/>
          </a:prstGeom>
          <a:noFill/>
          <a:ln>
            <a:noFill/>
          </a:ln>
          <a:extLst/>
        </p:spPr>
        <p:txBody>
          <a:bodyPr wrap="square">
            <a:spAutoFit/>
          </a:bodyPr>
          <a:lstStyle>
            <a:lvl1pPr eaLnBrk="0" hangingPunct="0">
              <a:defRPr sz="2000" b="1">
                <a:solidFill>
                  <a:schemeClr val="tx1"/>
                </a:solidFill>
                <a:latin typeface="Arial" pitchFamily="34" charset="0"/>
                <a:ea typeface="MS PGothic" pitchFamily="34" charset="-128"/>
              </a:defRPr>
            </a:lvl1pPr>
            <a:lvl2pPr marL="742950" indent="-285750" eaLnBrk="0" hangingPunct="0">
              <a:defRPr sz="2000" b="1">
                <a:solidFill>
                  <a:schemeClr val="tx1"/>
                </a:solidFill>
                <a:latin typeface="Arial" pitchFamily="34" charset="0"/>
                <a:ea typeface="MS PGothic" pitchFamily="34" charset="-128"/>
              </a:defRPr>
            </a:lvl2pPr>
            <a:lvl3pPr marL="1143000" indent="-228600" eaLnBrk="0" hangingPunct="0">
              <a:defRPr sz="2000" b="1">
                <a:solidFill>
                  <a:schemeClr val="tx1"/>
                </a:solidFill>
                <a:latin typeface="Arial" pitchFamily="34" charset="0"/>
                <a:ea typeface="MS PGothic" pitchFamily="34" charset="-128"/>
              </a:defRPr>
            </a:lvl3pPr>
            <a:lvl4pPr marL="1600200" indent="-228600" eaLnBrk="0" hangingPunct="0">
              <a:defRPr sz="2000" b="1">
                <a:solidFill>
                  <a:schemeClr val="tx1"/>
                </a:solidFill>
                <a:latin typeface="Arial" pitchFamily="34" charset="0"/>
                <a:ea typeface="MS PGothic" pitchFamily="34" charset="-128"/>
              </a:defRPr>
            </a:lvl4pPr>
            <a:lvl5pPr marL="2057400" indent="-228600" eaLnBrk="0" hangingPunct="0">
              <a:defRPr sz="2000" b="1">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000" b="1">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000" b="1">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000" b="1">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000" b="1">
                <a:solidFill>
                  <a:schemeClr val="tx1"/>
                </a:solidFill>
                <a:latin typeface="Arial" pitchFamily="34" charset="0"/>
                <a:ea typeface="MS PGothic" pitchFamily="34" charset="-128"/>
              </a:defRPr>
            </a:lvl9pPr>
          </a:lstStyle>
          <a:p>
            <a:pPr algn="ctr" eaLnBrk="1" hangingPunct="1">
              <a:lnSpc>
                <a:spcPct val="90000"/>
              </a:lnSpc>
              <a:buSzPct val="80000"/>
            </a:pPr>
            <a:r>
              <a:rPr lang="en-US" sz="1200" dirty="0">
                <a:solidFill>
                  <a:schemeClr val="bg1"/>
                </a:solidFill>
                <a:latin typeface="Tahoma" pitchFamily="34" charset="0"/>
                <a:cs typeface="Tahoma" pitchFamily="34" charset="0"/>
              </a:rPr>
              <a:t>Operating Systems </a:t>
            </a:r>
            <a:r>
              <a:rPr lang="en-US" sz="1200" dirty="0" smtClean="0">
                <a:solidFill>
                  <a:schemeClr val="bg1"/>
                </a:solidFill>
                <a:latin typeface="Tahoma" pitchFamily="34" charset="0"/>
                <a:cs typeface="Tahoma" pitchFamily="34" charset="0"/>
              </a:rPr>
              <a:t>&amp; Protocols</a:t>
            </a:r>
            <a:endParaRPr lang="en-US" sz="1200" dirty="0">
              <a:solidFill>
                <a:schemeClr val="bg1"/>
              </a:solidFill>
              <a:latin typeface="Tahoma" pitchFamily="34" charset="0"/>
              <a:cs typeface="Tahoma" pitchFamily="34" charset="0"/>
            </a:endParaRP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0" y="2666124"/>
            <a:ext cx="3408971" cy="4148334"/>
          </a:xfrm>
          <a:prstGeom prst="rect">
            <a:avLst/>
          </a:prstGeom>
        </p:spPr>
      </p:pic>
    </p:spTree>
    <p:extLst>
      <p:ext uri="{BB962C8B-B14F-4D97-AF65-F5344CB8AC3E}">
        <p14:creationId xmlns:p14="http://schemas.microsoft.com/office/powerpoint/2010/main" val="121728803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73731" name="Rectangle 1026"/>
          <p:cNvSpPr>
            <a:spLocks noGrp="1" noChangeArrowheads="1"/>
          </p:cNvSpPr>
          <p:nvPr>
            <p:ph type="title"/>
          </p:nvPr>
        </p:nvSpPr>
        <p:spPr>
          <a:xfrm>
            <a:off x="622300" y="242543"/>
            <a:ext cx="7924800" cy="914400"/>
          </a:xfrm>
        </p:spPr>
        <p:txBody>
          <a:bodyPr/>
          <a:lstStyle/>
          <a:p>
            <a:r>
              <a:rPr lang="en-US" dirty="0" smtClean="0"/>
              <a:t>Pros &amp; Cons of the Layers Pattern</a:t>
            </a:r>
          </a:p>
        </p:txBody>
      </p:sp>
      <p:sp>
        <p:nvSpPr>
          <p:cNvPr id="73732" name="Text Box 1027"/>
          <p:cNvSpPr txBox="1">
            <a:spLocks noChangeArrowheads="1"/>
          </p:cNvSpPr>
          <p:nvPr/>
        </p:nvSpPr>
        <p:spPr bwMode="auto">
          <a:xfrm>
            <a:off x="98425" y="973138"/>
            <a:ext cx="4486275" cy="1969770"/>
          </a:xfrm>
          <a:prstGeom prst="rect">
            <a:avLst/>
          </a:prstGeom>
          <a:noFill/>
          <a:ln w="12700">
            <a:noFill/>
            <a:miter lim="800000"/>
            <a:headEnd/>
            <a:tailEnd/>
          </a:ln>
        </p:spPr>
        <p:txBody>
          <a:bodyPr wrap="square">
            <a:spAutoFit/>
          </a:bodyPr>
          <a:lstStyle/>
          <a:p>
            <a:pPr>
              <a:lnSpc>
                <a:spcPct val="95000"/>
              </a:lnSpc>
              <a:buClrTx/>
              <a:defRPr/>
            </a:pPr>
            <a:r>
              <a:rPr lang="en-US" sz="2000" dirty="0"/>
              <a:t>This pattern has </a:t>
            </a:r>
            <a:r>
              <a:rPr lang="en-US" sz="2000" dirty="0" smtClean="0"/>
              <a:t>several benefits</a:t>
            </a:r>
            <a:r>
              <a:rPr lang="en-US" sz="2000" dirty="0"/>
              <a:t>:</a:t>
            </a:r>
          </a:p>
          <a:p>
            <a:pPr marL="228600" indent="-228600">
              <a:lnSpc>
                <a:spcPct val="95000"/>
              </a:lnSpc>
              <a:buClrTx/>
              <a:buFont typeface="Arial" pitchFamily="34" charset="0"/>
              <a:buChar char="•"/>
              <a:defRPr/>
            </a:pPr>
            <a:r>
              <a:rPr lang="en-US" sz="2000" b="1" dirty="0"/>
              <a:t>Reuse of layers</a:t>
            </a:r>
          </a:p>
          <a:p>
            <a:pPr marL="463550" lvl="1" indent="-228600">
              <a:lnSpc>
                <a:spcPct val="95000"/>
              </a:lnSpc>
              <a:buClrTx/>
              <a:buFont typeface="Arial" pitchFamily="34" charset="0"/>
              <a:buChar char="•"/>
              <a:defRPr/>
            </a:pPr>
            <a:r>
              <a:rPr lang="en-US" sz="2000" dirty="0"/>
              <a:t>If an individual layer embodies a </a:t>
            </a:r>
            <a:r>
              <a:rPr lang="en-US" sz="2000" dirty="0" smtClean="0"/>
              <a:t>well-defined </a:t>
            </a:r>
            <a:r>
              <a:rPr lang="en-US" sz="2000" dirty="0"/>
              <a:t>&amp; documented </a:t>
            </a:r>
            <a:r>
              <a:rPr lang="en-US" sz="2000" dirty="0" smtClean="0"/>
              <a:t>interface it can </a:t>
            </a:r>
            <a:r>
              <a:rPr lang="en-US" sz="2000" dirty="0"/>
              <a:t>be reused in multiple </a:t>
            </a:r>
            <a:r>
              <a:rPr lang="en-US" sz="2000" dirty="0" smtClean="0"/>
              <a:t>contexts</a:t>
            </a:r>
            <a:endParaRPr lang="en-US" sz="2000" dirty="0"/>
          </a:p>
        </p:txBody>
      </p:sp>
      <p:pic>
        <p:nvPicPr>
          <p:cNvPr id="11266" name="Picture 2" descr="File:Recycle001.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5017" y="1382417"/>
            <a:ext cx="2665474" cy="2514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37775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0" descr="http://i1-news.softpedia-static.com/images/news2/9-Web-Services-Specifications-Labeled-OASIS-Standards-2.jpg"/>
          <p:cNvPicPr>
            <a:picLocks noChangeAspect="1" noChangeArrowheads="1"/>
          </p:cNvPicPr>
          <p:nvPr/>
        </p:nvPicPr>
        <p:blipFill>
          <a:blip r:embed="rId3" cstate="print"/>
          <a:srcRect/>
          <a:stretch>
            <a:fillRect/>
          </a:stretch>
        </p:blipFill>
        <p:spPr bwMode="auto">
          <a:xfrm>
            <a:off x="4497442" y="555183"/>
            <a:ext cx="1941231" cy="1941231"/>
          </a:xfrm>
          <a:prstGeom prst="rect">
            <a:avLst/>
          </a:prstGeom>
          <a:noFill/>
        </p:spPr>
      </p:pic>
      <p:sp>
        <p:nvSpPr>
          <p:cNvPr id="6" name="Rectangle 5"/>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73731" name="Rectangle 1026"/>
          <p:cNvSpPr>
            <a:spLocks noGrp="1" noChangeArrowheads="1"/>
          </p:cNvSpPr>
          <p:nvPr>
            <p:ph type="title"/>
          </p:nvPr>
        </p:nvSpPr>
        <p:spPr>
          <a:xfrm>
            <a:off x="622300" y="242543"/>
            <a:ext cx="7924800" cy="914400"/>
          </a:xfrm>
        </p:spPr>
        <p:txBody>
          <a:bodyPr/>
          <a:lstStyle/>
          <a:p>
            <a:r>
              <a:rPr lang="en-US" dirty="0" smtClean="0"/>
              <a:t>Pros &amp; Cons of the Layers Pattern</a:t>
            </a:r>
          </a:p>
        </p:txBody>
      </p:sp>
      <p:pic>
        <p:nvPicPr>
          <p:cNvPr id="13" name="Picture 29" descr="logo-corba_vertical"/>
          <p:cNvPicPr>
            <a:picLocks noChangeAspect="1" noChangeArrowheads="1"/>
          </p:cNvPicPr>
          <p:nvPr/>
        </p:nvPicPr>
        <p:blipFill>
          <a:blip r:embed="rId4" cstate="print"/>
          <a:srcRect/>
          <a:stretch>
            <a:fillRect/>
          </a:stretch>
        </p:blipFill>
        <p:spPr bwMode="auto">
          <a:xfrm>
            <a:off x="4103776" y="3281324"/>
            <a:ext cx="1143000" cy="1004934"/>
          </a:xfrm>
          <a:prstGeom prst="rect">
            <a:avLst/>
          </a:prstGeom>
          <a:noFill/>
          <a:ln w="9525">
            <a:noFill/>
            <a:miter lim="800000"/>
            <a:headEnd/>
            <a:tailEnd/>
          </a:ln>
        </p:spPr>
      </p:pic>
      <p:sp>
        <p:nvSpPr>
          <p:cNvPr id="14" name="AutoShape 8"/>
          <p:cNvSpPr>
            <a:spLocks noChangeAspect="1" noChangeArrowheads="1"/>
          </p:cNvSpPr>
          <p:nvPr/>
        </p:nvSpPr>
        <p:spPr bwMode="auto">
          <a:xfrm>
            <a:off x="6358159" y="5122053"/>
            <a:ext cx="26869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15" name="Text Box 9"/>
          <p:cNvSpPr txBox="1">
            <a:spLocks noChangeAspect="1" noChangeArrowheads="1"/>
          </p:cNvSpPr>
          <p:nvPr/>
        </p:nvSpPr>
        <p:spPr bwMode="auto">
          <a:xfrm>
            <a:off x="6966500" y="5144278"/>
            <a:ext cx="1540685" cy="313932"/>
          </a:xfrm>
          <a:prstGeom prst="rect">
            <a:avLst/>
          </a:prstGeom>
          <a:noFill/>
          <a:ln w="12700">
            <a:noFill/>
            <a:miter lim="800000"/>
            <a:headEnd/>
            <a:tailEnd/>
          </a:ln>
        </p:spPr>
        <p:txBody>
          <a:bodyPr wrap="square">
            <a:spAutoFit/>
          </a:bodyPr>
          <a:lstStyle/>
          <a:p>
            <a:pPr algn="ctr"/>
            <a:r>
              <a:rPr lang="en-US" sz="1600" b="1" u="none"/>
              <a:t>Hardware</a:t>
            </a:r>
          </a:p>
        </p:txBody>
      </p:sp>
      <p:grpSp>
        <p:nvGrpSpPr>
          <p:cNvPr id="16" name="Group 10"/>
          <p:cNvGrpSpPr>
            <a:grpSpLocks/>
          </p:cNvGrpSpPr>
          <p:nvPr/>
        </p:nvGrpSpPr>
        <p:grpSpPr bwMode="auto">
          <a:xfrm>
            <a:off x="6358159" y="1702578"/>
            <a:ext cx="2686988" cy="2695575"/>
            <a:chOff x="168" y="969"/>
            <a:chExt cx="1969" cy="1698"/>
          </a:xfrm>
        </p:grpSpPr>
        <p:sp>
          <p:nvSpPr>
            <p:cNvPr id="17"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18" name="Text Box 12"/>
            <p:cNvSpPr txBox="1">
              <a:spLocks noChangeAspect="1" noChangeArrowheads="1"/>
            </p:cNvSpPr>
            <p:nvPr/>
          </p:nvSpPr>
          <p:spPr bwMode="auto">
            <a:xfrm>
              <a:off x="311" y="982"/>
              <a:ext cx="1711" cy="368"/>
            </a:xfrm>
            <a:prstGeom prst="rect">
              <a:avLst/>
            </a:prstGeom>
            <a:noFill/>
            <a:ln w="12700">
              <a:noFill/>
              <a:miter lim="800000"/>
              <a:headEnd/>
              <a:tailEnd/>
            </a:ln>
          </p:spPr>
          <p:txBody>
            <a:bodyPr wrap="square">
              <a:spAutoFit/>
            </a:bodyPr>
            <a:lstStyle/>
            <a:p>
              <a:pPr algn="ctr">
                <a:lnSpc>
                  <a:spcPct val="90000"/>
                </a:lnSpc>
              </a:pPr>
              <a:r>
                <a:rPr lang="en-US" sz="1600" b="1" u="none" dirty="0"/>
                <a:t>Domain-Specific</a:t>
              </a:r>
            </a:p>
            <a:p>
              <a:pPr algn="ctr">
                <a:lnSpc>
                  <a:spcPct val="90000"/>
                </a:lnSpc>
              </a:pPr>
              <a:r>
                <a:rPr lang="en-US" sz="1600" b="1" u="none" dirty="0" smtClean="0"/>
                <a:t>Middleware Services</a:t>
              </a:r>
              <a:endParaRPr lang="en-US" sz="1600" b="1" u="none" dirty="0"/>
            </a:p>
          </p:txBody>
        </p:sp>
        <p:sp>
          <p:nvSpPr>
            <p:cNvPr id="19"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20" name="Text Box 14"/>
            <p:cNvSpPr txBox="1">
              <a:spLocks noChangeAspect="1" noChangeArrowheads="1"/>
            </p:cNvSpPr>
            <p:nvPr/>
          </p:nvSpPr>
          <p:spPr bwMode="auto">
            <a:xfrm>
              <a:off x="281" y="1411"/>
              <a:ext cx="1743" cy="368"/>
            </a:xfrm>
            <a:prstGeom prst="rect">
              <a:avLst/>
            </a:prstGeom>
            <a:noFill/>
            <a:ln w="12700">
              <a:noFill/>
              <a:miter lim="800000"/>
              <a:headEnd/>
              <a:tailEnd/>
            </a:ln>
          </p:spPr>
          <p:txBody>
            <a:bodyPr>
              <a:spAutoFit/>
            </a:bodyPr>
            <a:lstStyle/>
            <a:p>
              <a:pPr algn="ctr">
                <a:lnSpc>
                  <a:spcPct val="90000"/>
                </a:lnSpc>
              </a:pPr>
              <a:r>
                <a:rPr lang="en-US" sz="1600" b="1" u="none"/>
                <a:t>Common</a:t>
              </a:r>
            </a:p>
            <a:p>
              <a:pPr algn="ctr">
                <a:lnSpc>
                  <a:spcPct val="90000"/>
                </a:lnSpc>
              </a:pPr>
              <a:r>
                <a:rPr lang="en-US" sz="1600" b="1" u="none"/>
                <a:t>Middleware Services</a:t>
              </a:r>
            </a:p>
          </p:txBody>
        </p:sp>
        <p:sp>
          <p:nvSpPr>
            <p:cNvPr id="21"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sz="1600" u="none"/>
            </a:p>
          </p:txBody>
        </p:sp>
        <p:sp>
          <p:nvSpPr>
            <p:cNvPr id="22" name="Text Box 16"/>
            <p:cNvSpPr txBox="1">
              <a:spLocks noChangeAspect="1" noChangeArrowheads="1"/>
            </p:cNvSpPr>
            <p:nvPr/>
          </p:nvSpPr>
          <p:spPr bwMode="auto">
            <a:xfrm>
              <a:off x="469" y="1849"/>
              <a:ext cx="1366" cy="368"/>
            </a:xfrm>
            <a:prstGeom prst="rect">
              <a:avLst/>
            </a:prstGeom>
            <a:noFill/>
            <a:ln w="12700">
              <a:noFill/>
              <a:miter lim="800000"/>
              <a:headEnd/>
              <a:tailEnd/>
            </a:ln>
          </p:spPr>
          <p:txBody>
            <a:bodyPr>
              <a:spAutoFit/>
            </a:bodyPr>
            <a:lstStyle/>
            <a:p>
              <a:pPr algn="ctr">
                <a:lnSpc>
                  <a:spcPct val="90000"/>
                </a:lnSpc>
              </a:pPr>
              <a:r>
                <a:rPr lang="en-US" sz="1600" b="1" u="none">
                  <a:solidFill>
                    <a:schemeClr val="bg1"/>
                  </a:solidFill>
                </a:rPr>
                <a:t>Distribution</a:t>
              </a:r>
            </a:p>
            <a:p>
              <a:pPr algn="ctr">
                <a:lnSpc>
                  <a:spcPct val="90000"/>
                </a:lnSpc>
              </a:pPr>
              <a:r>
                <a:rPr lang="en-US" sz="1600" b="1" u="none">
                  <a:solidFill>
                    <a:schemeClr val="bg1"/>
                  </a:solidFill>
                </a:rPr>
                <a:t>Middleware</a:t>
              </a:r>
            </a:p>
          </p:txBody>
        </p:sp>
        <p:sp>
          <p:nvSpPr>
            <p:cNvPr id="23"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24" name="Text Box 18"/>
            <p:cNvSpPr txBox="1">
              <a:spLocks noChangeAspect="1" noChangeArrowheads="1"/>
            </p:cNvSpPr>
            <p:nvPr/>
          </p:nvSpPr>
          <p:spPr bwMode="auto">
            <a:xfrm>
              <a:off x="176" y="2280"/>
              <a:ext cx="1953" cy="368"/>
            </a:xfrm>
            <a:prstGeom prst="rect">
              <a:avLst/>
            </a:prstGeom>
            <a:noFill/>
            <a:ln w="12700">
              <a:noFill/>
              <a:miter lim="800000"/>
              <a:headEnd/>
              <a:tailEnd/>
            </a:ln>
          </p:spPr>
          <p:txBody>
            <a:bodyPr>
              <a:spAutoFit/>
            </a:bodyPr>
            <a:lstStyle/>
            <a:p>
              <a:pPr algn="ctr">
                <a:lnSpc>
                  <a:spcPct val="90000"/>
                </a:lnSpc>
              </a:pPr>
              <a:r>
                <a:rPr lang="en-US" sz="1600" b="1" u="none"/>
                <a:t>Host Infrastructure</a:t>
              </a:r>
            </a:p>
            <a:p>
              <a:pPr algn="ctr">
                <a:lnSpc>
                  <a:spcPct val="90000"/>
                </a:lnSpc>
              </a:pPr>
              <a:r>
                <a:rPr lang="en-US" sz="1600" b="1" u="none"/>
                <a:t>Middleware</a:t>
              </a:r>
            </a:p>
          </p:txBody>
        </p:sp>
      </p:grpSp>
      <p:grpSp>
        <p:nvGrpSpPr>
          <p:cNvPr id="27" name="Group 21"/>
          <p:cNvGrpSpPr>
            <a:grpSpLocks/>
          </p:cNvGrpSpPr>
          <p:nvPr/>
        </p:nvGrpSpPr>
        <p:grpSpPr bwMode="auto">
          <a:xfrm>
            <a:off x="6358159" y="4438725"/>
            <a:ext cx="2686988" cy="646113"/>
            <a:chOff x="4459" y="2833"/>
            <a:chExt cx="1969" cy="407"/>
          </a:xfrm>
        </p:grpSpPr>
        <p:sp>
          <p:nvSpPr>
            <p:cNvPr id="28" name="AutoShape 22"/>
            <p:cNvSpPr>
              <a:spLocks noChangeAspect="1" noChangeArrowheads="1"/>
            </p:cNvSpPr>
            <p:nvPr/>
          </p:nvSpPr>
          <p:spPr bwMode="auto">
            <a:xfrm>
              <a:off x="4459" y="2833"/>
              <a:ext cx="1969" cy="407"/>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29" name="Text Box 23"/>
            <p:cNvSpPr txBox="1">
              <a:spLocks noChangeAspect="1" noChangeArrowheads="1"/>
            </p:cNvSpPr>
            <p:nvPr/>
          </p:nvSpPr>
          <p:spPr bwMode="auto">
            <a:xfrm>
              <a:off x="4518" y="2842"/>
              <a:ext cx="1851" cy="368"/>
            </a:xfrm>
            <a:prstGeom prst="rect">
              <a:avLst/>
            </a:prstGeom>
            <a:noFill/>
            <a:ln w="12700">
              <a:noFill/>
              <a:miter lim="800000"/>
              <a:headEnd/>
              <a:tailEnd/>
            </a:ln>
          </p:spPr>
          <p:txBody>
            <a:bodyPr>
              <a:spAutoFit/>
            </a:bodyPr>
            <a:lstStyle/>
            <a:p>
              <a:pPr algn="ctr">
                <a:lnSpc>
                  <a:spcPct val="90000"/>
                </a:lnSpc>
              </a:pPr>
              <a:r>
                <a:rPr lang="en-US" sz="1600" b="1" u="none" dirty="0">
                  <a:solidFill>
                    <a:schemeClr val="bg1"/>
                  </a:solidFill>
                </a:rPr>
                <a:t>Operating Systems </a:t>
              </a:r>
            </a:p>
            <a:p>
              <a:pPr algn="ctr">
                <a:lnSpc>
                  <a:spcPct val="90000"/>
                </a:lnSpc>
              </a:pPr>
              <a:r>
                <a:rPr lang="en-US" sz="1600" b="1" u="none" dirty="0">
                  <a:solidFill>
                    <a:schemeClr val="bg1"/>
                  </a:solidFill>
                </a:rPr>
                <a:t>&amp; Protocols</a:t>
              </a:r>
            </a:p>
          </p:txBody>
        </p:sp>
      </p:grpSp>
      <p:pic>
        <p:nvPicPr>
          <p:cNvPr id="18434" name="Picture 2" descr="https://encrypted-tbn1.gstatic.com/images?q=tbn:ANd9GcTUFf5UNT0B-z5DFJG3JxczJd7fHEKn8p67aSNeWAdkHbNygcMV"/>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435" y="5225543"/>
            <a:ext cx="2047688" cy="10836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encrypted-tbn3.google.com/images?q=tbn:ANd9GcTQsSgvN27xGGX3ZWlWK6DBlfVtD58uDKQkSvVNR-v57s7PCbqF"/>
          <p:cNvPicPr>
            <a:picLocks noChangeAspect="1" noChangeArrowheads="1"/>
          </p:cNvPicPr>
          <p:nvPr/>
        </p:nvPicPr>
        <p:blipFill>
          <a:blip r:embed="rId6" cstate="print"/>
          <a:srcRect/>
          <a:stretch>
            <a:fillRect/>
          </a:stretch>
        </p:blipFill>
        <p:spPr bwMode="auto">
          <a:xfrm>
            <a:off x="5252119" y="2714232"/>
            <a:ext cx="1076325" cy="1076325"/>
          </a:xfrm>
          <a:prstGeom prst="rect">
            <a:avLst/>
          </a:prstGeom>
          <a:noFill/>
        </p:spPr>
      </p:pic>
      <p:pic>
        <p:nvPicPr>
          <p:cNvPr id="5122" name="Picture 2" descr="File:Java logo.sv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90947" y="3683778"/>
            <a:ext cx="737497" cy="135207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1986" y="2439113"/>
            <a:ext cx="884790" cy="55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0841" y="1810058"/>
            <a:ext cx="1624384" cy="571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732" name="Text Box 1027"/>
          <p:cNvSpPr txBox="1">
            <a:spLocks noChangeArrowheads="1"/>
          </p:cNvSpPr>
          <p:nvPr/>
        </p:nvSpPr>
        <p:spPr bwMode="auto">
          <a:xfrm>
            <a:off x="98425" y="973138"/>
            <a:ext cx="4486275" cy="3262432"/>
          </a:xfrm>
          <a:prstGeom prst="rect">
            <a:avLst/>
          </a:prstGeom>
          <a:noFill/>
          <a:ln w="12700">
            <a:noFill/>
            <a:miter lim="800000"/>
            <a:headEnd/>
            <a:tailEnd/>
          </a:ln>
        </p:spPr>
        <p:txBody>
          <a:bodyPr wrap="square">
            <a:spAutoFit/>
          </a:bodyPr>
          <a:lstStyle/>
          <a:p>
            <a:pPr>
              <a:lnSpc>
                <a:spcPct val="95000"/>
              </a:lnSpc>
              <a:buClrTx/>
              <a:defRPr/>
            </a:pPr>
            <a:r>
              <a:rPr lang="en-US" sz="2000" dirty="0"/>
              <a:t>This pattern has </a:t>
            </a:r>
            <a:r>
              <a:rPr lang="en-US" sz="2000" dirty="0" smtClean="0"/>
              <a:t>several benefits</a:t>
            </a:r>
            <a:r>
              <a:rPr lang="en-US" sz="2000" dirty="0"/>
              <a:t>:</a:t>
            </a:r>
          </a:p>
          <a:p>
            <a:pPr marL="228600" indent="-228600">
              <a:lnSpc>
                <a:spcPct val="95000"/>
              </a:lnSpc>
              <a:buClrTx/>
              <a:buFont typeface="Arial" pitchFamily="34" charset="0"/>
              <a:buChar char="•"/>
              <a:defRPr/>
            </a:pPr>
            <a:r>
              <a:rPr lang="en-US" sz="2000" b="1" dirty="0">
                <a:solidFill>
                  <a:schemeClr val="bg1">
                    <a:lumMod val="75000"/>
                  </a:schemeClr>
                </a:solidFill>
              </a:rPr>
              <a:t>Reuse of layers</a:t>
            </a:r>
          </a:p>
          <a:p>
            <a:pPr marL="463550" lvl="1" indent="-228600">
              <a:lnSpc>
                <a:spcPct val="95000"/>
              </a:lnSpc>
              <a:buClrTx/>
              <a:buFont typeface="Arial" pitchFamily="34" charset="0"/>
              <a:buChar char="•"/>
              <a:defRPr/>
            </a:pPr>
            <a:r>
              <a:rPr lang="en-US" sz="2000" dirty="0">
                <a:solidFill>
                  <a:schemeClr val="bg1">
                    <a:lumMod val="75000"/>
                  </a:schemeClr>
                </a:solidFill>
              </a:rPr>
              <a:t>If an individual layer embodies a </a:t>
            </a:r>
            <a:r>
              <a:rPr lang="en-US" sz="2000" dirty="0" smtClean="0">
                <a:solidFill>
                  <a:schemeClr val="bg1">
                    <a:lumMod val="75000"/>
                  </a:schemeClr>
                </a:solidFill>
              </a:rPr>
              <a:t>well-defined </a:t>
            </a:r>
            <a:r>
              <a:rPr lang="en-US" sz="2000" dirty="0">
                <a:solidFill>
                  <a:schemeClr val="bg1">
                    <a:lumMod val="75000"/>
                  </a:schemeClr>
                </a:solidFill>
              </a:rPr>
              <a:t>&amp; documented </a:t>
            </a:r>
            <a:r>
              <a:rPr lang="en-US" sz="2000" dirty="0" smtClean="0">
                <a:solidFill>
                  <a:schemeClr val="bg1">
                    <a:lumMod val="75000"/>
                  </a:schemeClr>
                </a:solidFill>
              </a:rPr>
              <a:t>interface it can </a:t>
            </a:r>
            <a:r>
              <a:rPr lang="en-US" sz="2000" dirty="0">
                <a:solidFill>
                  <a:schemeClr val="bg1">
                    <a:lumMod val="75000"/>
                  </a:schemeClr>
                </a:solidFill>
              </a:rPr>
              <a:t>be reused in multiple contexts</a:t>
            </a:r>
          </a:p>
          <a:p>
            <a:pPr marL="228600" indent="-228600">
              <a:lnSpc>
                <a:spcPct val="95000"/>
              </a:lnSpc>
              <a:buClrTx/>
              <a:buFont typeface="Arial" pitchFamily="34" charset="0"/>
              <a:buChar char="•"/>
              <a:defRPr/>
            </a:pPr>
            <a:r>
              <a:rPr lang="en-US" sz="2000" b="1" dirty="0"/>
              <a:t>Support for standardization</a:t>
            </a:r>
          </a:p>
          <a:p>
            <a:pPr marL="461963" lvl="1" indent="-234950">
              <a:lnSpc>
                <a:spcPct val="95000"/>
              </a:lnSpc>
              <a:buClrTx/>
              <a:buFont typeface="Arial" pitchFamily="34" charset="0"/>
              <a:buChar char="•"/>
              <a:defRPr/>
            </a:pPr>
            <a:r>
              <a:rPr lang="en-US" sz="2000" dirty="0"/>
              <a:t>Clearly-defined </a:t>
            </a:r>
            <a:r>
              <a:rPr lang="en-US" sz="2000" dirty="0" smtClean="0"/>
              <a:t>levels </a:t>
            </a:r>
            <a:r>
              <a:rPr lang="en-US" sz="2000" dirty="0"/>
              <a:t>of abstraction enable </a:t>
            </a:r>
            <a:r>
              <a:rPr lang="en-US" sz="2000" dirty="0" smtClean="0"/>
              <a:t/>
            </a:r>
            <a:br>
              <a:rPr lang="en-US" sz="2000" dirty="0" smtClean="0"/>
            </a:br>
            <a:r>
              <a:rPr lang="en-US" sz="2000" dirty="0" smtClean="0"/>
              <a:t>standardized </a:t>
            </a:r>
            <a:r>
              <a:rPr lang="en-US" sz="2000" dirty="0"/>
              <a:t>tasks &amp; </a:t>
            </a:r>
            <a:r>
              <a:rPr lang="en-US" sz="2000" dirty="0" smtClean="0"/>
              <a:t>interfaces</a:t>
            </a:r>
            <a:endParaRPr lang="en-US" sz="2000" dirty="0"/>
          </a:p>
        </p:txBody>
      </p:sp>
      <p:grpSp>
        <p:nvGrpSpPr>
          <p:cNvPr id="3" name="Group 2"/>
          <p:cNvGrpSpPr/>
          <p:nvPr/>
        </p:nvGrpSpPr>
        <p:grpSpPr>
          <a:xfrm>
            <a:off x="6513652" y="1156943"/>
            <a:ext cx="2450981" cy="449826"/>
            <a:chOff x="6513652" y="1141289"/>
            <a:chExt cx="2450981" cy="449826"/>
          </a:xfrm>
        </p:grpSpPr>
        <p:pic>
          <p:nvPicPr>
            <p:cNvPr id="5128" name="Picture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3652" y="1141289"/>
              <a:ext cx="2384425"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8783782" y="1510145"/>
              <a:ext cx="180851" cy="80970"/>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grpSp>
      <p:pic>
        <p:nvPicPr>
          <p:cNvPr id="4"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9949" y="4474015"/>
            <a:ext cx="2380695" cy="687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77492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73731" name="Rectangle 1026"/>
          <p:cNvSpPr>
            <a:spLocks noGrp="1" noChangeArrowheads="1"/>
          </p:cNvSpPr>
          <p:nvPr>
            <p:ph type="title"/>
          </p:nvPr>
        </p:nvSpPr>
        <p:spPr>
          <a:xfrm>
            <a:off x="622300" y="242543"/>
            <a:ext cx="7924800" cy="914400"/>
          </a:xfrm>
        </p:spPr>
        <p:txBody>
          <a:bodyPr/>
          <a:lstStyle/>
          <a:p>
            <a:r>
              <a:rPr lang="en-US" dirty="0" smtClean="0"/>
              <a:t>Pros &amp; Cons of the Layers Pattern</a:t>
            </a:r>
          </a:p>
        </p:txBody>
      </p:sp>
      <p:sp>
        <p:nvSpPr>
          <p:cNvPr id="73732" name="Text Box 1027"/>
          <p:cNvSpPr txBox="1">
            <a:spLocks noChangeArrowheads="1"/>
          </p:cNvSpPr>
          <p:nvPr/>
        </p:nvSpPr>
        <p:spPr bwMode="auto">
          <a:xfrm>
            <a:off x="98425" y="973138"/>
            <a:ext cx="4486275" cy="4555093"/>
          </a:xfrm>
          <a:prstGeom prst="rect">
            <a:avLst/>
          </a:prstGeom>
          <a:noFill/>
          <a:ln w="12700">
            <a:noFill/>
            <a:miter lim="800000"/>
            <a:headEnd/>
            <a:tailEnd/>
          </a:ln>
        </p:spPr>
        <p:txBody>
          <a:bodyPr wrap="square">
            <a:spAutoFit/>
          </a:bodyPr>
          <a:lstStyle/>
          <a:p>
            <a:pPr>
              <a:lnSpc>
                <a:spcPct val="95000"/>
              </a:lnSpc>
              <a:buClrTx/>
              <a:defRPr/>
            </a:pPr>
            <a:r>
              <a:rPr lang="en-US" sz="2000" dirty="0"/>
              <a:t>This pattern has </a:t>
            </a:r>
            <a:r>
              <a:rPr lang="en-US" sz="2000" dirty="0" smtClean="0"/>
              <a:t>several benefits</a:t>
            </a:r>
            <a:r>
              <a:rPr lang="en-US" sz="2000" dirty="0"/>
              <a:t>:</a:t>
            </a:r>
          </a:p>
          <a:p>
            <a:pPr marL="228600" indent="-228600">
              <a:lnSpc>
                <a:spcPct val="95000"/>
              </a:lnSpc>
              <a:buClrTx/>
              <a:buFont typeface="Arial" pitchFamily="34" charset="0"/>
              <a:buChar char="•"/>
              <a:defRPr/>
            </a:pPr>
            <a:r>
              <a:rPr lang="en-US" sz="2000" b="1" dirty="0">
                <a:solidFill>
                  <a:schemeClr val="bg1">
                    <a:lumMod val="75000"/>
                  </a:schemeClr>
                </a:solidFill>
              </a:rPr>
              <a:t>Reuse of layers</a:t>
            </a:r>
          </a:p>
          <a:p>
            <a:pPr marL="463550" lvl="1" indent="-228600">
              <a:lnSpc>
                <a:spcPct val="95000"/>
              </a:lnSpc>
              <a:buClrTx/>
              <a:buFont typeface="Arial" pitchFamily="34" charset="0"/>
              <a:buChar char="•"/>
              <a:defRPr/>
            </a:pPr>
            <a:r>
              <a:rPr lang="en-US" sz="2000" dirty="0">
                <a:solidFill>
                  <a:schemeClr val="bg1">
                    <a:lumMod val="75000"/>
                  </a:schemeClr>
                </a:solidFill>
              </a:rPr>
              <a:t>If an individual layer embodies a </a:t>
            </a:r>
            <a:r>
              <a:rPr lang="en-US" sz="2000" dirty="0" smtClean="0">
                <a:solidFill>
                  <a:schemeClr val="bg1">
                    <a:lumMod val="75000"/>
                  </a:schemeClr>
                </a:solidFill>
              </a:rPr>
              <a:t>well-defined </a:t>
            </a:r>
            <a:r>
              <a:rPr lang="en-US" sz="2000" dirty="0">
                <a:solidFill>
                  <a:schemeClr val="bg1">
                    <a:lumMod val="75000"/>
                  </a:schemeClr>
                </a:solidFill>
              </a:rPr>
              <a:t>&amp; documented </a:t>
            </a:r>
            <a:r>
              <a:rPr lang="en-US" sz="2000" dirty="0" smtClean="0">
                <a:solidFill>
                  <a:schemeClr val="bg1">
                    <a:lumMod val="75000"/>
                  </a:schemeClr>
                </a:solidFill>
              </a:rPr>
              <a:t>interface it can </a:t>
            </a:r>
            <a:r>
              <a:rPr lang="en-US" sz="2000" dirty="0">
                <a:solidFill>
                  <a:schemeClr val="bg1">
                    <a:lumMod val="75000"/>
                  </a:schemeClr>
                </a:solidFill>
              </a:rPr>
              <a:t>be reused in multiple contexts</a:t>
            </a:r>
          </a:p>
          <a:p>
            <a:pPr marL="228600" indent="-228600">
              <a:lnSpc>
                <a:spcPct val="95000"/>
              </a:lnSpc>
              <a:buClrTx/>
              <a:buFont typeface="Arial" pitchFamily="34" charset="0"/>
              <a:buChar char="•"/>
              <a:defRPr/>
            </a:pPr>
            <a:r>
              <a:rPr lang="en-US" sz="2000" b="1" dirty="0">
                <a:solidFill>
                  <a:schemeClr val="bg1">
                    <a:lumMod val="75000"/>
                  </a:schemeClr>
                </a:solidFill>
              </a:rPr>
              <a:t>Support for standardization</a:t>
            </a:r>
          </a:p>
          <a:p>
            <a:pPr marL="461963" lvl="1" indent="-234950">
              <a:lnSpc>
                <a:spcPct val="95000"/>
              </a:lnSpc>
              <a:buClrTx/>
              <a:buFont typeface="Arial" pitchFamily="34" charset="0"/>
              <a:buChar char="•"/>
              <a:defRPr/>
            </a:pPr>
            <a:r>
              <a:rPr lang="en-US" sz="2000" dirty="0">
                <a:solidFill>
                  <a:schemeClr val="bg1">
                    <a:lumMod val="75000"/>
                  </a:schemeClr>
                </a:solidFill>
              </a:rPr>
              <a:t>Clearly-defined </a:t>
            </a:r>
            <a:r>
              <a:rPr lang="en-US" sz="2000" dirty="0" smtClean="0">
                <a:solidFill>
                  <a:schemeClr val="bg1">
                    <a:lumMod val="75000"/>
                  </a:schemeClr>
                </a:solidFill>
              </a:rPr>
              <a:t>levels </a:t>
            </a:r>
            <a:r>
              <a:rPr lang="en-US" sz="2000" dirty="0">
                <a:solidFill>
                  <a:schemeClr val="bg1">
                    <a:lumMod val="75000"/>
                  </a:schemeClr>
                </a:solidFill>
              </a:rPr>
              <a:t>of abstraction enable </a:t>
            </a:r>
            <a:r>
              <a:rPr lang="en-US" sz="2000" dirty="0" smtClean="0">
                <a:solidFill>
                  <a:schemeClr val="bg1">
                    <a:lumMod val="75000"/>
                  </a:schemeClr>
                </a:solidFill>
              </a:rPr>
              <a:t/>
            </a:r>
            <a:br>
              <a:rPr lang="en-US" sz="2000" dirty="0" smtClean="0">
                <a:solidFill>
                  <a:schemeClr val="bg1">
                    <a:lumMod val="75000"/>
                  </a:schemeClr>
                </a:solidFill>
              </a:rPr>
            </a:br>
            <a:r>
              <a:rPr lang="en-US" sz="2000" dirty="0" smtClean="0">
                <a:solidFill>
                  <a:schemeClr val="bg1">
                    <a:lumMod val="75000"/>
                  </a:schemeClr>
                </a:solidFill>
              </a:rPr>
              <a:t>standardized </a:t>
            </a:r>
            <a:r>
              <a:rPr lang="en-US" sz="2000" dirty="0">
                <a:solidFill>
                  <a:schemeClr val="bg1">
                    <a:lumMod val="75000"/>
                  </a:schemeClr>
                </a:solidFill>
              </a:rPr>
              <a:t>tasks &amp; interfaces</a:t>
            </a:r>
          </a:p>
          <a:p>
            <a:pPr marL="228600" indent="-228600">
              <a:lnSpc>
                <a:spcPct val="95000"/>
              </a:lnSpc>
              <a:buClrTx/>
              <a:buFont typeface="Arial" pitchFamily="34" charset="0"/>
              <a:buChar char="•"/>
              <a:defRPr/>
            </a:pPr>
            <a:r>
              <a:rPr lang="en-US" sz="2000" b="1" dirty="0"/>
              <a:t>Dependencies are localized</a:t>
            </a:r>
          </a:p>
          <a:p>
            <a:pPr marL="463550" lvl="1" indent="-228600">
              <a:lnSpc>
                <a:spcPct val="95000"/>
              </a:lnSpc>
              <a:buClrTx/>
              <a:buFont typeface="Arial" pitchFamily="34" charset="0"/>
              <a:buChar char="•"/>
              <a:defRPr/>
            </a:pPr>
            <a:r>
              <a:rPr lang="en-US" sz="2000" dirty="0"/>
              <a:t>Standardized </a:t>
            </a:r>
            <a:r>
              <a:rPr lang="en-US" sz="2000" dirty="0" smtClean="0"/>
              <a:t>layer interfaces usually </a:t>
            </a:r>
            <a:r>
              <a:rPr lang="en-US" sz="2000" dirty="0"/>
              <a:t>confine the effect of code changes to the layer that </a:t>
            </a:r>
            <a:r>
              <a:rPr lang="en-US" sz="2000" dirty="0" smtClean="0"/>
              <a:t>changes</a:t>
            </a:r>
            <a:endParaRPr lang="en-US" sz="2000" dirty="0"/>
          </a:p>
        </p:txBody>
      </p:sp>
      <p:pic>
        <p:nvPicPr>
          <p:cNvPr id="16389" name="Picture 5" descr="http://farm3.staticflickr.com/2460/3794759550_d02f04bb79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24" y="1078910"/>
            <a:ext cx="4130279" cy="5507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44485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52400" y="488135"/>
            <a:ext cx="8839200" cy="381000"/>
          </a:xfrm>
        </p:spPr>
        <p:txBody>
          <a:bodyPr/>
          <a:lstStyle/>
          <a:p>
            <a:pPr eaLnBrk="1" hangingPunct="1"/>
            <a:r>
              <a:rPr lang="en-US" sz="3200" dirty="0" smtClean="0"/>
              <a:t>Topics Covered in this Part of the Module</a:t>
            </a:r>
          </a:p>
        </p:txBody>
      </p:sp>
      <p:sp>
        <p:nvSpPr>
          <p:cNvPr id="15" name="Rectangle 3" descr="Rectangle: Click to edit Master text styles&#10;Second level&#10;Third level&#10;Fourth level&#10;Fifth level"/>
          <p:cNvSpPr>
            <a:spLocks noGrp="1" noChangeArrowheads="1"/>
          </p:cNvSpPr>
          <p:nvPr>
            <p:ph idx="1"/>
          </p:nvPr>
        </p:nvSpPr>
        <p:spPr>
          <a:xfrm>
            <a:off x="-1" y="1147482"/>
            <a:ext cx="5509462" cy="5431728"/>
          </a:xfrm>
        </p:spPr>
        <p:txBody>
          <a:bodyPr/>
          <a:lstStyle/>
          <a:p>
            <a:pPr marL="233363" indent="-233363" eaLnBrk="1" hangingPunct="1">
              <a:spcBef>
                <a:spcPts val="600"/>
              </a:spcBef>
              <a:buFont typeface="Arial" pitchFamily="34" charset="0"/>
              <a:buChar char="•"/>
              <a:defRPr/>
            </a:pPr>
            <a:r>
              <a:rPr lang="en-US" sz="2000" dirty="0" smtClean="0">
                <a:solidFill>
                  <a:schemeClr val="bg1">
                    <a:lumMod val="75000"/>
                  </a:schemeClr>
                </a:solidFill>
              </a:rPr>
              <a:t>Motivate the need for a layered architecture for concurrent &amp; networked software  </a:t>
            </a:r>
          </a:p>
          <a:p>
            <a:pPr marL="233363" indent="-233363" eaLnBrk="1" hangingPunct="1">
              <a:spcBef>
                <a:spcPts val="600"/>
              </a:spcBef>
              <a:buFont typeface="Arial" pitchFamily="34" charset="0"/>
              <a:buChar char="•"/>
              <a:defRPr/>
            </a:pPr>
            <a:r>
              <a:rPr lang="en-US" sz="2000" dirty="0" smtClean="0"/>
              <a:t>Describe key concurrent &amp; networked software layers</a:t>
            </a:r>
          </a:p>
          <a:p>
            <a:pPr marL="461963" indent="-233363" eaLnBrk="1" hangingPunct="1">
              <a:spcBef>
                <a:spcPts val="600"/>
              </a:spcBef>
              <a:buFont typeface="Arial" pitchFamily="34" charset="0"/>
              <a:buChar char="•"/>
              <a:defRPr/>
            </a:pPr>
            <a:r>
              <a:rPr lang="en-US" sz="2000" dirty="0" smtClean="0"/>
              <a:t>With an emphasis on middleware</a:t>
            </a:r>
            <a:endParaRPr lang="en-US" dirty="0"/>
          </a:p>
        </p:txBody>
      </p:sp>
      <p:sp>
        <p:nvSpPr>
          <p:cNvPr id="6" name="AutoShape 8"/>
          <p:cNvSpPr>
            <a:spLocks noChangeAspect="1" noChangeArrowheads="1"/>
          </p:cNvSpPr>
          <p:nvPr/>
        </p:nvSpPr>
        <p:spPr bwMode="auto">
          <a:xfrm>
            <a:off x="5715084" y="534812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7" name="Text Box 9"/>
          <p:cNvSpPr txBox="1">
            <a:spLocks noChangeAspect="1" noChangeArrowheads="1"/>
          </p:cNvSpPr>
          <p:nvPr/>
        </p:nvSpPr>
        <p:spPr bwMode="auto">
          <a:xfrm>
            <a:off x="6381834" y="5370345"/>
            <a:ext cx="1792288" cy="366712"/>
          </a:xfrm>
          <a:prstGeom prst="rect">
            <a:avLst/>
          </a:prstGeom>
          <a:noFill/>
          <a:ln w="12700">
            <a:noFill/>
            <a:miter lim="800000"/>
            <a:headEnd/>
            <a:tailEnd/>
          </a:ln>
        </p:spPr>
        <p:txBody>
          <a:bodyPr>
            <a:spAutoFit/>
          </a:bodyPr>
          <a:lstStyle/>
          <a:p>
            <a:pPr algn="ctr"/>
            <a:r>
              <a:rPr lang="en-US" b="1" u="none"/>
              <a:t>Hardware</a:t>
            </a:r>
          </a:p>
        </p:txBody>
      </p:sp>
      <p:grpSp>
        <p:nvGrpSpPr>
          <p:cNvPr id="8" name="Group 10"/>
          <p:cNvGrpSpPr>
            <a:grpSpLocks/>
          </p:cNvGrpSpPr>
          <p:nvPr/>
        </p:nvGrpSpPr>
        <p:grpSpPr bwMode="auto">
          <a:xfrm>
            <a:off x="5715084" y="1928645"/>
            <a:ext cx="3125788" cy="2695575"/>
            <a:chOff x="168" y="969"/>
            <a:chExt cx="1969" cy="1698"/>
          </a:xfrm>
        </p:grpSpPr>
        <p:sp>
          <p:nvSpPr>
            <p:cNvPr id="9"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0" name="Text Box 12"/>
            <p:cNvSpPr txBox="1">
              <a:spLocks noChangeAspect="1" noChangeArrowheads="1"/>
            </p:cNvSpPr>
            <p:nvPr/>
          </p:nvSpPr>
          <p:spPr bwMode="auto">
            <a:xfrm>
              <a:off x="311" y="982"/>
              <a:ext cx="1711" cy="407"/>
            </a:xfrm>
            <a:prstGeom prst="rect">
              <a:avLst/>
            </a:prstGeom>
            <a:noFill/>
            <a:ln w="12700">
              <a:noFill/>
              <a:miter lim="800000"/>
              <a:headEnd/>
              <a:tailEnd/>
            </a:ln>
          </p:spPr>
          <p:txBody>
            <a:bodyPr wrap="square">
              <a:spAutoFit/>
            </a:bodyPr>
            <a:lstStyle/>
            <a:p>
              <a:pPr algn="ctr">
                <a:lnSpc>
                  <a:spcPct val="90000"/>
                </a:lnSpc>
              </a:pPr>
              <a:r>
                <a:rPr lang="en-US" b="1" u="none" dirty="0"/>
                <a:t>Domain-Specific</a:t>
              </a:r>
            </a:p>
            <a:p>
              <a:pPr algn="ctr">
                <a:lnSpc>
                  <a:spcPct val="90000"/>
                </a:lnSpc>
              </a:pPr>
              <a:r>
                <a:rPr lang="en-US" b="1" u="none" dirty="0" smtClean="0"/>
                <a:t>Middleware Services</a:t>
              </a:r>
              <a:endParaRPr lang="en-US" b="1" u="none" dirty="0"/>
            </a:p>
          </p:txBody>
        </p:sp>
        <p:sp>
          <p:nvSpPr>
            <p:cNvPr id="11"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2" name="Text Box 14"/>
            <p:cNvSpPr txBox="1">
              <a:spLocks noChangeAspect="1" noChangeArrowheads="1"/>
            </p:cNvSpPr>
            <p:nvPr/>
          </p:nvSpPr>
          <p:spPr bwMode="auto">
            <a:xfrm>
              <a:off x="281" y="1411"/>
              <a:ext cx="1743" cy="370"/>
            </a:xfrm>
            <a:prstGeom prst="rect">
              <a:avLst/>
            </a:prstGeom>
            <a:noFill/>
            <a:ln w="12700">
              <a:noFill/>
              <a:miter lim="800000"/>
              <a:headEnd/>
              <a:tailEnd/>
            </a:ln>
          </p:spPr>
          <p:txBody>
            <a:bodyPr>
              <a:spAutoFit/>
            </a:bodyPr>
            <a:lstStyle/>
            <a:p>
              <a:pPr algn="ctr">
                <a:lnSpc>
                  <a:spcPct val="90000"/>
                </a:lnSpc>
              </a:pPr>
              <a:r>
                <a:rPr lang="en-US" b="1" u="none"/>
                <a:t>Common</a:t>
              </a:r>
            </a:p>
            <a:p>
              <a:pPr algn="ctr">
                <a:lnSpc>
                  <a:spcPct val="90000"/>
                </a:lnSpc>
              </a:pPr>
              <a:r>
                <a:rPr lang="en-US" b="1" u="none"/>
                <a:t>Middleware Services</a:t>
              </a:r>
            </a:p>
          </p:txBody>
        </p:sp>
        <p:sp>
          <p:nvSpPr>
            <p:cNvPr id="13"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u="none"/>
            </a:p>
          </p:txBody>
        </p:sp>
        <p:sp>
          <p:nvSpPr>
            <p:cNvPr id="17" name="Text Box 16"/>
            <p:cNvSpPr txBox="1">
              <a:spLocks noChangeAspect="1" noChangeArrowheads="1"/>
            </p:cNvSpPr>
            <p:nvPr/>
          </p:nvSpPr>
          <p:spPr bwMode="auto">
            <a:xfrm>
              <a:off x="469" y="1849"/>
              <a:ext cx="1366" cy="371"/>
            </a:xfrm>
            <a:prstGeom prst="rect">
              <a:avLst/>
            </a:prstGeom>
            <a:noFill/>
            <a:ln w="12700">
              <a:noFill/>
              <a:miter lim="800000"/>
              <a:headEnd/>
              <a:tailEnd/>
            </a:ln>
          </p:spPr>
          <p:txBody>
            <a:bodyPr>
              <a:spAutoFit/>
            </a:bodyPr>
            <a:lstStyle/>
            <a:p>
              <a:pPr algn="ctr">
                <a:lnSpc>
                  <a:spcPct val="90000"/>
                </a:lnSpc>
              </a:pPr>
              <a:r>
                <a:rPr lang="en-US" b="1" u="none">
                  <a:solidFill>
                    <a:schemeClr val="bg1"/>
                  </a:solidFill>
                </a:rPr>
                <a:t>Distribution</a:t>
              </a:r>
            </a:p>
            <a:p>
              <a:pPr algn="ctr">
                <a:lnSpc>
                  <a:spcPct val="90000"/>
                </a:lnSpc>
              </a:pPr>
              <a:r>
                <a:rPr lang="en-US" b="1" u="none">
                  <a:solidFill>
                    <a:schemeClr val="bg1"/>
                  </a:solidFill>
                </a:rPr>
                <a:t>Middleware</a:t>
              </a:r>
            </a:p>
          </p:txBody>
        </p:sp>
        <p:sp>
          <p:nvSpPr>
            <p:cNvPr id="18"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9" name="Text Box 18"/>
            <p:cNvSpPr txBox="1">
              <a:spLocks noChangeAspect="1" noChangeArrowheads="1"/>
            </p:cNvSpPr>
            <p:nvPr/>
          </p:nvSpPr>
          <p:spPr bwMode="auto">
            <a:xfrm>
              <a:off x="176" y="2280"/>
              <a:ext cx="1953" cy="371"/>
            </a:xfrm>
            <a:prstGeom prst="rect">
              <a:avLst/>
            </a:prstGeom>
            <a:noFill/>
            <a:ln w="12700">
              <a:noFill/>
              <a:miter lim="800000"/>
              <a:headEnd/>
              <a:tailEnd/>
            </a:ln>
          </p:spPr>
          <p:txBody>
            <a:bodyPr>
              <a:spAutoFit/>
            </a:bodyPr>
            <a:lstStyle/>
            <a:p>
              <a:pPr algn="ctr">
                <a:lnSpc>
                  <a:spcPct val="90000"/>
                </a:lnSpc>
              </a:pPr>
              <a:r>
                <a:rPr lang="en-US" b="1" u="none"/>
                <a:t>Host Infrastructure</a:t>
              </a:r>
            </a:p>
            <a:p>
              <a:pPr algn="ctr">
                <a:lnSpc>
                  <a:spcPct val="90000"/>
                </a:lnSpc>
              </a:pPr>
              <a:r>
                <a:rPr lang="en-US" b="1" u="none"/>
                <a:t>Middleware</a:t>
              </a:r>
            </a:p>
          </p:txBody>
        </p:sp>
      </p:grpSp>
      <p:grpSp>
        <p:nvGrpSpPr>
          <p:cNvPr id="20" name="Group 21"/>
          <p:cNvGrpSpPr>
            <a:grpSpLocks/>
          </p:cNvGrpSpPr>
          <p:nvPr/>
        </p:nvGrpSpPr>
        <p:grpSpPr bwMode="auto">
          <a:xfrm>
            <a:off x="5705559" y="4663033"/>
            <a:ext cx="3125788" cy="646113"/>
            <a:chOff x="176" y="2918"/>
            <a:chExt cx="1969" cy="407"/>
          </a:xfrm>
          <a:solidFill>
            <a:srgbClr val="A50021"/>
          </a:solidFill>
        </p:grpSpPr>
        <p:sp>
          <p:nvSpPr>
            <p:cNvPr id="21" name="AutoShape 22"/>
            <p:cNvSpPr>
              <a:spLocks noChangeAspect="1" noChangeArrowheads="1"/>
            </p:cNvSpPr>
            <p:nvPr/>
          </p:nvSpPr>
          <p:spPr bwMode="auto">
            <a:xfrm>
              <a:off x="176" y="2918"/>
              <a:ext cx="1969" cy="407"/>
            </a:xfrm>
            <a:prstGeom prst="roundRect">
              <a:avLst>
                <a:gd name="adj" fmla="val 16667"/>
              </a:avLst>
            </a:prstGeom>
            <a:grp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22" name="Text Box 23"/>
            <p:cNvSpPr txBox="1">
              <a:spLocks noChangeAspect="1" noChangeArrowheads="1"/>
            </p:cNvSpPr>
            <p:nvPr/>
          </p:nvSpPr>
          <p:spPr bwMode="auto">
            <a:xfrm>
              <a:off x="235" y="2927"/>
              <a:ext cx="1851" cy="369"/>
            </a:xfrm>
            <a:prstGeom prst="rect">
              <a:avLst/>
            </a:prstGeom>
            <a:grp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sp>
        <p:nvSpPr>
          <p:cNvPr id="23" name="AutoShape 24"/>
          <p:cNvSpPr>
            <a:spLocks noChangeAspect="1" noChangeArrowheads="1"/>
          </p:cNvSpPr>
          <p:nvPr/>
        </p:nvSpPr>
        <p:spPr bwMode="auto">
          <a:xfrm>
            <a:off x="5715084" y="149367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24" name="Text Box 25"/>
          <p:cNvSpPr txBox="1">
            <a:spLocks noChangeAspect="1" noChangeArrowheads="1"/>
          </p:cNvSpPr>
          <p:nvPr/>
        </p:nvSpPr>
        <p:spPr bwMode="auto">
          <a:xfrm>
            <a:off x="6238959" y="1496845"/>
            <a:ext cx="2078038" cy="366712"/>
          </a:xfrm>
          <a:prstGeom prst="rect">
            <a:avLst/>
          </a:prstGeom>
          <a:noFill/>
          <a:ln w="12700">
            <a:noFill/>
            <a:miter lim="800000"/>
            <a:headEnd/>
            <a:tailEnd/>
          </a:ln>
        </p:spPr>
        <p:txBody>
          <a:bodyPr>
            <a:spAutoFit/>
          </a:bodyPr>
          <a:lstStyle/>
          <a:p>
            <a:pPr algn="ctr"/>
            <a:r>
              <a:rPr lang="en-US" b="1" u="none"/>
              <a:t>Applications</a:t>
            </a:r>
          </a:p>
        </p:txBody>
      </p:sp>
    </p:spTree>
    <p:extLst>
      <p:ext uri="{BB962C8B-B14F-4D97-AF65-F5344CB8AC3E}">
        <p14:creationId xmlns:p14="http://schemas.microsoft.com/office/powerpoint/2010/main" val="16851168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73731" name="Rectangle 1026"/>
          <p:cNvSpPr>
            <a:spLocks noGrp="1" noChangeArrowheads="1"/>
          </p:cNvSpPr>
          <p:nvPr>
            <p:ph type="title"/>
          </p:nvPr>
        </p:nvSpPr>
        <p:spPr>
          <a:xfrm>
            <a:off x="622300" y="242543"/>
            <a:ext cx="7924800" cy="914400"/>
          </a:xfrm>
        </p:spPr>
        <p:txBody>
          <a:bodyPr/>
          <a:lstStyle/>
          <a:p>
            <a:r>
              <a:rPr lang="en-US" dirty="0" smtClean="0"/>
              <a:t>Pros &amp; Cons of the Layers Pattern</a:t>
            </a:r>
          </a:p>
        </p:txBody>
      </p:sp>
      <p:sp>
        <p:nvSpPr>
          <p:cNvPr id="73732" name="Text Box 1027"/>
          <p:cNvSpPr txBox="1">
            <a:spLocks noChangeArrowheads="1"/>
          </p:cNvSpPr>
          <p:nvPr/>
        </p:nvSpPr>
        <p:spPr bwMode="auto">
          <a:xfrm>
            <a:off x="98425" y="973138"/>
            <a:ext cx="4486275" cy="5847755"/>
          </a:xfrm>
          <a:prstGeom prst="rect">
            <a:avLst/>
          </a:prstGeom>
          <a:noFill/>
          <a:ln w="12700">
            <a:noFill/>
            <a:miter lim="800000"/>
            <a:headEnd/>
            <a:tailEnd/>
          </a:ln>
        </p:spPr>
        <p:txBody>
          <a:bodyPr wrap="square">
            <a:spAutoFit/>
          </a:bodyPr>
          <a:lstStyle/>
          <a:p>
            <a:pPr>
              <a:lnSpc>
                <a:spcPct val="95000"/>
              </a:lnSpc>
              <a:buClrTx/>
              <a:defRPr/>
            </a:pPr>
            <a:r>
              <a:rPr lang="en-US" sz="2000" dirty="0"/>
              <a:t>This pattern has </a:t>
            </a:r>
            <a:r>
              <a:rPr lang="en-US" sz="2000" dirty="0" smtClean="0"/>
              <a:t>several benefits</a:t>
            </a:r>
            <a:r>
              <a:rPr lang="en-US" sz="2000" dirty="0"/>
              <a:t>:</a:t>
            </a:r>
          </a:p>
          <a:p>
            <a:pPr marL="228600" indent="-228600">
              <a:lnSpc>
                <a:spcPct val="95000"/>
              </a:lnSpc>
              <a:buClrTx/>
              <a:buFont typeface="Arial" pitchFamily="34" charset="0"/>
              <a:buChar char="•"/>
              <a:defRPr/>
            </a:pPr>
            <a:r>
              <a:rPr lang="en-US" sz="2000" b="1" dirty="0">
                <a:solidFill>
                  <a:schemeClr val="bg1">
                    <a:lumMod val="75000"/>
                  </a:schemeClr>
                </a:solidFill>
              </a:rPr>
              <a:t>Reuse of layers</a:t>
            </a:r>
          </a:p>
          <a:p>
            <a:pPr marL="463550" lvl="1" indent="-228600">
              <a:lnSpc>
                <a:spcPct val="95000"/>
              </a:lnSpc>
              <a:buClrTx/>
              <a:buFont typeface="Arial" pitchFamily="34" charset="0"/>
              <a:buChar char="•"/>
              <a:defRPr/>
            </a:pPr>
            <a:r>
              <a:rPr lang="en-US" sz="2000" dirty="0">
                <a:solidFill>
                  <a:schemeClr val="bg1">
                    <a:lumMod val="75000"/>
                  </a:schemeClr>
                </a:solidFill>
              </a:rPr>
              <a:t>If an individual layer embodies a </a:t>
            </a:r>
            <a:r>
              <a:rPr lang="en-US" sz="2000" dirty="0" smtClean="0">
                <a:solidFill>
                  <a:schemeClr val="bg1">
                    <a:lumMod val="75000"/>
                  </a:schemeClr>
                </a:solidFill>
              </a:rPr>
              <a:t>well-defined </a:t>
            </a:r>
            <a:r>
              <a:rPr lang="en-US" sz="2000" dirty="0">
                <a:solidFill>
                  <a:schemeClr val="bg1">
                    <a:lumMod val="75000"/>
                  </a:schemeClr>
                </a:solidFill>
              </a:rPr>
              <a:t>&amp; documented </a:t>
            </a:r>
            <a:r>
              <a:rPr lang="en-US" sz="2000" dirty="0" smtClean="0">
                <a:solidFill>
                  <a:schemeClr val="bg1">
                    <a:lumMod val="75000"/>
                  </a:schemeClr>
                </a:solidFill>
              </a:rPr>
              <a:t>interface it can </a:t>
            </a:r>
            <a:r>
              <a:rPr lang="en-US" sz="2000" dirty="0">
                <a:solidFill>
                  <a:schemeClr val="bg1">
                    <a:lumMod val="75000"/>
                  </a:schemeClr>
                </a:solidFill>
              </a:rPr>
              <a:t>be reused in multiple contexts</a:t>
            </a:r>
          </a:p>
          <a:p>
            <a:pPr marL="228600" indent="-228600">
              <a:lnSpc>
                <a:spcPct val="95000"/>
              </a:lnSpc>
              <a:buClrTx/>
              <a:buFont typeface="Arial" pitchFamily="34" charset="0"/>
              <a:buChar char="•"/>
              <a:defRPr/>
            </a:pPr>
            <a:r>
              <a:rPr lang="en-US" sz="2000" b="1" dirty="0">
                <a:solidFill>
                  <a:schemeClr val="bg1">
                    <a:lumMod val="75000"/>
                  </a:schemeClr>
                </a:solidFill>
              </a:rPr>
              <a:t>Support for standardization</a:t>
            </a:r>
          </a:p>
          <a:p>
            <a:pPr marL="461963" lvl="1" indent="-234950">
              <a:lnSpc>
                <a:spcPct val="95000"/>
              </a:lnSpc>
              <a:buClrTx/>
              <a:buFont typeface="Arial" pitchFamily="34" charset="0"/>
              <a:buChar char="•"/>
              <a:defRPr/>
            </a:pPr>
            <a:r>
              <a:rPr lang="en-US" sz="2000" dirty="0" smtClean="0">
                <a:solidFill>
                  <a:schemeClr val="bg1">
                    <a:lumMod val="75000"/>
                  </a:schemeClr>
                </a:solidFill>
              </a:rPr>
              <a:t>Clearly-defined levels of abstraction enable </a:t>
            </a:r>
            <a:br>
              <a:rPr lang="en-US" sz="2000" dirty="0" smtClean="0">
                <a:solidFill>
                  <a:schemeClr val="bg1">
                    <a:lumMod val="75000"/>
                  </a:schemeClr>
                </a:solidFill>
              </a:rPr>
            </a:br>
            <a:r>
              <a:rPr lang="en-US" sz="2000" dirty="0" smtClean="0">
                <a:solidFill>
                  <a:schemeClr val="bg1">
                    <a:lumMod val="75000"/>
                  </a:schemeClr>
                </a:solidFill>
              </a:rPr>
              <a:t>standardized tasks &amp; interfaces</a:t>
            </a:r>
          </a:p>
          <a:p>
            <a:pPr marL="228600" indent="-228600">
              <a:lnSpc>
                <a:spcPct val="95000"/>
              </a:lnSpc>
              <a:buClrTx/>
              <a:buFont typeface="Arial" pitchFamily="34" charset="0"/>
              <a:buChar char="•"/>
              <a:defRPr/>
            </a:pPr>
            <a:r>
              <a:rPr lang="en-US" sz="2000" b="1" dirty="0" smtClean="0">
                <a:solidFill>
                  <a:schemeClr val="bg1">
                    <a:lumMod val="75000"/>
                  </a:schemeClr>
                </a:solidFill>
              </a:rPr>
              <a:t>Dependencies </a:t>
            </a:r>
            <a:r>
              <a:rPr lang="en-US" sz="2000" b="1" dirty="0">
                <a:solidFill>
                  <a:schemeClr val="bg1">
                    <a:lumMod val="75000"/>
                  </a:schemeClr>
                </a:solidFill>
              </a:rPr>
              <a:t>are localized</a:t>
            </a:r>
          </a:p>
          <a:p>
            <a:pPr marL="463550" lvl="1" indent="-228600">
              <a:lnSpc>
                <a:spcPct val="95000"/>
              </a:lnSpc>
              <a:buClrTx/>
              <a:buFont typeface="Arial" pitchFamily="34" charset="0"/>
              <a:buChar char="•"/>
              <a:defRPr/>
            </a:pPr>
            <a:r>
              <a:rPr lang="en-US" sz="2000" dirty="0">
                <a:solidFill>
                  <a:schemeClr val="bg1">
                    <a:lumMod val="75000"/>
                  </a:schemeClr>
                </a:solidFill>
              </a:rPr>
              <a:t>Standardized </a:t>
            </a:r>
            <a:r>
              <a:rPr lang="en-US" sz="2000" dirty="0" smtClean="0">
                <a:solidFill>
                  <a:schemeClr val="bg1">
                    <a:lumMod val="75000"/>
                  </a:schemeClr>
                </a:solidFill>
              </a:rPr>
              <a:t>layer interfaces usually </a:t>
            </a:r>
            <a:r>
              <a:rPr lang="en-US" sz="2000" dirty="0">
                <a:solidFill>
                  <a:schemeClr val="bg1">
                    <a:lumMod val="75000"/>
                  </a:schemeClr>
                </a:solidFill>
              </a:rPr>
              <a:t>confine the effect of code changes to the layer that </a:t>
            </a:r>
            <a:r>
              <a:rPr lang="en-US" sz="2000" dirty="0" smtClean="0">
                <a:solidFill>
                  <a:schemeClr val="bg1">
                    <a:lumMod val="75000"/>
                  </a:schemeClr>
                </a:solidFill>
              </a:rPr>
              <a:t>changes</a:t>
            </a:r>
            <a:endParaRPr lang="en-US" sz="2000" dirty="0">
              <a:solidFill>
                <a:schemeClr val="bg1">
                  <a:lumMod val="75000"/>
                </a:schemeClr>
              </a:solidFill>
            </a:endParaRPr>
          </a:p>
          <a:p>
            <a:pPr marL="228600" indent="-228600">
              <a:lnSpc>
                <a:spcPct val="95000"/>
              </a:lnSpc>
              <a:buClrTx/>
              <a:buFont typeface="Arial" pitchFamily="34" charset="0"/>
              <a:buChar char="•"/>
              <a:defRPr/>
            </a:pPr>
            <a:r>
              <a:rPr lang="en-US" sz="2000" b="1" dirty="0"/>
              <a:t>Exchangeability</a:t>
            </a:r>
          </a:p>
          <a:p>
            <a:pPr marL="463550" lvl="1" indent="-228600">
              <a:lnSpc>
                <a:spcPct val="95000"/>
              </a:lnSpc>
              <a:buClrTx/>
              <a:buFont typeface="Arial" pitchFamily="34" charset="0"/>
              <a:buChar char="•"/>
              <a:defRPr/>
            </a:pPr>
            <a:r>
              <a:rPr lang="en-US" sz="2000" dirty="0"/>
              <a:t>Individual layer implementations can be replaced </a:t>
            </a:r>
            <a:r>
              <a:rPr lang="en-US" sz="2000" dirty="0" smtClean="0"/>
              <a:t>seamlessly to enable “plug &amp; play” semantics</a:t>
            </a:r>
            <a:endParaRPr lang="en-US" sz="2000" u="none" dirty="0"/>
          </a:p>
        </p:txBody>
      </p:sp>
      <p:pic>
        <p:nvPicPr>
          <p:cNvPr id="6146" name="Picture 2" descr="http://farm4.staticflickr.com/3121/3180236074_e694980c4d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7358" y="1126487"/>
            <a:ext cx="4229813" cy="5541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77931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1026"/>
          <p:cNvSpPr>
            <a:spLocks noGrp="1" noChangeArrowheads="1"/>
          </p:cNvSpPr>
          <p:nvPr>
            <p:ph type="title"/>
          </p:nvPr>
        </p:nvSpPr>
        <p:spPr>
          <a:xfrm>
            <a:off x="622300" y="242543"/>
            <a:ext cx="7924800" cy="914400"/>
          </a:xfrm>
        </p:spPr>
        <p:txBody>
          <a:bodyPr/>
          <a:lstStyle/>
          <a:p>
            <a:r>
              <a:rPr lang="en-US" dirty="0" smtClean="0"/>
              <a:t>Pros &amp; Cons of the Layers Pattern</a:t>
            </a:r>
          </a:p>
        </p:txBody>
      </p:sp>
      <p:sp>
        <p:nvSpPr>
          <p:cNvPr id="73733" name="Text Box 1028"/>
          <p:cNvSpPr txBox="1">
            <a:spLocks noChangeArrowheads="1"/>
          </p:cNvSpPr>
          <p:nvPr/>
        </p:nvSpPr>
        <p:spPr bwMode="auto">
          <a:xfrm>
            <a:off x="0" y="1007163"/>
            <a:ext cx="4484688" cy="1677382"/>
          </a:xfrm>
          <a:prstGeom prst="rect">
            <a:avLst/>
          </a:prstGeom>
          <a:noFill/>
          <a:ln w="12700">
            <a:noFill/>
            <a:miter lim="800000"/>
            <a:headEnd/>
            <a:tailEnd/>
          </a:ln>
        </p:spPr>
        <p:txBody>
          <a:bodyPr wrap="square">
            <a:spAutoFit/>
          </a:bodyPr>
          <a:lstStyle/>
          <a:p>
            <a:pPr>
              <a:lnSpc>
                <a:spcPct val="95000"/>
              </a:lnSpc>
              <a:buClrTx/>
              <a:defRPr/>
            </a:pPr>
            <a:r>
              <a:rPr lang="en-US" sz="2000" dirty="0"/>
              <a:t>This pattern also has liabilities:</a:t>
            </a:r>
          </a:p>
          <a:p>
            <a:pPr marL="228600" indent="-228600">
              <a:lnSpc>
                <a:spcPct val="95000"/>
              </a:lnSpc>
              <a:buClrTx/>
              <a:buFont typeface="Arial" pitchFamily="34" charset="0"/>
              <a:buChar char="•"/>
              <a:defRPr/>
            </a:pPr>
            <a:r>
              <a:rPr lang="en-US" sz="2000" b="1" dirty="0"/>
              <a:t>Cascades of changing behavior</a:t>
            </a:r>
          </a:p>
          <a:p>
            <a:pPr marL="463550" lvl="1" indent="-228600">
              <a:lnSpc>
                <a:spcPct val="95000"/>
              </a:lnSpc>
              <a:buClrTx/>
              <a:buFont typeface="Arial" pitchFamily="34" charset="0"/>
              <a:buChar char="•"/>
              <a:defRPr/>
            </a:pPr>
            <a:r>
              <a:rPr lang="en-US" sz="2000" dirty="0"/>
              <a:t>If layer interfaces </a:t>
            </a:r>
            <a:r>
              <a:rPr lang="en-US" sz="2000" dirty="0" smtClean="0"/>
              <a:t>aren’t </a:t>
            </a:r>
            <a:r>
              <a:rPr lang="en-US" sz="2000" dirty="0"/>
              <a:t>abstracted properly then changes can </a:t>
            </a:r>
            <a:r>
              <a:rPr lang="en-US" sz="2000" dirty="0" smtClean="0"/>
              <a:t>ripple </a:t>
            </a:r>
            <a:endParaRPr lang="en-US" sz="20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045" y="982449"/>
            <a:ext cx="4498187" cy="5307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803246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73731" name="Rectangle 1026"/>
          <p:cNvSpPr>
            <a:spLocks noGrp="1" noChangeArrowheads="1"/>
          </p:cNvSpPr>
          <p:nvPr>
            <p:ph type="title"/>
          </p:nvPr>
        </p:nvSpPr>
        <p:spPr>
          <a:xfrm>
            <a:off x="622300" y="242543"/>
            <a:ext cx="7924800" cy="914400"/>
          </a:xfrm>
        </p:spPr>
        <p:txBody>
          <a:bodyPr/>
          <a:lstStyle/>
          <a:p>
            <a:r>
              <a:rPr lang="en-US" dirty="0" smtClean="0"/>
              <a:t>Pros &amp; Cons of the Layers Pattern</a:t>
            </a:r>
          </a:p>
        </p:txBody>
      </p:sp>
      <p:sp>
        <p:nvSpPr>
          <p:cNvPr id="73733" name="Text Box 1028"/>
          <p:cNvSpPr txBox="1">
            <a:spLocks noChangeArrowheads="1"/>
          </p:cNvSpPr>
          <p:nvPr/>
        </p:nvSpPr>
        <p:spPr bwMode="auto">
          <a:xfrm>
            <a:off x="0" y="1007163"/>
            <a:ext cx="4484688" cy="2677656"/>
          </a:xfrm>
          <a:prstGeom prst="rect">
            <a:avLst/>
          </a:prstGeom>
          <a:noFill/>
          <a:ln w="12700">
            <a:noFill/>
            <a:miter lim="800000"/>
            <a:headEnd/>
            <a:tailEnd/>
          </a:ln>
        </p:spPr>
        <p:txBody>
          <a:bodyPr wrap="square">
            <a:spAutoFit/>
          </a:bodyPr>
          <a:lstStyle/>
          <a:p>
            <a:pPr>
              <a:lnSpc>
                <a:spcPct val="95000"/>
              </a:lnSpc>
              <a:buClrTx/>
              <a:defRPr/>
            </a:pPr>
            <a:r>
              <a:rPr lang="en-US" sz="2000" dirty="0"/>
              <a:t>This pattern also has liabilities:</a:t>
            </a:r>
          </a:p>
          <a:p>
            <a:pPr marL="228600" indent="-228600">
              <a:lnSpc>
                <a:spcPct val="95000"/>
              </a:lnSpc>
              <a:buClrTx/>
              <a:buFont typeface="Arial" pitchFamily="34" charset="0"/>
              <a:buChar char="•"/>
              <a:defRPr/>
            </a:pPr>
            <a:r>
              <a:rPr lang="en-US" sz="2000" b="1" dirty="0">
                <a:solidFill>
                  <a:schemeClr val="bg1">
                    <a:lumMod val="75000"/>
                  </a:schemeClr>
                </a:solidFill>
              </a:rPr>
              <a:t>Cascades of changing behavior</a:t>
            </a:r>
          </a:p>
          <a:p>
            <a:pPr marL="463550" lvl="1" indent="-228600">
              <a:lnSpc>
                <a:spcPct val="95000"/>
              </a:lnSpc>
              <a:buClrTx/>
              <a:buFont typeface="Arial" pitchFamily="34" charset="0"/>
              <a:buChar char="•"/>
              <a:defRPr/>
            </a:pPr>
            <a:r>
              <a:rPr lang="en-US" sz="2000" dirty="0">
                <a:solidFill>
                  <a:schemeClr val="bg1">
                    <a:lumMod val="75000"/>
                  </a:schemeClr>
                </a:solidFill>
              </a:rPr>
              <a:t>If layer interfaces </a:t>
            </a:r>
            <a:r>
              <a:rPr lang="en-US" sz="2000" dirty="0" smtClean="0">
                <a:solidFill>
                  <a:schemeClr val="bg1">
                    <a:lumMod val="75000"/>
                  </a:schemeClr>
                </a:solidFill>
              </a:rPr>
              <a:t>aren’t </a:t>
            </a:r>
            <a:r>
              <a:rPr lang="en-US" sz="2000" dirty="0">
                <a:solidFill>
                  <a:schemeClr val="bg1">
                    <a:lumMod val="75000"/>
                  </a:schemeClr>
                </a:solidFill>
              </a:rPr>
              <a:t>abstracted properly then changes can </a:t>
            </a:r>
            <a:r>
              <a:rPr lang="en-US" sz="2000" dirty="0" smtClean="0">
                <a:solidFill>
                  <a:schemeClr val="bg1">
                    <a:lumMod val="75000"/>
                  </a:schemeClr>
                </a:solidFill>
              </a:rPr>
              <a:t>ripple </a:t>
            </a:r>
            <a:endParaRPr lang="en-US" sz="2000" dirty="0">
              <a:solidFill>
                <a:schemeClr val="bg1">
                  <a:lumMod val="75000"/>
                </a:schemeClr>
              </a:solidFill>
            </a:endParaRPr>
          </a:p>
          <a:p>
            <a:pPr marL="228600" indent="-228600">
              <a:lnSpc>
                <a:spcPct val="95000"/>
              </a:lnSpc>
              <a:buClrTx/>
              <a:buFont typeface="Arial" pitchFamily="34" charset="0"/>
              <a:buChar char="•"/>
              <a:defRPr/>
            </a:pPr>
            <a:r>
              <a:rPr lang="en-US" sz="2000" b="1" dirty="0"/>
              <a:t>Higher overhead</a:t>
            </a:r>
          </a:p>
          <a:p>
            <a:pPr marL="463550" lvl="1" indent="-228600">
              <a:lnSpc>
                <a:spcPct val="95000"/>
              </a:lnSpc>
              <a:buClrTx/>
              <a:buFont typeface="Arial" pitchFamily="34" charset="0"/>
              <a:buChar char="•"/>
              <a:defRPr/>
            </a:pPr>
            <a:r>
              <a:rPr lang="en-US" sz="2000" dirty="0"/>
              <a:t>A layered </a:t>
            </a:r>
            <a:r>
              <a:rPr lang="en-US" sz="2000" dirty="0" smtClean="0"/>
              <a:t>solution may be </a:t>
            </a:r>
            <a:r>
              <a:rPr lang="en-US" sz="2000" dirty="0"/>
              <a:t>less efficient than a monolithic </a:t>
            </a:r>
            <a:r>
              <a:rPr lang="en-US" sz="2000" dirty="0" smtClean="0"/>
              <a:t>one</a:t>
            </a:r>
            <a:endParaRPr lang="en-US" sz="2000" dirty="0"/>
          </a:p>
        </p:txBody>
      </p:sp>
      <p:pic>
        <p:nvPicPr>
          <p:cNvPr id="13316" name="Picture 4" descr="File:MAN Atlante fronte 104057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7973" y="1007163"/>
            <a:ext cx="428625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82059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73731" name="Rectangle 1026"/>
          <p:cNvSpPr>
            <a:spLocks noGrp="1" noChangeArrowheads="1"/>
          </p:cNvSpPr>
          <p:nvPr>
            <p:ph type="title"/>
          </p:nvPr>
        </p:nvSpPr>
        <p:spPr>
          <a:xfrm>
            <a:off x="622300" y="242543"/>
            <a:ext cx="7924800" cy="914400"/>
          </a:xfrm>
        </p:spPr>
        <p:txBody>
          <a:bodyPr/>
          <a:lstStyle/>
          <a:p>
            <a:r>
              <a:rPr lang="en-US" dirty="0" smtClean="0"/>
              <a:t>Pros &amp; Cons of the Layers Pattern</a:t>
            </a:r>
          </a:p>
        </p:txBody>
      </p:sp>
      <p:sp>
        <p:nvSpPr>
          <p:cNvPr id="73733" name="Text Box 1028"/>
          <p:cNvSpPr txBox="1">
            <a:spLocks noChangeArrowheads="1"/>
          </p:cNvSpPr>
          <p:nvPr/>
        </p:nvSpPr>
        <p:spPr bwMode="auto">
          <a:xfrm>
            <a:off x="0" y="1007163"/>
            <a:ext cx="4484688" cy="4555093"/>
          </a:xfrm>
          <a:prstGeom prst="rect">
            <a:avLst/>
          </a:prstGeom>
          <a:noFill/>
          <a:ln w="12700">
            <a:noFill/>
            <a:miter lim="800000"/>
            <a:headEnd/>
            <a:tailEnd/>
          </a:ln>
        </p:spPr>
        <p:txBody>
          <a:bodyPr wrap="square">
            <a:spAutoFit/>
          </a:bodyPr>
          <a:lstStyle/>
          <a:p>
            <a:pPr>
              <a:lnSpc>
                <a:spcPct val="95000"/>
              </a:lnSpc>
              <a:buClrTx/>
              <a:defRPr/>
            </a:pPr>
            <a:r>
              <a:rPr lang="en-US" sz="2000" dirty="0"/>
              <a:t>This pattern also has liabilities:</a:t>
            </a:r>
          </a:p>
          <a:p>
            <a:pPr marL="228600" indent="-228600">
              <a:lnSpc>
                <a:spcPct val="95000"/>
              </a:lnSpc>
              <a:buClrTx/>
              <a:buFont typeface="Arial" pitchFamily="34" charset="0"/>
              <a:buChar char="•"/>
              <a:defRPr/>
            </a:pPr>
            <a:r>
              <a:rPr lang="en-US" sz="2000" b="1" dirty="0">
                <a:solidFill>
                  <a:schemeClr val="bg1">
                    <a:lumMod val="75000"/>
                  </a:schemeClr>
                </a:solidFill>
              </a:rPr>
              <a:t>Cascades of changing behavior</a:t>
            </a:r>
          </a:p>
          <a:p>
            <a:pPr marL="463550" lvl="1" indent="-228600">
              <a:lnSpc>
                <a:spcPct val="95000"/>
              </a:lnSpc>
              <a:buClrTx/>
              <a:buFont typeface="Arial" pitchFamily="34" charset="0"/>
              <a:buChar char="•"/>
              <a:defRPr/>
            </a:pPr>
            <a:r>
              <a:rPr lang="en-US" sz="2000" dirty="0">
                <a:solidFill>
                  <a:schemeClr val="bg1">
                    <a:lumMod val="75000"/>
                  </a:schemeClr>
                </a:solidFill>
              </a:rPr>
              <a:t>If layer interfaces </a:t>
            </a:r>
            <a:r>
              <a:rPr lang="en-US" sz="2000" dirty="0" smtClean="0">
                <a:solidFill>
                  <a:schemeClr val="bg1">
                    <a:lumMod val="75000"/>
                  </a:schemeClr>
                </a:solidFill>
              </a:rPr>
              <a:t>aren’t </a:t>
            </a:r>
            <a:r>
              <a:rPr lang="en-US" sz="2000" dirty="0">
                <a:solidFill>
                  <a:schemeClr val="bg1">
                    <a:lumMod val="75000"/>
                  </a:schemeClr>
                </a:solidFill>
              </a:rPr>
              <a:t>abstracted properly then changes can </a:t>
            </a:r>
            <a:r>
              <a:rPr lang="en-US" sz="2000" dirty="0" smtClean="0">
                <a:solidFill>
                  <a:schemeClr val="bg1">
                    <a:lumMod val="75000"/>
                  </a:schemeClr>
                </a:solidFill>
              </a:rPr>
              <a:t>ripple </a:t>
            </a:r>
            <a:endParaRPr lang="en-US" sz="2000" dirty="0">
              <a:solidFill>
                <a:schemeClr val="bg1">
                  <a:lumMod val="75000"/>
                </a:schemeClr>
              </a:solidFill>
            </a:endParaRPr>
          </a:p>
          <a:p>
            <a:pPr marL="228600" indent="-228600">
              <a:lnSpc>
                <a:spcPct val="95000"/>
              </a:lnSpc>
              <a:buClrTx/>
              <a:buFont typeface="Arial" pitchFamily="34" charset="0"/>
              <a:buChar char="•"/>
              <a:defRPr/>
            </a:pPr>
            <a:r>
              <a:rPr lang="en-US" sz="2000" b="1" dirty="0">
                <a:solidFill>
                  <a:schemeClr val="bg1">
                    <a:lumMod val="75000"/>
                  </a:schemeClr>
                </a:solidFill>
              </a:rPr>
              <a:t>Higher overhead</a:t>
            </a:r>
          </a:p>
          <a:p>
            <a:pPr marL="463550" lvl="1" indent="-228600">
              <a:lnSpc>
                <a:spcPct val="95000"/>
              </a:lnSpc>
              <a:buClrTx/>
              <a:buFont typeface="Arial" pitchFamily="34" charset="0"/>
              <a:buChar char="•"/>
              <a:defRPr/>
            </a:pPr>
            <a:r>
              <a:rPr lang="en-US" sz="2000" dirty="0">
                <a:solidFill>
                  <a:schemeClr val="bg1">
                    <a:lumMod val="75000"/>
                  </a:schemeClr>
                </a:solidFill>
              </a:rPr>
              <a:t>A layered </a:t>
            </a:r>
            <a:r>
              <a:rPr lang="en-US" sz="2000" dirty="0" smtClean="0">
                <a:solidFill>
                  <a:schemeClr val="bg1">
                    <a:lumMod val="75000"/>
                  </a:schemeClr>
                </a:solidFill>
              </a:rPr>
              <a:t>solution may be </a:t>
            </a:r>
            <a:r>
              <a:rPr lang="en-US" sz="2000" dirty="0">
                <a:solidFill>
                  <a:schemeClr val="bg1">
                    <a:lumMod val="75000"/>
                  </a:schemeClr>
                </a:solidFill>
              </a:rPr>
              <a:t>less efficient than a monolithic </a:t>
            </a:r>
            <a:r>
              <a:rPr lang="en-US" sz="2000" dirty="0" smtClean="0">
                <a:solidFill>
                  <a:schemeClr val="bg1">
                    <a:lumMod val="75000"/>
                  </a:schemeClr>
                </a:solidFill>
              </a:rPr>
              <a:t>one</a:t>
            </a:r>
            <a:endParaRPr lang="en-US" sz="2000" dirty="0">
              <a:solidFill>
                <a:schemeClr val="bg1">
                  <a:lumMod val="75000"/>
                </a:schemeClr>
              </a:solidFill>
            </a:endParaRPr>
          </a:p>
          <a:p>
            <a:pPr marL="228600" indent="-228600">
              <a:lnSpc>
                <a:spcPct val="95000"/>
              </a:lnSpc>
              <a:buClrTx/>
              <a:buFont typeface="Arial" pitchFamily="34" charset="0"/>
              <a:buChar char="•"/>
              <a:defRPr/>
            </a:pPr>
            <a:r>
              <a:rPr lang="en-US" sz="2000" b="1" dirty="0"/>
              <a:t>Unnecessary work</a:t>
            </a:r>
          </a:p>
          <a:p>
            <a:pPr marL="463550" lvl="1" indent="-228600">
              <a:lnSpc>
                <a:spcPct val="95000"/>
              </a:lnSpc>
              <a:buClrTx/>
              <a:buFont typeface="Arial" pitchFamily="34" charset="0"/>
              <a:buChar char="•"/>
              <a:defRPr/>
            </a:pPr>
            <a:r>
              <a:rPr lang="en-US" sz="2000" dirty="0" smtClean="0"/>
              <a:t>Performance can suffer if services </a:t>
            </a:r>
            <a:r>
              <a:rPr lang="en-US" sz="2000" dirty="0"/>
              <a:t>performed by lower layers perform excessive or duplicate work not actually required by the higher </a:t>
            </a:r>
            <a:r>
              <a:rPr lang="en-US" sz="2000" dirty="0" smtClean="0"/>
              <a:t>layer</a:t>
            </a: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794" y="1156943"/>
            <a:ext cx="4218952" cy="5226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113724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2700"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73731" name="Rectangle 1026"/>
          <p:cNvSpPr>
            <a:spLocks noGrp="1" noChangeArrowheads="1"/>
          </p:cNvSpPr>
          <p:nvPr>
            <p:ph type="title"/>
          </p:nvPr>
        </p:nvSpPr>
        <p:spPr>
          <a:xfrm>
            <a:off x="622300" y="242543"/>
            <a:ext cx="7924800" cy="914400"/>
          </a:xfrm>
        </p:spPr>
        <p:txBody>
          <a:bodyPr/>
          <a:lstStyle/>
          <a:p>
            <a:r>
              <a:rPr lang="en-US" dirty="0" smtClean="0"/>
              <a:t>Pros &amp; Cons of the Layers Pattern</a:t>
            </a:r>
          </a:p>
        </p:txBody>
      </p:sp>
      <p:sp>
        <p:nvSpPr>
          <p:cNvPr id="73733" name="Text Box 1028"/>
          <p:cNvSpPr txBox="1">
            <a:spLocks noChangeArrowheads="1"/>
          </p:cNvSpPr>
          <p:nvPr/>
        </p:nvSpPr>
        <p:spPr bwMode="auto">
          <a:xfrm>
            <a:off x="0" y="1007163"/>
            <a:ext cx="4484688" cy="5847755"/>
          </a:xfrm>
          <a:prstGeom prst="rect">
            <a:avLst/>
          </a:prstGeom>
          <a:noFill/>
          <a:ln w="12700">
            <a:noFill/>
            <a:miter lim="800000"/>
            <a:headEnd/>
            <a:tailEnd/>
          </a:ln>
        </p:spPr>
        <p:txBody>
          <a:bodyPr wrap="square">
            <a:spAutoFit/>
          </a:bodyPr>
          <a:lstStyle/>
          <a:p>
            <a:pPr>
              <a:lnSpc>
                <a:spcPct val="95000"/>
              </a:lnSpc>
              <a:buClrTx/>
              <a:defRPr/>
            </a:pPr>
            <a:r>
              <a:rPr lang="en-US" sz="2000" dirty="0"/>
              <a:t>This pattern also has liabilities:</a:t>
            </a:r>
          </a:p>
          <a:p>
            <a:pPr marL="228600" indent="-228600">
              <a:lnSpc>
                <a:spcPct val="95000"/>
              </a:lnSpc>
              <a:buClrTx/>
              <a:buFont typeface="Arial" pitchFamily="34" charset="0"/>
              <a:buChar char="•"/>
              <a:defRPr/>
            </a:pPr>
            <a:r>
              <a:rPr lang="en-US" sz="2000" b="1" dirty="0">
                <a:solidFill>
                  <a:schemeClr val="bg1">
                    <a:lumMod val="75000"/>
                  </a:schemeClr>
                </a:solidFill>
              </a:rPr>
              <a:t>Cascades of changing behavior</a:t>
            </a:r>
          </a:p>
          <a:p>
            <a:pPr marL="463550" lvl="1" indent="-228600">
              <a:lnSpc>
                <a:spcPct val="95000"/>
              </a:lnSpc>
              <a:buClrTx/>
              <a:buFont typeface="Arial" pitchFamily="34" charset="0"/>
              <a:buChar char="•"/>
              <a:defRPr/>
            </a:pPr>
            <a:r>
              <a:rPr lang="en-US" sz="2000" dirty="0">
                <a:solidFill>
                  <a:schemeClr val="bg1">
                    <a:lumMod val="75000"/>
                  </a:schemeClr>
                </a:solidFill>
              </a:rPr>
              <a:t>If layer interfaces </a:t>
            </a:r>
            <a:r>
              <a:rPr lang="en-US" sz="2000" dirty="0" smtClean="0">
                <a:solidFill>
                  <a:schemeClr val="bg1">
                    <a:lumMod val="75000"/>
                  </a:schemeClr>
                </a:solidFill>
              </a:rPr>
              <a:t>aren’t </a:t>
            </a:r>
            <a:r>
              <a:rPr lang="en-US" sz="2000" dirty="0">
                <a:solidFill>
                  <a:schemeClr val="bg1">
                    <a:lumMod val="75000"/>
                  </a:schemeClr>
                </a:solidFill>
              </a:rPr>
              <a:t>abstracted properly then changes can </a:t>
            </a:r>
            <a:r>
              <a:rPr lang="en-US" sz="2000" dirty="0" smtClean="0">
                <a:solidFill>
                  <a:schemeClr val="bg1">
                    <a:lumMod val="75000"/>
                  </a:schemeClr>
                </a:solidFill>
              </a:rPr>
              <a:t>ripple </a:t>
            </a:r>
            <a:endParaRPr lang="en-US" sz="2000" dirty="0">
              <a:solidFill>
                <a:schemeClr val="bg1">
                  <a:lumMod val="75000"/>
                </a:schemeClr>
              </a:solidFill>
            </a:endParaRPr>
          </a:p>
          <a:p>
            <a:pPr marL="228600" indent="-228600">
              <a:lnSpc>
                <a:spcPct val="95000"/>
              </a:lnSpc>
              <a:buClrTx/>
              <a:buFont typeface="Arial" pitchFamily="34" charset="0"/>
              <a:buChar char="•"/>
              <a:defRPr/>
            </a:pPr>
            <a:r>
              <a:rPr lang="en-US" sz="2000" b="1" dirty="0">
                <a:solidFill>
                  <a:schemeClr val="bg1">
                    <a:lumMod val="75000"/>
                  </a:schemeClr>
                </a:solidFill>
              </a:rPr>
              <a:t>Higher overhead</a:t>
            </a:r>
          </a:p>
          <a:p>
            <a:pPr marL="463550" lvl="1" indent="-228600">
              <a:lnSpc>
                <a:spcPct val="95000"/>
              </a:lnSpc>
              <a:buClrTx/>
              <a:buFont typeface="Arial" pitchFamily="34" charset="0"/>
              <a:buChar char="•"/>
              <a:defRPr/>
            </a:pPr>
            <a:r>
              <a:rPr lang="en-US" sz="2000" dirty="0">
                <a:solidFill>
                  <a:schemeClr val="bg1">
                    <a:lumMod val="75000"/>
                  </a:schemeClr>
                </a:solidFill>
              </a:rPr>
              <a:t>A layered </a:t>
            </a:r>
            <a:r>
              <a:rPr lang="en-US" sz="2000" dirty="0" smtClean="0">
                <a:solidFill>
                  <a:schemeClr val="bg1">
                    <a:lumMod val="75000"/>
                  </a:schemeClr>
                </a:solidFill>
              </a:rPr>
              <a:t>solution may be </a:t>
            </a:r>
            <a:r>
              <a:rPr lang="en-US" sz="2000" dirty="0">
                <a:solidFill>
                  <a:schemeClr val="bg1">
                    <a:lumMod val="75000"/>
                  </a:schemeClr>
                </a:solidFill>
              </a:rPr>
              <a:t>less efficient than a monolithic </a:t>
            </a:r>
            <a:r>
              <a:rPr lang="en-US" sz="2000" dirty="0" smtClean="0">
                <a:solidFill>
                  <a:schemeClr val="bg1">
                    <a:lumMod val="75000"/>
                  </a:schemeClr>
                </a:solidFill>
              </a:rPr>
              <a:t>one</a:t>
            </a:r>
            <a:endParaRPr lang="en-US" sz="2000" dirty="0">
              <a:solidFill>
                <a:schemeClr val="bg1">
                  <a:lumMod val="75000"/>
                </a:schemeClr>
              </a:solidFill>
            </a:endParaRPr>
          </a:p>
          <a:p>
            <a:pPr marL="228600" indent="-228600">
              <a:lnSpc>
                <a:spcPct val="95000"/>
              </a:lnSpc>
              <a:buClrTx/>
              <a:buFont typeface="Arial" pitchFamily="34" charset="0"/>
              <a:buChar char="•"/>
              <a:defRPr/>
            </a:pPr>
            <a:r>
              <a:rPr lang="en-US" sz="2000" b="1" dirty="0">
                <a:solidFill>
                  <a:schemeClr val="bg1">
                    <a:lumMod val="75000"/>
                  </a:schemeClr>
                </a:solidFill>
              </a:rPr>
              <a:t>Unnecessary work</a:t>
            </a:r>
          </a:p>
          <a:p>
            <a:pPr marL="463550" lvl="1" indent="-228600">
              <a:lnSpc>
                <a:spcPct val="95000"/>
              </a:lnSpc>
              <a:buClrTx/>
              <a:buFont typeface="Arial" pitchFamily="34" charset="0"/>
              <a:buChar char="•"/>
              <a:defRPr/>
            </a:pPr>
            <a:r>
              <a:rPr lang="en-US" sz="2000" dirty="0" smtClean="0">
                <a:solidFill>
                  <a:schemeClr val="bg1">
                    <a:lumMod val="75000"/>
                  </a:schemeClr>
                </a:solidFill>
              </a:rPr>
              <a:t>Performance can suffer if services </a:t>
            </a:r>
            <a:r>
              <a:rPr lang="en-US" sz="2000" dirty="0">
                <a:solidFill>
                  <a:schemeClr val="bg1">
                    <a:lumMod val="75000"/>
                  </a:schemeClr>
                </a:solidFill>
              </a:rPr>
              <a:t>performed by lower layers perform excessive or duplicate work not actually required by the higher </a:t>
            </a:r>
            <a:r>
              <a:rPr lang="en-US" sz="2000" dirty="0" smtClean="0">
                <a:solidFill>
                  <a:schemeClr val="bg1">
                    <a:lumMod val="75000"/>
                  </a:schemeClr>
                </a:solidFill>
              </a:rPr>
              <a:t>layer</a:t>
            </a:r>
          </a:p>
          <a:p>
            <a:pPr marL="228600" lvl="1" indent="-228600">
              <a:lnSpc>
                <a:spcPct val="95000"/>
              </a:lnSpc>
              <a:buClrTx/>
              <a:buFont typeface="Arial" pitchFamily="34" charset="0"/>
              <a:buChar char="•"/>
              <a:defRPr/>
            </a:pPr>
            <a:r>
              <a:rPr lang="en-US" sz="2000" b="1" dirty="0" smtClean="0"/>
              <a:t>Difficulty </a:t>
            </a:r>
            <a:r>
              <a:rPr lang="en-US" sz="2000" b="1" dirty="0"/>
              <a:t>of establishing the correct granularity of layers</a:t>
            </a:r>
          </a:p>
          <a:p>
            <a:pPr marL="463550" lvl="1" indent="-228600">
              <a:lnSpc>
                <a:spcPct val="95000"/>
              </a:lnSpc>
              <a:buClrTx/>
              <a:buFont typeface="Arial" pitchFamily="34" charset="0"/>
              <a:buChar char="•"/>
              <a:defRPr/>
            </a:pPr>
            <a:r>
              <a:rPr lang="en-US" sz="2000" dirty="0"/>
              <a:t>It’s important to avoid too many &amp; too few layers</a:t>
            </a:r>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4688" y="1207916"/>
            <a:ext cx="4271567" cy="5446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002620"/>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3775" y="951219"/>
            <a:ext cx="6162675" cy="1323439"/>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Today’s concurrent &amp; networked software systems consist of capabilities provided by multiple layers of middleware, operating system, protocols, &amp; hardware</a:t>
            </a: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Summary</a:t>
            </a:r>
          </a:p>
        </p:txBody>
      </p:sp>
      <p:sp>
        <p:nvSpPr>
          <p:cNvPr id="17" name="AutoShape 8"/>
          <p:cNvSpPr>
            <a:spLocks noChangeAspect="1" noChangeArrowheads="1"/>
          </p:cNvSpPr>
          <p:nvPr/>
        </p:nvSpPr>
        <p:spPr bwMode="auto">
          <a:xfrm>
            <a:off x="6332327" y="4956008"/>
            <a:ext cx="2705152"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18" name="Text Box 9"/>
          <p:cNvSpPr txBox="1">
            <a:spLocks noChangeAspect="1" noChangeArrowheads="1"/>
          </p:cNvSpPr>
          <p:nvPr/>
        </p:nvSpPr>
        <p:spPr bwMode="auto">
          <a:xfrm>
            <a:off x="6909353" y="4999067"/>
            <a:ext cx="1551101" cy="313932"/>
          </a:xfrm>
          <a:prstGeom prst="rect">
            <a:avLst/>
          </a:prstGeom>
          <a:noFill/>
          <a:ln w="12700">
            <a:noFill/>
            <a:miter lim="800000"/>
            <a:headEnd/>
            <a:tailEnd/>
          </a:ln>
        </p:spPr>
        <p:txBody>
          <a:bodyPr wrap="square">
            <a:spAutoFit/>
          </a:bodyPr>
          <a:lstStyle/>
          <a:p>
            <a:pPr algn="ctr"/>
            <a:r>
              <a:rPr lang="en-US" sz="1600" b="1" u="none"/>
              <a:t>Hardware</a:t>
            </a:r>
          </a:p>
        </p:txBody>
      </p:sp>
      <p:sp>
        <p:nvSpPr>
          <p:cNvPr id="20" name="AutoShape 11"/>
          <p:cNvSpPr>
            <a:spLocks noChangeAspect="1" noChangeArrowheads="1"/>
          </p:cNvSpPr>
          <p:nvPr/>
        </p:nvSpPr>
        <p:spPr bwMode="auto">
          <a:xfrm>
            <a:off x="6332327" y="1536533"/>
            <a:ext cx="2705152" cy="642938"/>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21" name="Text Box 12"/>
          <p:cNvSpPr txBox="1">
            <a:spLocks noChangeAspect="1" noChangeArrowheads="1"/>
          </p:cNvSpPr>
          <p:nvPr/>
        </p:nvSpPr>
        <p:spPr bwMode="auto">
          <a:xfrm>
            <a:off x="6509557" y="1565902"/>
            <a:ext cx="2350693" cy="584200"/>
          </a:xfrm>
          <a:prstGeom prst="rect">
            <a:avLst/>
          </a:prstGeom>
          <a:noFill/>
          <a:ln w="12700">
            <a:noFill/>
            <a:miter lim="800000"/>
            <a:headEnd/>
            <a:tailEnd/>
          </a:ln>
        </p:spPr>
        <p:txBody>
          <a:bodyPr wrap="square">
            <a:spAutoFit/>
          </a:bodyPr>
          <a:lstStyle/>
          <a:p>
            <a:pPr algn="ctr">
              <a:lnSpc>
                <a:spcPct val="90000"/>
              </a:lnSpc>
            </a:pPr>
            <a:r>
              <a:rPr lang="en-US" sz="1600" b="1" u="none" dirty="0"/>
              <a:t>Domain-Specific</a:t>
            </a:r>
          </a:p>
          <a:p>
            <a:pPr algn="ctr">
              <a:lnSpc>
                <a:spcPct val="90000"/>
              </a:lnSpc>
            </a:pPr>
            <a:r>
              <a:rPr lang="en-US" sz="1600" b="1" u="none" dirty="0" smtClean="0"/>
              <a:t>Middleware Services</a:t>
            </a:r>
            <a:endParaRPr lang="en-US" sz="1600" b="1" u="none" dirty="0"/>
          </a:p>
        </p:txBody>
      </p:sp>
      <p:sp>
        <p:nvSpPr>
          <p:cNvPr id="22" name="AutoShape 13"/>
          <p:cNvSpPr>
            <a:spLocks noChangeAspect="1" noChangeArrowheads="1"/>
          </p:cNvSpPr>
          <p:nvPr/>
        </p:nvSpPr>
        <p:spPr bwMode="auto">
          <a:xfrm>
            <a:off x="6332327" y="2217571"/>
            <a:ext cx="2705152" cy="642938"/>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23" name="Text Box 14"/>
          <p:cNvSpPr txBox="1">
            <a:spLocks noChangeAspect="1" noChangeArrowheads="1"/>
          </p:cNvSpPr>
          <p:nvPr/>
        </p:nvSpPr>
        <p:spPr bwMode="auto">
          <a:xfrm>
            <a:off x="6487575" y="2246940"/>
            <a:ext cx="2394657" cy="584200"/>
          </a:xfrm>
          <a:prstGeom prst="rect">
            <a:avLst/>
          </a:prstGeom>
          <a:noFill/>
          <a:ln w="12700">
            <a:noFill/>
            <a:miter lim="800000"/>
            <a:headEnd/>
            <a:tailEnd/>
          </a:ln>
        </p:spPr>
        <p:txBody>
          <a:bodyPr>
            <a:spAutoFit/>
          </a:bodyPr>
          <a:lstStyle/>
          <a:p>
            <a:pPr algn="ctr">
              <a:lnSpc>
                <a:spcPct val="90000"/>
              </a:lnSpc>
            </a:pPr>
            <a:r>
              <a:rPr lang="en-US" sz="1600" b="1" u="none"/>
              <a:t>Common</a:t>
            </a:r>
          </a:p>
          <a:p>
            <a:pPr algn="ctr">
              <a:lnSpc>
                <a:spcPct val="90000"/>
              </a:lnSpc>
            </a:pPr>
            <a:r>
              <a:rPr lang="en-US" sz="1600" b="1" u="none"/>
              <a:t>Middleware Services</a:t>
            </a:r>
          </a:p>
        </p:txBody>
      </p:sp>
      <p:sp>
        <p:nvSpPr>
          <p:cNvPr id="24" name="AutoShape 15"/>
          <p:cNvSpPr>
            <a:spLocks noChangeAspect="1" noChangeArrowheads="1"/>
          </p:cNvSpPr>
          <p:nvPr/>
        </p:nvSpPr>
        <p:spPr bwMode="auto">
          <a:xfrm>
            <a:off x="6332327" y="2898608"/>
            <a:ext cx="2705152" cy="642938"/>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sz="1600" u="none"/>
          </a:p>
        </p:txBody>
      </p:sp>
      <p:sp>
        <p:nvSpPr>
          <p:cNvPr id="25" name="Text Box 16"/>
          <p:cNvSpPr txBox="1">
            <a:spLocks noChangeAspect="1" noChangeArrowheads="1"/>
          </p:cNvSpPr>
          <p:nvPr/>
        </p:nvSpPr>
        <p:spPr bwMode="auto">
          <a:xfrm>
            <a:off x="6746549" y="2927977"/>
            <a:ext cx="1876708" cy="584200"/>
          </a:xfrm>
          <a:prstGeom prst="rect">
            <a:avLst/>
          </a:prstGeom>
          <a:noFill/>
          <a:ln w="12700">
            <a:noFill/>
            <a:miter lim="800000"/>
            <a:headEnd/>
            <a:tailEnd/>
          </a:ln>
        </p:spPr>
        <p:txBody>
          <a:bodyPr>
            <a:spAutoFit/>
          </a:bodyPr>
          <a:lstStyle/>
          <a:p>
            <a:pPr algn="ctr">
              <a:lnSpc>
                <a:spcPct val="90000"/>
              </a:lnSpc>
            </a:pPr>
            <a:r>
              <a:rPr lang="en-US" sz="1600" b="1" u="none">
                <a:solidFill>
                  <a:schemeClr val="bg1"/>
                </a:solidFill>
              </a:rPr>
              <a:t>Distribution</a:t>
            </a:r>
          </a:p>
          <a:p>
            <a:pPr algn="ctr">
              <a:lnSpc>
                <a:spcPct val="90000"/>
              </a:lnSpc>
            </a:pPr>
            <a:r>
              <a:rPr lang="en-US" sz="1600" b="1" u="none">
                <a:solidFill>
                  <a:schemeClr val="bg1"/>
                </a:solidFill>
              </a:rPr>
              <a:t>Middleware</a:t>
            </a:r>
          </a:p>
        </p:txBody>
      </p:sp>
      <p:sp>
        <p:nvSpPr>
          <p:cNvPr id="26" name="AutoShape 17"/>
          <p:cNvSpPr>
            <a:spLocks noChangeAspect="1" noChangeArrowheads="1"/>
          </p:cNvSpPr>
          <p:nvPr/>
        </p:nvSpPr>
        <p:spPr bwMode="auto">
          <a:xfrm>
            <a:off x="6332327" y="3587583"/>
            <a:ext cx="2705152" cy="644525"/>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27" name="Text Box 18"/>
          <p:cNvSpPr txBox="1">
            <a:spLocks noChangeAspect="1" noChangeArrowheads="1"/>
          </p:cNvSpPr>
          <p:nvPr/>
        </p:nvSpPr>
        <p:spPr bwMode="auto">
          <a:xfrm>
            <a:off x="6343318" y="3617745"/>
            <a:ext cx="2683170" cy="584200"/>
          </a:xfrm>
          <a:prstGeom prst="rect">
            <a:avLst/>
          </a:prstGeom>
          <a:noFill/>
          <a:ln w="12700">
            <a:noFill/>
            <a:miter lim="800000"/>
            <a:headEnd/>
            <a:tailEnd/>
          </a:ln>
        </p:spPr>
        <p:txBody>
          <a:bodyPr>
            <a:spAutoFit/>
          </a:bodyPr>
          <a:lstStyle/>
          <a:p>
            <a:pPr algn="ctr">
              <a:lnSpc>
                <a:spcPct val="90000"/>
              </a:lnSpc>
            </a:pPr>
            <a:r>
              <a:rPr lang="en-US" sz="1600" b="1" u="none"/>
              <a:t>Host Infrastructure</a:t>
            </a:r>
          </a:p>
          <a:p>
            <a:pPr algn="ctr">
              <a:lnSpc>
                <a:spcPct val="90000"/>
              </a:lnSpc>
            </a:pPr>
            <a:r>
              <a:rPr lang="en-US" sz="1600" b="1" u="none"/>
              <a:t>Middleware</a:t>
            </a:r>
          </a:p>
        </p:txBody>
      </p:sp>
      <p:sp>
        <p:nvSpPr>
          <p:cNvPr id="31" name="AutoShape 22"/>
          <p:cNvSpPr>
            <a:spLocks noChangeAspect="1" noChangeArrowheads="1"/>
          </p:cNvSpPr>
          <p:nvPr/>
        </p:nvSpPr>
        <p:spPr bwMode="auto">
          <a:xfrm>
            <a:off x="6322802" y="4270921"/>
            <a:ext cx="2705152" cy="646113"/>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32" name="Text Box 23"/>
          <p:cNvSpPr txBox="1">
            <a:spLocks noChangeAspect="1" noChangeArrowheads="1"/>
          </p:cNvSpPr>
          <p:nvPr/>
        </p:nvSpPr>
        <p:spPr bwMode="auto">
          <a:xfrm>
            <a:off x="6403861" y="4301877"/>
            <a:ext cx="2543035" cy="584200"/>
          </a:xfrm>
          <a:prstGeom prst="rect">
            <a:avLst/>
          </a:prstGeom>
          <a:solidFill>
            <a:srgbClr val="A50021"/>
          </a:solidFill>
          <a:ln w="12700">
            <a:noFill/>
            <a:miter lim="800000"/>
            <a:headEnd/>
            <a:tailEnd/>
          </a:ln>
        </p:spPr>
        <p:txBody>
          <a:bodyPr>
            <a:spAutoFit/>
          </a:bodyPr>
          <a:lstStyle/>
          <a:p>
            <a:pPr algn="ctr">
              <a:lnSpc>
                <a:spcPct val="90000"/>
              </a:lnSpc>
            </a:pPr>
            <a:r>
              <a:rPr lang="en-US" sz="1600" b="1" u="none" dirty="0">
                <a:solidFill>
                  <a:schemeClr val="bg1"/>
                </a:solidFill>
              </a:rPr>
              <a:t>Operating Systems </a:t>
            </a:r>
          </a:p>
          <a:p>
            <a:pPr algn="ctr">
              <a:lnSpc>
                <a:spcPct val="90000"/>
              </a:lnSpc>
            </a:pPr>
            <a:r>
              <a:rPr lang="en-US" sz="1600" b="1" u="none" dirty="0">
                <a:solidFill>
                  <a:schemeClr val="bg1"/>
                </a:solidFill>
              </a:rPr>
              <a:t>&amp; Protocols</a:t>
            </a:r>
          </a:p>
        </p:txBody>
      </p:sp>
      <p:sp>
        <p:nvSpPr>
          <p:cNvPr id="33" name="AutoShape 24"/>
          <p:cNvSpPr>
            <a:spLocks noChangeAspect="1" noChangeArrowheads="1"/>
          </p:cNvSpPr>
          <p:nvPr/>
        </p:nvSpPr>
        <p:spPr bwMode="auto">
          <a:xfrm>
            <a:off x="6332327" y="1101558"/>
            <a:ext cx="2705152"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34" name="Text Box 25"/>
          <p:cNvSpPr txBox="1">
            <a:spLocks noChangeAspect="1" noChangeArrowheads="1"/>
          </p:cNvSpPr>
          <p:nvPr/>
        </p:nvSpPr>
        <p:spPr bwMode="auto">
          <a:xfrm>
            <a:off x="6785705" y="1144617"/>
            <a:ext cx="1798397" cy="313932"/>
          </a:xfrm>
          <a:prstGeom prst="rect">
            <a:avLst/>
          </a:prstGeom>
          <a:noFill/>
          <a:ln w="12700">
            <a:noFill/>
            <a:miter lim="800000"/>
            <a:headEnd/>
            <a:tailEnd/>
          </a:ln>
        </p:spPr>
        <p:txBody>
          <a:bodyPr wrap="square">
            <a:spAutoFit/>
          </a:bodyPr>
          <a:lstStyle/>
          <a:p>
            <a:pPr algn="ctr"/>
            <a:r>
              <a:rPr lang="en-US" sz="1600" b="1" u="none" dirty="0"/>
              <a:t>Applications</a:t>
            </a:r>
          </a:p>
        </p:txBody>
      </p:sp>
    </p:spTree>
    <p:extLst>
      <p:ext uri="{BB962C8B-B14F-4D97-AF65-F5344CB8AC3E}">
        <p14:creationId xmlns:p14="http://schemas.microsoft.com/office/powerpoint/2010/main" val="211784164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3775" y="2421702"/>
            <a:ext cx="6162675" cy="400110"/>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endParaRPr lang="en-US" sz="2000" dirty="0" smtClean="0">
              <a:latin typeface="+mn-lt"/>
              <a:ea typeface="+mn-ea"/>
              <a:cs typeface="+mn-cs"/>
            </a:endParaRP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Summary</a:t>
            </a:r>
          </a:p>
        </p:txBody>
      </p:sp>
      <p:sp>
        <p:nvSpPr>
          <p:cNvPr id="17" name="AutoShape 8"/>
          <p:cNvSpPr>
            <a:spLocks noChangeAspect="1" noChangeArrowheads="1"/>
          </p:cNvSpPr>
          <p:nvPr/>
        </p:nvSpPr>
        <p:spPr bwMode="auto">
          <a:xfrm>
            <a:off x="6332327" y="4956008"/>
            <a:ext cx="2705152"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18" name="Text Box 9"/>
          <p:cNvSpPr txBox="1">
            <a:spLocks noChangeAspect="1" noChangeArrowheads="1"/>
          </p:cNvSpPr>
          <p:nvPr/>
        </p:nvSpPr>
        <p:spPr bwMode="auto">
          <a:xfrm>
            <a:off x="6909353" y="4999067"/>
            <a:ext cx="1551101" cy="313932"/>
          </a:xfrm>
          <a:prstGeom prst="rect">
            <a:avLst/>
          </a:prstGeom>
          <a:noFill/>
          <a:ln w="12700">
            <a:noFill/>
            <a:miter lim="800000"/>
            <a:headEnd/>
            <a:tailEnd/>
          </a:ln>
        </p:spPr>
        <p:txBody>
          <a:bodyPr wrap="square">
            <a:spAutoFit/>
          </a:bodyPr>
          <a:lstStyle/>
          <a:p>
            <a:pPr algn="ctr"/>
            <a:r>
              <a:rPr lang="en-US" sz="1600" b="1" u="none"/>
              <a:t>Hardware</a:t>
            </a:r>
          </a:p>
        </p:txBody>
      </p:sp>
      <p:sp>
        <p:nvSpPr>
          <p:cNvPr id="20" name="AutoShape 11"/>
          <p:cNvSpPr>
            <a:spLocks noChangeAspect="1" noChangeArrowheads="1"/>
          </p:cNvSpPr>
          <p:nvPr/>
        </p:nvSpPr>
        <p:spPr bwMode="auto">
          <a:xfrm>
            <a:off x="6332327" y="1536533"/>
            <a:ext cx="2705152" cy="642938"/>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21" name="Text Box 12"/>
          <p:cNvSpPr txBox="1">
            <a:spLocks noChangeAspect="1" noChangeArrowheads="1"/>
          </p:cNvSpPr>
          <p:nvPr/>
        </p:nvSpPr>
        <p:spPr bwMode="auto">
          <a:xfrm>
            <a:off x="6509557" y="1565902"/>
            <a:ext cx="2350693" cy="584200"/>
          </a:xfrm>
          <a:prstGeom prst="rect">
            <a:avLst/>
          </a:prstGeom>
          <a:noFill/>
          <a:ln w="12700">
            <a:noFill/>
            <a:miter lim="800000"/>
            <a:headEnd/>
            <a:tailEnd/>
          </a:ln>
        </p:spPr>
        <p:txBody>
          <a:bodyPr wrap="square">
            <a:spAutoFit/>
          </a:bodyPr>
          <a:lstStyle/>
          <a:p>
            <a:pPr algn="ctr">
              <a:lnSpc>
                <a:spcPct val="90000"/>
              </a:lnSpc>
            </a:pPr>
            <a:r>
              <a:rPr lang="en-US" sz="1600" b="1" u="none" dirty="0"/>
              <a:t>Domain-Specific</a:t>
            </a:r>
          </a:p>
          <a:p>
            <a:pPr algn="ctr">
              <a:lnSpc>
                <a:spcPct val="90000"/>
              </a:lnSpc>
            </a:pPr>
            <a:r>
              <a:rPr lang="en-US" sz="1600" b="1" u="none" dirty="0" smtClean="0"/>
              <a:t>Middleware Services</a:t>
            </a:r>
            <a:endParaRPr lang="en-US" sz="1600" b="1" u="none" dirty="0"/>
          </a:p>
        </p:txBody>
      </p:sp>
      <p:sp>
        <p:nvSpPr>
          <p:cNvPr id="22" name="AutoShape 13"/>
          <p:cNvSpPr>
            <a:spLocks noChangeAspect="1" noChangeArrowheads="1"/>
          </p:cNvSpPr>
          <p:nvPr/>
        </p:nvSpPr>
        <p:spPr bwMode="auto">
          <a:xfrm>
            <a:off x="6332327" y="2217571"/>
            <a:ext cx="2705152" cy="642938"/>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23" name="Text Box 14"/>
          <p:cNvSpPr txBox="1">
            <a:spLocks noChangeAspect="1" noChangeArrowheads="1"/>
          </p:cNvSpPr>
          <p:nvPr/>
        </p:nvSpPr>
        <p:spPr bwMode="auto">
          <a:xfrm>
            <a:off x="6487575" y="2246940"/>
            <a:ext cx="2394657" cy="584200"/>
          </a:xfrm>
          <a:prstGeom prst="rect">
            <a:avLst/>
          </a:prstGeom>
          <a:noFill/>
          <a:ln w="12700">
            <a:noFill/>
            <a:miter lim="800000"/>
            <a:headEnd/>
            <a:tailEnd/>
          </a:ln>
        </p:spPr>
        <p:txBody>
          <a:bodyPr>
            <a:spAutoFit/>
          </a:bodyPr>
          <a:lstStyle/>
          <a:p>
            <a:pPr algn="ctr">
              <a:lnSpc>
                <a:spcPct val="90000"/>
              </a:lnSpc>
            </a:pPr>
            <a:r>
              <a:rPr lang="en-US" sz="1600" b="1" u="none"/>
              <a:t>Common</a:t>
            </a:r>
          </a:p>
          <a:p>
            <a:pPr algn="ctr">
              <a:lnSpc>
                <a:spcPct val="90000"/>
              </a:lnSpc>
            </a:pPr>
            <a:r>
              <a:rPr lang="en-US" sz="1600" b="1" u="none"/>
              <a:t>Middleware Services</a:t>
            </a:r>
          </a:p>
        </p:txBody>
      </p:sp>
      <p:sp>
        <p:nvSpPr>
          <p:cNvPr id="24" name="AutoShape 15"/>
          <p:cNvSpPr>
            <a:spLocks noChangeAspect="1" noChangeArrowheads="1"/>
          </p:cNvSpPr>
          <p:nvPr/>
        </p:nvSpPr>
        <p:spPr bwMode="auto">
          <a:xfrm>
            <a:off x="6332327" y="2898608"/>
            <a:ext cx="2705152" cy="642938"/>
          </a:xfrm>
          <a:prstGeom prst="roundRect">
            <a:avLst>
              <a:gd name="adj" fmla="val 16667"/>
            </a:avLst>
          </a:prstGeom>
          <a:solidFill>
            <a:srgbClr val="336699"/>
          </a:solidFill>
          <a:ln w="57150">
            <a:solidFill>
              <a:srgbClr val="FF6600"/>
            </a:solidFill>
            <a:round/>
            <a:headEnd/>
            <a:tailEnd/>
          </a:ln>
          <a:scene3d>
            <a:camera prst="orthographicFront"/>
            <a:lightRig rig="threePt" dir="t"/>
          </a:scene3d>
          <a:sp3d>
            <a:bevelT/>
          </a:sp3d>
        </p:spPr>
        <p:txBody>
          <a:bodyPr wrap="none" anchor="ctr"/>
          <a:lstStyle/>
          <a:p>
            <a:pPr algn="ctr"/>
            <a:endParaRPr lang="en-US" sz="1600" u="none"/>
          </a:p>
        </p:txBody>
      </p:sp>
      <p:sp>
        <p:nvSpPr>
          <p:cNvPr id="25" name="Text Box 16"/>
          <p:cNvSpPr txBox="1">
            <a:spLocks noChangeAspect="1" noChangeArrowheads="1"/>
          </p:cNvSpPr>
          <p:nvPr/>
        </p:nvSpPr>
        <p:spPr bwMode="auto">
          <a:xfrm>
            <a:off x="6746549" y="2927977"/>
            <a:ext cx="1876708" cy="584200"/>
          </a:xfrm>
          <a:prstGeom prst="rect">
            <a:avLst/>
          </a:prstGeom>
          <a:noFill/>
          <a:ln w="12700">
            <a:noFill/>
            <a:miter lim="800000"/>
            <a:headEnd/>
            <a:tailEnd/>
          </a:ln>
        </p:spPr>
        <p:txBody>
          <a:bodyPr>
            <a:spAutoFit/>
          </a:bodyPr>
          <a:lstStyle/>
          <a:p>
            <a:pPr algn="ctr">
              <a:lnSpc>
                <a:spcPct val="90000"/>
              </a:lnSpc>
            </a:pPr>
            <a:r>
              <a:rPr lang="en-US" sz="1600" b="1" u="none">
                <a:solidFill>
                  <a:schemeClr val="bg1"/>
                </a:solidFill>
              </a:rPr>
              <a:t>Distribution</a:t>
            </a:r>
          </a:p>
          <a:p>
            <a:pPr algn="ctr">
              <a:lnSpc>
                <a:spcPct val="90000"/>
              </a:lnSpc>
            </a:pPr>
            <a:r>
              <a:rPr lang="en-US" sz="1600" b="1" u="none">
                <a:solidFill>
                  <a:schemeClr val="bg1"/>
                </a:solidFill>
              </a:rPr>
              <a:t>Middleware</a:t>
            </a:r>
          </a:p>
        </p:txBody>
      </p:sp>
      <p:sp>
        <p:nvSpPr>
          <p:cNvPr id="26" name="AutoShape 17"/>
          <p:cNvSpPr>
            <a:spLocks noChangeAspect="1" noChangeArrowheads="1"/>
          </p:cNvSpPr>
          <p:nvPr/>
        </p:nvSpPr>
        <p:spPr bwMode="auto">
          <a:xfrm>
            <a:off x="6332327" y="3587583"/>
            <a:ext cx="2705152" cy="644525"/>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27" name="Text Box 18"/>
          <p:cNvSpPr txBox="1">
            <a:spLocks noChangeAspect="1" noChangeArrowheads="1"/>
          </p:cNvSpPr>
          <p:nvPr/>
        </p:nvSpPr>
        <p:spPr bwMode="auto">
          <a:xfrm>
            <a:off x="6343318" y="3617745"/>
            <a:ext cx="2683170" cy="584200"/>
          </a:xfrm>
          <a:prstGeom prst="rect">
            <a:avLst/>
          </a:prstGeom>
          <a:noFill/>
          <a:ln w="12700">
            <a:noFill/>
            <a:miter lim="800000"/>
            <a:headEnd/>
            <a:tailEnd/>
          </a:ln>
        </p:spPr>
        <p:txBody>
          <a:bodyPr>
            <a:spAutoFit/>
          </a:bodyPr>
          <a:lstStyle/>
          <a:p>
            <a:pPr algn="ctr">
              <a:lnSpc>
                <a:spcPct val="90000"/>
              </a:lnSpc>
            </a:pPr>
            <a:r>
              <a:rPr lang="en-US" sz="1600" b="1" u="none"/>
              <a:t>Host Infrastructure</a:t>
            </a:r>
          </a:p>
          <a:p>
            <a:pPr algn="ctr">
              <a:lnSpc>
                <a:spcPct val="90000"/>
              </a:lnSpc>
            </a:pPr>
            <a:r>
              <a:rPr lang="en-US" sz="1600" b="1" u="none"/>
              <a:t>Middleware</a:t>
            </a:r>
          </a:p>
        </p:txBody>
      </p:sp>
      <p:sp>
        <p:nvSpPr>
          <p:cNvPr id="31" name="AutoShape 22"/>
          <p:cNvSpPr>
            <a:spLocks noChangeAspect="1" noChangeArrowheads="1"/>
          </p:cNvSpPr>
          <p:nvPr/>
        </p:nvSpPr>
        <p:spPr bwMode="auto">
          <a:xfrm>
            <a:off x="6322802" y="4270921"/>
            <a:ext cx="2705152" cy="646113"/>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32" name="Text Box 23"/>
          <p:cNvSpPr txBox="1">
            <a:spLocks noChangeAspect="1" noChangeArrowheads="1"/>
          </p:cNvSpPr>
          <p:nvPr/>
        </p:nvSpPr>
        <p:spPr bwMode="auto">
          <a:xfrm>
            <a:off x="6403861" y="4301877"/>
            <a:ext cx="2543035" cy="584200"/>
          </a:xfrm>
          <a:prstGeom prst="rect">
            <a:avLst/>
          </a:prstGeom>
          <a:solidFill>
            <a:srgbClr val="A50021"/>
          </a:solidFill>
          <a:ln w="12700">
            <a:noFill/>
            <a:miter lim="800000"/>
            <a:headEnd/>
            <a:tailEnd/>
          </a:ln>
        </p:spPr>
        <p:txBody>
          <a:bodyPr>
            <a:spAutoFit/>
          </a:bodyPr>
          <a:lstStyle/>
          <a:p>
            <a:pPr algn="ctr">
              <a:lnSpc>
                <a:spcPct val="90000"/>
              </a:lnSpc>
            </a:pPr>
            <a:r>
              <a:rPr lang="en-US" sz="1600" b="1" u="none" dirty="0">
                <a:solidFill>
                  <a:schemeClr val="bg1"/>
                </a:solidFill>
              </a:rPr>
              <a:t>Operating Systems </a:t>
            </a:r>
          </a:p>
          <a:p>
            <a:pPr algn="ctr">
              <a:lnSpc>
                <a:spcPct val="90000"/>
              </a:lnSpc>
            </a:pPr>
            <a:r>
              <a:rPr lang="en-US" sz="1600" b="1" u="none" dirty="0">
                <a:solidFill>
                  <a:schemeClr val="bg1"/>
                </a:solidFill>
              </a:rPr>
              <a:t>&amp; Protocols</a:t>
            </a:r>
          </a:p>
        </p:txBody>
      </p:sp>
      <p:sp>
        <p:nvSpPr>
          <p:cNvPr id="33" name="AutoShape 24"/>
          <p:cNvSpPr>
            <a:spLocks noChangeAspect="1" noChangeArrowheads="1"/>
          </p:cNvSpPr>
          <p:nvPr/>
        </p:nvSpPr>
        <p:spPr bwMode="auto">
          <a:xfrm>
            <a:off x="6332327" y="1101558"/>
            <a:ext cx="2705152"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sz="1600"/>
          </a:p>
        </p:txBody>
      </p:sp>
      <p:sp>
        <p:nvSpPr>
          <p:cNvPr id="34" name="Text Box 25"/>
          <p:cNvSpPr txBox="1">
            <a:spLocks noChangeAspect="1" noChangeArrowheads="1"/>
          </p:cNvSpPr>
          <p:nvPr/>
        </p:nvSpPr>
        <p:spPr bwMode="auto">
          <a:xfrm>
            <a:off x="6785705" y="1144617"/>
            <a:ext cx="1798397" cy="313932"/>
          </a:xfrm>
          <a:prstGeom prst="rect">
            <a:avLst/>
          </a:prstGeom>
          <a:noFill/>
          <a:ln w="12700">
            <a:noFill/>
            <a:miter lim="800000"/>
            <a:headEnd/>
            <a:tailEnd/>
          </a:ln>
        </p:spPr>
        <p:txBody>
          <a:bodyPr wrap="square">
            <a:spAutoFit/>
          </a:bodyPr>
          <a:lstStyle/>
          <a:p>
            <a:pPr algn="ctr"/>
            <a:r>
              <a:rPr lang="en-US" sz="1600" b="1" u="none" dirty="0"/>
              <a:t>Applications</a:t>
            </a:r>
          </a:p>
        </p:txBody>
      </p:sp>
      <p:sp>
        <p:nvSpPr>
          <p:cNvPr id="29" name="Rounded Rectangle 28"/>
          <p:cNvSpPr/>
          <p:nvPr/>
        </p:nvSpPr>
        <p:spPr>
          <a:xfrm>
            <a:off x="6325211" y="3605388"/>
            <a:ext cx="2721321" cy="653175"/>
          </a:xfrm>
          <a:prstGeom prst="roundRect">
            <a:avLst>
              <a:gd name="adj" fmla="val 4723"/>
            </a:avLst>
          </a:prstGeom>
          <a:noFill/>
          <a:ln w="76200">
            <a:solidFill>
              <a:srgbClr val="FF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Rounded Rectangle 18"/>
          <p:cNvSpPr/>
          <p:nvPr/>
        </p:nvSpPr>
        <p:spPr>
          <a:xfrm>
            <a:off x="6332327" y="2893223"/>
            <a:ext cx="2721321" cy="648323"/>
          </a:xfrm>
          <a:prstGeom prst="roundRect">
            <a:avLst>
              <a:gd name="adj" fmla="val 4723"/>
            </a:avLst>
          </a:prstGeom>
          <a:noFill/>
          <a:ln w="76200">
            <a:solidFill>
              <a:srgbClr val="FF7C8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Rectangle 2"/>
          <p:cNvSpPr>
            <a:spLocks noChangeArrowheads="1"/>
          </p:cNvSpPr>
          <p:nvPr/>
        </p:nvSpPr>
        <p:spPr bwMode="auto">
          <a:xfrm>
            <a:off x="3775" y="951219"/>
            <a:ext cx="6162675" cy="2631490"/>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bg1">
                  <a:lumMod val="75000"/>
                </a:schemeClr>
              </a:buClr>
              <a:buFont typeface="Arial" pitchFamily="34" charset="0"/>
              <a:buChar char="•"/>
              <a:defRPr/>
            </a:pPr>
            <a:r>
              <a:rPr lang="en-US" sz="2000" dirty="0" smtClean="0">
                <a:solidFill>
                  <a:schemeClr val="bg1">
                    <a:lumMod val="75000"/>
                  </a:schemeClr>
                </a:solidFill>
                <a:latin typeface="+mn-lt"/>
                <a:ea typeface="+mn-ea"/>
                <a:cs typeface="+mn-cs"/>
              </a:rPr>
              <a:t>Today’s concurrent &amp; networked software systems consist of capabilities provided by multiple layers of middleware, operating system, protocols, &amp; hardware</a:t>
            </a:r>
          </a:p>
          <a:p>
            <a:pPr marL="233363" indent="-233363" eaLnBrk="0" hangingPunct="0">
              <a:lnSpc>
                <a:spcPct val="100000"/>
              </a:lnSpc>
              <a:spcBef>
                <a:spcPts val="600"/>
              </a:spcBef>
              <a:buClr>
                <a:schemeClr val="tx1"/>
              </a:buClr>
              <a:buFont typeface="Arial" pitchFamily="34" charset="0"/>
              <a:buChar char="•"/>
              <a:defRPr/>
            </a:pPr>
            <a:r>
              <a:rPr lang="en-US" sz="2000" dirty="0"/>
              <a:t>This course focuses primarily on </a:t>
            </a:r>
            <a:r>
              <a:rPr lang="en-US" sz="2000" dirty="0" smtClean="0"/>
              <a:t>patterns &amp; frameworks associated with </a:t>
            </a:r>
            <a:r>
              <a:rPr lang="en-US" sz="2000" b="1" dirty="0" smtClean="0"/>
              <a:t>host infrastructure </a:t>
            </a:r>
            <a:r>
              <a:rPr lang="en-US" sz="2000" dirty="0" smtClean="0"/>
              <a:t>&amp; </a:t>
            </a:r>
            <a:r>
              <a:rPr lang="en-US" sz="2000" b="1" dirty="0" smtClean="0"/>
              <a:t>distribution middleware </a:t>
            </a:r>
            <a:r>
              <a:rPr lang="en-US" sz="2000" dirty="0" smtClean="0"/>
              <a:t>in support of concurrent &amp; networked apps</a:t>
            </a:r>
            <a:endParaRPr lang="en-US" sz="2000" dirty="0"/>
          </a:p>
        </p:txBody>
      </p:sp>
      <p:sp>
        <p:nvSpPr>
          <p:cNvPr id="35" name="Rounded Rectangle 34"/>
          <p:cNvSpPr/>
          <p:nvPr/>
        </p:nvSpPr>
        <p:spPr>
          <a:xfrm>
            <a:off x="6314717" y="1095063"/>
            <a:ext cx="2721321" cy="406546"/>
          </a:xfrm>
          <a:prstGeom prst="roundRect">
            <a:avLst>
              <a:gd name="adj" fmla="val 4723"/>
            </a:avLst>
          </a:prstGeom>
          <a:noFill/>
          <a:ln w="76200">
            <a:solidFill>
              <a:srgbClr val="0070C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9443112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074"/>
          <p:cNvSpPr txBox="1">
            <a:spLocks noChangeArrowheads="1"/>
          </p:cNvSpPr>
          <p:nvPr/>
        </p:nvSpPr>
        <p:spPr bwMode="auto">
          <a:xfrm>
            <a:off x="445169" y="330523"/>
            <a:ext cx="8434136" cy="1647825"/>
          </a:xfrm>
          <a:prstGeom prst="rect">
            <a:avLst/>
          </a:prstGeom>
          <a:noFill/>
          <a:ln w="9525">
            <a:noFill/>
            <a:miter lim="800000"/>
            <a:headEnd/>
            <a:tailEnd/>
          </a:ln>
        </p:spPr>
        <p:txBody>
          <a:bodyPr anchor="ctr"/>
          <a:lstStyle/>
          <a:p>
            <a:pPr algn="ctr">
              <a:lnSpc>
                <a:spcPct val="120000"/>
              </a:lnSpc>
              <a:spcBef>
                <a:spcPct val="0"/>
              </a:spcBef>
              <a:buClrTx/>
              <a:buSzTx/>
              <a:buFontTx/>
              <a:buNone/>
              <a:defRPr/>
            </a:pPr>
            <a:r>
              <a:rPr lang="en-US" sz="4000" kern="0" dirty="0" smtClean="0">
                <a:solidFill>
                  <a:srgbClr val="FF0000"/>
                </a:solidFill>
                <a:latin typeface="Impact" pitchFamily="34" charset="0"/>
                <a:ea typeface="+mj-ea"/>
                <a:cs typeface="Arial" pitchFamily="34" charset="0"/>
              </a:rPr>
              <a:t>Overview of Concurrent &amp; Networked Software Layers: Part 2</a:t>
            </a:r>
          </a:p>
        </p:txBody>
      </p:sp>
      <p:sp>
        <p:nvSpPr>
          <p:cNvPr id="10244" name="Text Box 3075"/>
          <p:cNvSpPr txBox="1">
            <a:spLocks noChangeArrowheads="1"/>
          </p:cNvSpPr>
          <p:nvPr/>
        </p:nvSpPr>
        <p:spPr bwMode="auto">
          <a:xfrm>
            <a:off x="895155" y="2306338"/>
            <a:ext cx="7372350" cy="1292662"/>
          </a:xfrm>
          <a:prstGeom prst="rect">
            <a:avLst/>
          </a:prstGeom>
          <a:noFill/>
          <a:ln w="12700">
            <a:noFill/>
            <a:miter lim="800000"/>
            <a:headEnd type="none" w="sm" len="sm"/>
            <a:tailEnd type="none" w="sm" len="sm"/>
          </a:ln>
        </p:spPr>
        <p:txBody>
          <a:bodyPr>
            <a:spAutoFit/>
          </a:bodyPr>
          <a:lstStyle/>
          <a:p>
            <a:pPr algn="ctr"/>
            <a:r>
              <a:rPr lang="en-US" sz="2800" dirty="0" smtClean="0">
                <a:solidFill>
                  <a:srgbClr val="336699"/>
                </a:solidFill>
                <a:latin typeface="Impact" pitchFamily="34" charset="0"/>
              </a:rPr>
              <a:t>Douglas </a:t>
            </a:r>
            <a:r>
              <a:rPr lang="en-US" sz="2800" dirty="0">
                <a:solidFill>
                  <a:srgbClr val="336699"/>
                </a:solidFill>
                <a:latin typeface="Impact" pitchFamily="34" charset="0"/>
              </a:rPr>
              <a:t>C. Schmidt</a:t>
            </a:r>
          </a:p>
          <a:p>
            <a:pPr algn="ctr"/>
            <a:r>
              <a:rPr lang="en-US" sz="2400" dirty="0">
                <a:solidFill>
                  <a:srgbClr val="336699"/>
                </a:solidFill>
                <a:latin typeface="Impact" pitchFamily="34" charset="0"/>
              </a:rPr>
              <a:t>    </a:t>
            </a:r>
            <a:r>
              <a:rPr lang="en-US" sz="2400" dirty="0">
                <a:solidFill>
                  <a:srgbClr val="336699"/>
                </a:solidFill>
                <a:latin typeface="Impact" pitchFamily="34" charset="0"/>
                <a:hlinkClick r:id="rId3"/>
              </a:rPr>
              <a:t>d.schmidt@vanderbilt.edu</a:t>
            </a:r>
            <a:endParaRPr lang="en-US" sz="2400" dirty="0">
              <a:solidFill>
                <a:srgbClr val="336699"/>
              </a:solidFill>
              <a:latin typeface="Impact" pitchFamily="34" charset="0"/>
            </a:endParaRPr>
          </a:p>
          <a:p>
            <a:pPr algn="ctr"/>
            <a:r>
              <a:rPr lang="en-US" sz="2400" dirty="0">
                <a:solidFill>
                  <a:srgbClr val="336699"/>
                </a:solidFill>
                <a:latin typeface="Impact" pitchFamily="34" charset="0"/>
              </a:rPr>
              <a:t>www.dre.vanderbilt.edu/~</a:t>
            </a:r>
            <a:r>
              <a:rPr lang="en-US" sz="2400" dirty="0" smtClean="0">
                <a:solidFill>
                  <a:srgbClr val="336699"/>
                </a:solidFill>
                <a:latin typeface="Impact" pitchFamily="34" charset="0"/>
              </a:rPr>
              <a:t>schmidt</a:t>
            </a:r>
            <a:r>
              <a:rPr lang="en-US" dirty="0">
                <a:solidFill>
                  <a:srgbClr val="336699"/>
                </a:solidFill>
                <a:latin typeface="Impact" pitchFamily="34" charset="0"/>
              </a:rPr>
              <a:t>	</a:t>
            </a:r>
          </a:p>
        </p:txBody>
      </p:sp>
      <p:sp>
        <p:nvSpPr>
          <p:cNvPr id="10245" name="Rectangle 3086"/>
          <p:cNvSpPr>
            <a:spLocks noChangeArrowheads="1"/>
          </p:cNvSpPr>
          <p:nvPr/>
        </p:nvSpPr>
        <p:spPr bwMode="auto">
          <a:xfrm>
            <a:off x="2324100" y="4074919"/>
            <a:ext cx="4124326" cy="2271391"/>
          </a:xfrm>
          <a:prstGeom prst="rect">
            <a:avLst/>
          </a:prstGeom>
          <a:noFill/>
          <a:ln w="12700">
            <a:noFill/>
            <a:miter lim="800000"/>
            <a:headEnd/>
            <a:tailEnd/>
          </a:ln>
        </p:spPr>
        <p:txBody>
          <a:bodyPr wrap="square">
            <a:spAutoFit/>
          </a:bodyPr>
          <a:lstStyle/>
          <a:p>
            <a:pPr algn="ctr">
              <a:spcBef>
                <a:spcPct val="50000"/>
              </a:spcBef>
            </a:pPr>
            <a:r>
              <a:rPr lang="en-US" sz="2400" dirty="0">
                <a:solidFill>
                  <a:srgbClr val="336699"/>
                </a:solidFill>
                <a:latin typeface="Impact" pitchFamily="34" charset="0"/>
              </a:rPr>
              <a:t>Professor of </a:t>
            </a:r>
            <a:r>
              <a:rPr lang="en-US" sz="2400" dirty="0" smtClean="0">
                <a:solidFill>
                  <a:srgbClr val="336699"/>
                </a:solidFill>
                <a:latin typeface="Impact" pitchFamily="34" charset="0"/>
              </a:rPr>
              <a:t>Computer Science</a:t>
            </a:r>
          </a:p>
          <a:p>
            <a:pPr algn="ctr">
              <a:spcBef>
                <a:spcPct val="50000"/>
              </a:spcBef>
            </a:pPr>
            <a:r>
              <a:rPr lang="en-US" sz="2400" dirty="0" smtClean="0">
                <a:solidFill>
                  <a:srgbClr val="336699"/>
                </a:solidFill>
                <a:latin typeface="Impact" pitchFamily="34" charset="0"/>
              </a:rPr>
              <a:t>Institute for Software Integrated Systems </a:t>
            </a:r>
            <a:br>
              <a:rPr lang="en-US" sz="2400" dirty="0" smtClean="0">
                <a:solidFill>
                  <a:srgbClr val="336699"/>
                </a:solidFill>
                <a:latin typeface="Impact" pitchFamily="34" charset="0"/>
              </a:rPr>
            </a:br>
            <a:r>
              <a:rPr lang="en-US" sz="2400" dirty="0" smtClean="0">
                <a:solidFill>
                  <a:srgbClr val="336699"/>
                </a:solidFill>
                <a:latin typeface="Impact" pitchFamily="34" charset="0"/>
              </a:rPr>
              <a:t/>
            </a:r>
            <a:br>
              <a:rPr lang="en-US" sz="2400" dirty="0" smtClean="0">
                <a:solidFill>
                  <a:srgbClr val="336699"/>
                </a:solidFill>
                <a:latin typeface="Impact" pitchFamily="34" charset="0"/>
              </a:rPr>
            </a:br>
            <a:r>
              <a:rPr lang="en-US" sz="2400" dirty="0" smtClean="0">
                <a:solidFill>
                  <a:srgbClr val="336699"/>
                </a:solidFill>
                <a:latin typeface="Impact" pitchFamily="34" charset="0"/>
              </a:rPr>
              <a:t>Vanderbilt </a:t>
            </a:r>
            <a:r>
              <a:rPr lang="en-US" sz="2400" dirty="0">
                <a:solidFill>
                  <a:srgbClr val="336699"/>
                </a:solidFill>
                <a:latin typeface="Impact" pitchFamily="34" charset="0"/>
              </a:rPr>
              <a:t>University </a:t>
            </a:r>
            <a:r>
              <a:rPr lang="en-US" sz="2400" dirty="0" smtClean="0">
                <a:solidFill>
                  <a:srgbClr val="336699"/>
                </a:solidFill>
                <a:latin typeface="Impact" pitchFamily="34" charset="0"/>
              </a:rPr>
              <a:t/>
            </a:r>
            <a:br>
              <a:rPr lang="en-US" sz="2400" dirty="0" smtClean="0">
                <a:solidFill>
                  <a:srgbClr val="336699"/>
                </a:solidFill>
                <a:latin typeface="Impact" pitchFamily="34" charset="0"/>
              </a:rPr>
            </a:br>
            <a:r>
              <a:rPr lang="en-US" sz="2400" dirty="0" smtClean="0">
                <a:solidFill>
                  <a:srgbClr val="336699"/>
                </a:solidFill>
                <a:latin typeface="Impact" pitchFamily="34" charset="0"/>
              </a:rPr>
              <a:t>Nashville</a:t>
            </a:r>
            <a:r>
              <a:rPr lang="en-US" sz="2400" dirty="0">
                <a:solidFill>
                  <a:srgbClr val="336699"/>
                </a:solidFill>
                <a:latin typeface="Impact" pitchFamily="34" charset="0"/>
              </a:rPr>
              <a:t>, </a:t>
            </a:r>
            <a:r>
              <a:rPr lang="en-US" sz="2400" dirty="0" smtClean="0">
                <a:solidFill>
                  <a:srgbClr val="336699"/>
                </a:solidFill>
                <a:latin typeface="Impact" pitchFamily="34" charset="0"/>
              </a:rPr>
              <a:t>Tennessee, USA</a:t>
            </a:r>
            <a:endParaRPr lang="en-US" sz="2400" dirty="0">
              <a:solidFill>
                <a:srgbClr val="336699"/>
              </a:solidFill>
              <a:latin typeface="Impact" pitchFamily="34" charset="0"/>
            </a:endParaRPr>
          </a:p>
        </p:txBody>
      </p:sp>
      <p:grpSp>
        <p:nvGrpSpPr>
          <p:cNvPr id="2" name="Group 1"/>
          <p:cNvGrpSpPr/>
          <p:nvPr/>
        </p:nvGrpSpPr>
        <p:grpSpPr>
          <a:xfrm>
            <a:off x="793750" y="4019550"/>
            <a:ext cx="1228725" cy="2016125"/>
            <a:chOff x="793750" y="4019550"/>
            <a:chExt cx="1228725" cy="2016125"/>
          </a:xfrm>
        </p:grpSpPr>
        <p:pic>
          <p:nvPicPr>
            <p:cNvPr id="10" name="Picture 10" descr="isi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750" y="4019550"/>
              <a:ext cx="1228725"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descr="vsb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750" y="4864100"/>
              <a:ext cx="122872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0893" y="4080273"/>
            <a:ext cx="1615212" cy="1990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3199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 name="Rectangle 20"/>
          <p:cNvSpPr/>
          <p:nvPr/>
        </p:nvSpPr>
        <p:spPr bwMode="auto">
          <a:xfrm>
            <a:off x="3647" y="6287451"/>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8434" name="Rectangle 2"/>
          <p:cNvSpPr>
            <a:spLocks noGrp="1" noChangeArrowheads="1"/>
          </p:cNvSpPr>
          <p:nvPr>
            <p:ph type="title"/>
          </p:nvPr>
        </p:nvSpPr>
        <p:spPr>
          <a:xfrm>
            <a:off x="152400" y="488135"/>
            <a:ext cx="8839200" cy="381000"/>
          </a:xfrm>
        </p:spPr>
        <p:txBody>
          <a:bodyPr/>
          <a:lstStyle/>
          <a:p>
            <a:pPr eaLnBrk="1" hangingPunct="1"/>
            <a:r>
              <a:rPr lang="en-US" sz="3200" dirty="0" smtClean="0"/>
              <a:t>Topics Covered in this Part of the Module</a:t>
            </a:r>
          </a:p>
        </p:txBody>
      </p:sp>
      <p:sp>
        <p:nvSpPr>
          <p:cNvPr id="15" name="Rectangle 3" descr="Rectangle: Click to edit Master text styles&#10;Second level&#10;Third level&#10;Fourth level&#10;Fifth level"/>
          <p:cNvSpPr>
            <a:spLocks noGrp="1" noChangeArrowheads="1"/>
          </p:cNvSpPr>
          <p:nvPr>
            <p:ph idx="1"/>
          </p:nvPr>
        </p:nvSpPr>
        <p:spPr>
          <a:xfrm>
            <a:off x="-1" y="1147482"/>
            <a:ext cx="5942098" cy="5431728"/>
          </a:xfrm>
        </p:spPr>
        <p:txBody>
          <a:bodyPr/>
          <a:lstStyle/>
          <a:p>
            <a:pPr marL="233363" indent="-233363" eaLnBrk="1" hangingPunct="1">
              <a:spcBef>
                <a:spcPts val="600"/>
              </a:spcBef>
              <a:buFont typeface="Arial" pitchFamily="34" charset="0"/>
              <a:buChar char="•"/>
              <a:defRPr/>
            </a:pPr>
            <a:r>
              <a:rPr lang="en-US" sz="2000" dirty="0" smtClean="0">
                <a:solidFill>
                  <a:schemeClr val="bg1">
                    <a:lumMod val="75000"/>
                  </a:schemeClr>
                </a:solidFill>
              </a:rPr>
              <a:t>Motivate the need to have a layered architecture for concurrent &amp; networked software  </a:t>
            </a:r>
          </a:p>
          <a:p>
            <a:pPr marL="233363" indent="-233363" eaLnBrk="1" hangingPunct="1">
              <a:spcBef>
                <a:spcPts val="600"/>
              </a:spcBef>
              <a:buFont typeface="Arial" pitchFamily="34" charset="0"/>
              <a:buChar char="•"/>
              <a:defRPr/>
            </a:pPr>
            <a:r>
              <a:rPr lang="en-US" sz="2000" dirty="0">
                <a:solidFill>
                  <a:schemeClr val="bg1">
                    <a:lumMod val="75000"/>
                  </a:schemeClr>
                </a:solidFill>
              </a:rPr>
              <a:t>Describe key </a:t>
            </a:r>
            <a:r>
              <a:rPr lang="en-US" sz="2000" dirty="0" smtClean="0">
                <a:solidFill>
                  <a:schemeClr val="bg1">
                    <a:lumMod val="75000"/>
                  </a:schemeClr>
                </a:solidFill>
              </a:rPr>
              <a:t>concurrent </a:t>
            </a:r>
            <a:r>
              <a:rPr lang="en-US" sz="2000" dirty="0">
                <a:solidFill>
                  <a:schemeClr val="bg1">
                    <a:lumMod val="75000"/>
                  </a:schemeClr>
                </a:solidFill>
              </a:rPr>
              <a:t>&amp; networked software layers</a:t>
            </a:r>
          </a:p>
          <a:p>
            <a:pPr marL="461963" indent="-233363" eaLnBrk="1" hangingPunct="1">
              <a:spcBef>
                <a:spcPts val="600"/>
              </a:spcBef>
              <a:buFont typeface="Arial" pitchFamily="34" charset="0"/>
              <a:buChar char="•"/>
              <a:defRPr/>
            </a:pPr>
            <a:r>
              <a:rPr lang="en-US" sz="2000" dirty="0" smtClean="0">
                <a:solidFill>
                  <a:schemeClr val="bg1">
                    <a:lumMod val="75000"/>
                  </a:schemeClr>
                </a:solidFill>
              </a:rPr>
              <a:t>With an emphasis on middleware</a:t>
            </a:r>
          </a:p>
          <a:p>
            <a:pPr marL="233363" indent="-233363" eaLnBrk="1" hangingPunct="1">
              <a:spcBef>
                <a:spcPts val="600"/>
              </a:spcBef>
              <a:buFont typeface="Arial" pitchFamily="34" charset="0"/>
              <a:buChar char="•"/>
              <a:defRPr/>
            </a:pPr>
            <a:r>
              <a:rPr lang="en-US" sz="2000" dirty="0" smtClean="0"/>
              <a:t>Summarize the consequences of commoditization of information technology</a:t>
            </a:r>
            <a:endParaRPr lang="en-US" dirty="0"/>
          </a:p>
        </p:txBody>
      </p:sp>
      <p:pic>
        <p:nvPicPr>
          <p:cNvPr id="3074" name="Picture 2" descr="http://farm1.staticflickr.com/44/133667233_3e77c922b6_z.jpg?zz=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347" y="3797251"/>
            <a:ext cx="3895266" cy="2903191"/>
          </a:xfrm>
          <a:prstGeom prst="rect">
            <a:avLst/>
          </a:prstGeom>
          <a:noFill/>
          <a:extLst>
            <a:ext uri="{909E8E84-426E-40DD-AFC4-6F175D3DCCD1}">
              <a14:hiddenFill xmlns:a14="http://schemas.microsoft.com/office/drawing/2010/main">
                <a:solidFill>
                  <a:srgbClr val="FFFFFF"/>
                </a:solidFill>
              </a14:hiddenFill>
            </a:ext>
          </a:extLst>
        </p:spPr>
      </p:pic>
      <p:sp>
        <p:nvSpPr>
          <p:cNvPr id="25" name="AutoShape 8"/>
          <p:cNvSpPr>
            <a:spLocks noChangeAspect="1" noChangeArrowheads="1"/>
          </p:cNvSpPr>
          <p:nvPr/>
        </p:nvSpPr>
        <p:spPr bwMode="auto">
          <a:xfrm>
            <a:off x="5715084" y="5533182"/>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26" name="Text Box 9"/>
          <p:cNvSpPr txBox="1">
            <a:spLocks noChangeAspect="1" noChangeArrowheads="1"/>
          </p:cNvSpPr>
          <p:nvPr/>
        </p:nvSpPr>
        <p:spPr bwMode="auto">
          <a:xfrm>
            <a:off x="6381834" y="5580121"/>
            <a:ext cx="1792288" cy="366712"/>
          </a:xfrm>
          <a:prstGeom prst="rect">
            <a:avLst/>
          </a:prstGeom>
          <a:noFill/>
          <a:ln w="12700">
            <a:noFill/>
            <a:miter lim="800000"/>
            <a:headEnd/>
            <a:tailEnd/>
          </a:ln>
        </p:spPr>
        <p:txBody>
          <a:bodyPr>
            <a:spAutoFit/>
          </a:bodyPr>
          <a:lstStyle/>
          <a:p>
            <a:pPr algn="ctr"/>
            <a:r>
              <a:rPr lang="en-US" b="1" u="none" dirty="0"/>
              <a:t>Hardware</a:t>
            </a:r>
          </a:p>
        </p:txBody>
      </p:sp>
      <p:grpSp>
        <p:nvGrpSpPr>
          <p:cNvPr id="27" name="Group 10"/>
          <p:cNvGrpSpPr>
            <a:grpSpLocks/>
          </p:cNvGrpSpPr>
          <p:nvPr/>
        </p:nvGrpSpPr>
        <p:grpSpPr bwMode="auto">
          <a:xfrm>
            <a:off x="5715084" y="2113707"/>
            <a:ext cx="3125788" cy="2695575"/>
            <a:chOff x="168" y="969"/>
            <a:chExt cx="1969" cy="1698"/>
          </a:xfrm>
        </p:grpSpPr>
        <p:sp>
          <p:nvSpPr>
            <p:cNvPr id="28"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29" name="Text Box 12"/>
            <p:cNvSpPr txBox="1">
              <a:spLocks noChangeAspect="1" noChangeArrowheads="1"/>
            </p:cNvSpPr>
            <p:nvPr/>
          </p:nvSpPr>
          <p:spPr bwMode="auto">
            <a:xfrm>
              <a:off x="311" y="982"/>
              <a:ext cx="1711" cy="407"/>
            </a:xfrm>
            <a:prstGeom prst="rect">
              <a:avLst/>
            </a:prstGeom>
            <a:noFill/>
            <a:ln w="12700">
              <a:noFill/>
              <a:miter lim="800000"/>
              <a:headEnd/>
              <a:tailEnd/>
            </a:ln>
          </p:spPr>
          <p:txBody>
            <a:bodyPr wrap="square">
              <a:spAutoFit/>
            </a:bodyPr>
            <a:lstStyle/>
            <a:p>
              <a:pPr algn="ctr">
                <a:lnSpc>
                  <a:spcPct val="90000"/>
                </a:lnSpc>
              </a:pPr>
              <a:r>
                <a:rPr lang="en-US" b="1" u="none" dirty="0"/>
                <a:t>Domain-Specific</a:t>
              </a:r>
            </a:p>
            <a:p>
              <a:pPr algn="ctr">
                <a:lnSpc>
                  <a:spcPct val="90000"/>
                </a:lnSpc>
              </a:pPr>
              <a:r>
                <a:rPr lang="en-US" b="1" u="none" dirty="0" smtClean="0"/>
                <a:t>Middleware Services</a:t>
              </a:r>
              <a:endParaRPr lang="en-US" b="1" u="none" dirty="0"/>
            </a:p>
          </p:txBody>
        </p:sp>
        <p:sp>
          <p:nvSpPr>
            <p:cNvPr id="30"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31" name="Text Box 14"/>
            <p:cNvSpPr txBox="1">
              <a:spLocks noChangeAspect="1" noChangeArrowheads="1"/>
            </p:cNvSpPr>
            <p:nvPr/>
          </p:nvSpPr>
          <p:spPr bwMode="auto">
            <a:xfrm>
              <a:off x="281" y="1411"/>
              <a:ext cx="1743" cy="370"/>
            </a:xfrm>
            <a:prstGeom prst="rect">
              <a:avLst/>
            </a:prstGeom>
            <a:noFill/>
            <a:ln w="12700">
              <a:noFill/>
              <a:miter lim="800000"/>
              <a:headEnd/>
              <a:tailEnd/>
            </a:ln>
          </p:spPr>
          <p:txBody>
            <a:bodyPr>
              <a:spAutoFit/>
            </a:bodyPr>
            <a:lstStyle/>
            <a:p>
              <a:pPr algn="ctr">
                <a:lnSpc>
                  <a:spcPct val="90000"/>
                </a:lnSpc>
              </a:pPr>
              <a:r>
                <a:rPr lang="en-US" b="1" u="none"/>
                <a:t>Common</a:t>
              </a:r>
            </a:p>
            <a:p>
              <a:pPr algn="ctr">
                <a:lnSpc>
                  <a:spcPct val="90000"/>
                </a:lnSpc>
              </a:pPr>
              <a:r>
                <a:rPr lang="en-US" b="1" u="none"/>
                <a:t>Middleware Services</a:t>
              </a:r>
            </a:p>
          </p:txBody>
        </p:sp>
        <p:sp>
          <p:nvSpPr>
            <p:cNvPr id="32"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u="none"/>
            </a:p>
          </p:txBody>
        </p:sp>
        <p:sp>
          <p:nvSpPr>
            <p:cNvPr id="33" name="Text Box 16"/>
            <p:cNvSpPr txBox="1">
              <a:spLocks noChangeAspect="1" noChangeArrowheads="1"/>
            </p:cNvSpPr>
            <p:nvPr/>
          </p:nvSpPr>
          <p:spPr bwMode="auto">
            <a:xfrm>
              <a:off x="469" y="1849"/>
              <a:ext cx="1366" cy="371"/>
            </a:xfrm>
            <a:prstGeom prst="rect">
              <a:avLst/>
            </a:prstGeom>
            <a:noFill/>
            <a:ln w="12700">
              <a:noFill/>
              <a:miter lim="800000"/>
              <a:headEnd/>
              <a:tailEnd/>
            </a:ln>
          </p:spPr>
          <p:txBody>
            <a:bodyPr>
              <a:spAutoFit/>
            </a:bodyPr>
            <a:lstStyle/>
            <a:p>
              <a:pPr algn="ctr">
                <a:lnSpc>
                  <a:spcPct val="90000"/>
                </a:lnSpc>
              </a:pPr>
              <a:r>
                <a:rPr lang="en-US" b="1" u="none">
                  <a:solidFill>
                    <a:schemeClr val="bg1"/>
                  </a:solidFill>
                </a:rPr>
                <a:t>Distribution</a:t>
              </a:r>
            </a:p>
            <a:p>
              <a:pPr algn="ctr">
                <a:lnSpc>
                  <a:spcPct val="90000"/>
                </a:lnSpc>
              </a:pPr>
              <a:r>
                <a:rPr lang="en-US" b="1" u="none">
                  <a:solidFill>
                    <a:schemeClr val="bg1"/>
                  </a:solidFill>
                </a:rPr>
                <a:t>Middleware</a:t>
              </a:r>
            </a:p>
          </p:txBody>
        </p:sp>
        <p:sp>
          <p:nvSpPr>
            <p:cNvPr id="34"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35" name="Text Box 18"/>
            <p:cNvSpPr txBox="1">
              <a:spLocks noChangeAspect="1" noChangeArrowheads="1"/>
            </p:cNvSpPr>
            <p:nvPr/>
          </p:nvSpPr>
          <p:spPr bwMode="auto">
            <a:xfrm>
              <a:off x="176" y="2280"/>
              <a:ext cx="1953" cy="371"/>
            </a:xfrm>
            <a:prstGeom prst="rect">
              <a:avLst/>
            </a:prstGeom>
            <a:noFill/>
            <a:ln w="12700">
              <a:noFill/>
              <a:miter lim="800000"/>
              <a:headEnd/>
              <a:tailEnd/>
            </a:ln>
          </p:spPr>
          <p:txBody>
            <a:bodyPr>
              <a:spAutoFit/>
            </a:bodyPr>
            <a:lstStyle/>
            <a:p>
              <a:pPr algn="ctr">
                <a:lnSpc>
                  <a:spcPct val="90000"/>
                </a:lnSpc>
              </a:pPr>
              <a:r>
                <a:rPr lang="en-US" b="1" u="none"/>
                <a:t>Host Infrastructure</a:t>
              </a:r>
            </a:p>
            <a:p>
              <a:pPr algn="ctr">
                <a:lnSpc>
                  <a:spcPct val="90000"/>
                </a:lnSpc>
              </a:pPr>
              <a:r>
                <a:rPr lang="en-US" b="1" u="none"/>
                <a:t>Middleware</a:t>
              </a:r>
            </a:p>
          </p:txBody>
        </p:sp>
      </p:grpSp>
      <p:grpSp>
        <p:nvGrpSpPr>
          <p:cNvPr id="36" name="Group 21"/>
          <p:cNvGrpSpPr>
            <a:grpSpLocks/>
          </p:cNvGrpSpPr>
          <p:nvPr/>
        </p:nvGrpSpPr>
        <p:grpSpPr bwMode="auto">
          <a:xfrm>
            <a:off x="5705559" y="4848095"/>
            <a:ext cx="3125788" cy="646113"/>
            <a:chOff x="176" y="2918"/>
            <a:chExt cx="1969" cy="407"/>
          </a:xfrm>
          <a:solidFill>
            <a:srgbClr val="A50021"/>
          </a:solidFill>
        </p:grpSpPr>
        <p:sp>
          <p:nvSpPr>
            <p:cNvPr id="37" name="AutoShape 22"/>
            <p:cNvSpPr>
              <a:spLocks noChangeAspect="1" noChangeArrowheads="1"/>
            </p:cNvSpPr>
            <p:nvPr/>
          </p:nvSpPr>
          <p:spPr bwMode="auto">
            <a:xfrm>
              <a:off x="176" y="2918"/>
              <a:ext cx="1969" cy="407"/>
            </a:xfrm>
            <a:prstGeom prst="roundRect">
              <a:avLst>
                <a:gd name="adj" fmla="val 16667"/>
              </a:avLst>
            </a:prstGeom>
            <a:grp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38" name="Text Box 23"/>
            <p:cNvSpPr txBox="1">
              <a:spLocks noChangeAspect="1" noChangeArrowheads="1"/>
            </p:cNvSpPr>
            <p:nvPr/>
          </p:nvSpPr>
          <p:spPr bwMode="auto">
            <a:xfrm>
              <a:off x="235" y="2927"/>
              <a:ext cx="1851" cy="369"/>
            </a:xfrm>
            <a:prstGeom prst="rect">
              <a:avLst/>
            </a:prstGeom>
            <a:grp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sp>
        <p:nvSpPr>
          <p:cNvPr id="39" name="AutoShape 24"/>
          <p:cNvSpPr>
            <a:spLocks noChangeAspect="1" noChangeArrowheads="1"/>
          </p:cNvSpPr>
          <p:nvPr/>
        </p:nvSpPr>
        <p:spPr bwMode="auto">
          <a:xfrm>
            <a:off x="5715084" y="1678732"/>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40" name="Text Box 25"/>
          <p:cNvSpPr txBox="1">
            <a:spLocks noChangeAspect="1" noChangeArrowheads="1"/>
          </p:cNvSpPr>
          <p:nvPr/>
        </p:nvSpPr>
        <p:spPr bwMode="auto">
          <a:xfrm>
            <a:off x="6238959" y="1681907"/>
            <a:ext cx="2078038" cy="366712"/>
          </a:xfrm>
          <a:prstGeom prst="rect">
            <a:avLst/>
          </a:prstGeom>
          <a:noFill/>
          <a:ln w="12700">
            <a:noFill/>
            <a:miter lim="800000"/>
            <a:headEnd/>
            <a:tailEnd/>
          </a:ln>
        </p:spPr>
        <p:txBody>
          <a:bodyPr>
            <a:spAutoFit/>
          </a:bodyPr>
          <a:lstStyle/>
          <a:p>
            <a:pPr algn="ctr"/>
            <a:r>
              <a:rPr lang="en-US" b="1" u="none"/>
              <a:t>Applications</a:t>
            </a:r>
          </a:p>
        </p:txBody>
      </p:sp>
    </p:spTree>
    <p:extLst>
      <p:ext uri="{BB962C8B-B14F-4D97-AF65-F5344CB8AC3E}">
        <p14:creationId xmlns:p14="http://schemas.microsoft.com/office/powerpoint/2010/main" val="256108654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3776" y="896901"/>
            <a:ext cx="4571871" cy="400110"/>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Consequences of commoditization </a:t>
            </a: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Consequences of Commoditization</a:t>
            </a:r>
          </a:p>
        </p:txBody>
      </p:sp>
      <p:sp>
        <p:nvSpPr>
          <p:cNvPr id="2" name="Rectangle 1"/>
          <p:cNvSpPr/>
          <p:nvPr/>
        </p:nvSpPr>
        <p:spPr>
          <a:xfrm>
            <a:off x="580768" y="1496845"/>
            <a:ext cx="4201297" cy="984885"/>
          </a:xfrm>
          <a:prstGeom prst="rect">
            <a:avLst/>
          </a:prstGeom>
          <a:solidFill>
            <a:srgbClr val="FFFF99"/>
          </a:solidFill>
          <a:ln>
            <a:solidFill>
              <a:schemeClr val="tx1"/>
            </a:solidFill>
          </a:ln>
          <a:scene3d>
            <a:camera prst="orthographicFront"/>
            <a:lightRig rig="threePt" dir="t"/>
          </a:scene3d>
          <a:sp3d>
            <a:bevelT/>
          </a:sp3d>
        </p:spPr>
        <p:txBody>
          <a:bodyPr wrap="square">
            <a:spAutoFit/>
          </a:bodyPr>
          <a:lstStyle/>
          <a:p>
            <a:pPr marL="111125" indent="-111125"/>
            <a:r>
              <a:rPr lang="en-US" sz="2000" dirty="0" smtClean="0"/>
              <a:t>“Everything gets cheaper </a:t>
            </a:r>
            <a:r>
              <a:rPr lang="en-US" sz="2000" dirty="0"/>
              <a:t>forever</a:t>
            </a:r>
            <a:r>
              <a:rPr lang="en-US" sz="2000" dirty="0" smtClean="0"/>
              <a:t>,” </a:t>
            </a:r>
          </a:p>
          <a:p>
            <a:pPr marL="234950" indent="-234950"/>
            <a:r>
              <a:rPr lang="en-US" sz="2000" dirty="0" smtClean="0"/>
              <a:t>−John Chambers, CEO </a:t>
            </a:r>
            <a:r>
              <a:rPr lang="en-US" sz="2000" dirty="0"/>
              <a:t>of Cisco Systems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512" y="2595396"/>
            <a:ext cx="3765808" cy="366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AutoShape 8"/>
          <p:cNvSpPr>
            <a:spLocks noChangeAspect="1" noChangeArrowheads="1"/>
          </p:cNvSpPr>
          <p:nvPr/>
        </p:nvSpPr>
        <p:spPr bwMode="auto">
          <a:xfrm>
            <a:off x="5715084" y="5533182"/>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24" name="Text Box 9"/>
          <p:cNvSpPr txBox="1">
            <a:spLocks noChangeAspect="1" noChangeArrowheads="1"/>
          </p:cNvSpPr>
          <p:nvPr/>
        </p:nvSpPr>
        <p:spPr bwMode="auto">
          <a:xfrm>
            <a:off x="6381834" y="5580121"/>
            <a:ext cx="1792288" cy="366712"/>
          </a:xfrm>
          <a:prstGeom prst="rect">
            <a:avLst/>
          </a:prstGeom>
          <a:noFill/>
          <a:ln w="12700">
            <a:noFill/>
            <a:miter lim="800000"/>
            <a:headEnd/>
            <a:tailEnd/>
          </a:ln>
        </p:spPr>
        <p:txBody>
          <a:bodyPr>
            <a:spAutoFit/>
          </a:bodyPr>
          <a:lstStyle/>
          <a:p>
            <a:pPr algn="ctr"/>
            <a:r>
              <a:rPr lang="en-US" b="1" u="none" dirty="0"/>
              <a:t>Hardware</a:t>
            </a:r>
          </a:p>
        </p:txBody>
      </p:sp>
      <p:grpSp>
        <p:nvGrpSpPr>
          <p:cNvPr id="25" name="Group 10"/>
          <p:cNvGrpSpPr>
            <a:grpSpLocks/>
          </p:cNvGrpSpPr>
          <p:nvPr/>
        </p:nvGrpSpPr>
        <p:grpSpPr bwMode="auto">
          <a:xfrm>
            <a:off x="5715084" y="2113707"/>
            <a:ext cx="3125788" cy="2695575"/>
            <a:chOff x="168" y="969"/>
            <a:chExt cx="1969" cy="1698"/>
          </a:xfrm>
        </p:grpSpPr>
        <p:sp>
          <p:nvSpPr>
            <p:cNvPr id="26" name="AutoShape 11"/>
            <p:cNvSpPr>
              <a:spLocks noChangeAspect="1" noChangeArrowheads="1"/>
            </p:cNvSpPr>
            <p:nvPr/>
          </p:nvSpPr>
          <p:spPr bwMode="auto">
            <a:xfrm>
              <a:off x="168" y="969"/>
              <a:ext cx="1969" cy="405"/>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27" name="Text Box 12"/>
            <p:cNvSpPr txBox="1">
              <a:spLocks noChangeAspect="1" noChangeArrowheads="1"/>
            </p:cNvSpPr>
            <p:nvPr/>
          </p:nvSpPr>
          <p:spPr bwMode="auto">
            <a:xfrm>
              <a:off x="311" y="982"/>
              <a:ext cx="1711" cy="407"/>
            </a:xfrm>
            <a:prstGeom prst="rect">
              <a:avLst/>
            </a:prstGeom>
            <a:noFill/>
            <a:ln w="12700">
              <a:noFill/>
              <a:miter lim="800000"/>
              <a:headEnd/>
              <a:tailEnd/>
            </a:ln>
          </p:spPr>
          <p:txBody>
            <a:bodyPr wrap="square">
              <a:spAutoFit/>
            </a:bodyPr>
            <a:lstStyle/>
            <a:p>
              <a:pPr algn="ctr">
                <a:lnSpc>
                  <a:spcPct val="90000"/>
                </a:lnSpc>
              </a:pPr>
              <a:r>
                <a:rPr lang="en-US" b="1" u="none" dirty="0"/>
                <a:t>Domain-Specific</a:t>
              </a:r>
            </a:p>
            <a:p>
              <a:pPr algn="ctr">
                <a:lnSpc>
                  <a:spcPct val="90000"/>
                </a:lnSpc>
              </a:pPr>
              <a:r>
                <a:rPr lang="en-US" b="1" u="none" dirty="0" smtClean="0"/>
                <a:t>Middleware Services</a:t>
              </a:r>
              <a:endParaRPr lang="en-US" b="1" u="none" dirty="0"/>
            </a:p>
          </p:txBody>
        </p:sp>
        <p:sp>
          <p:nvSpPr>
            <p:cNvPr id="28" name="AutoShape 13"/>
            <p:cNvSpPr>
              <a:spLocks noChangeAspect="1" noChangeArrowheads="1"/>
            </p:cNvSpPr>
            <p:nvPr/>
          </p:nvSpPr>
          <p:spPr bwMode="auto">
            <a:xfrm>
              <a:off x="168" y="1398"/>
              <a:ext cx="1969" cy="405"/>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29" name="Text Box 14"/>
            <p:cNvSpPr txBox="1">
              <a:spLocks noChangeAspect="1" noChangeArrowheads="1"/>
            </p:cNvSpPr>
            <p:nvPr/>
          </p:nvSpPr>
          <p:spPr bwMode="auto">
            <a:xfrm>
              <a:off x="281" y="1411"/>
              <a:ext cx="1743" cy="370"/>
            </a:xfrm>
            <a:prstGeom prst="rect">
              <a:avLst/>
            </a:prstGeom>
            <a:noFill/>
            <a:ln w="12700">
              <a:noFill/>
              <a:miter lim="800000"/>
              <a:headEnd/>
              <a:tailEnd/>
            </a:ln>
          </p:spPr>
          <p:txBody>
            <a:bodyPr>
              <a:spAutoFit/>
            </a:bodyPr>
            <a:lstStyle/>
            <a:p>
              <a:pPr algn="ctr">
                <a:lnSpc>
                  <a:spcPct val="90000"/>
                </a:lnSpc>
              </a:pPr>
              <a:r>
                <a:rPr lang="en-US" b="1" u="none"/>
                <a:t>Common</a:t>
              </a:r>
            </a:p>
            <a:p>
              <a:pPr algn="ctr">
                <a:lnSpc>
                  <a:spcPct val="90000"/>
                </a:lnSpc>
              </a:pPr>
              <a:r>
                <a:rPr lang="en-US" b="1" u="none"/>
                <a:t>Middleware Services</a:t>
              </a:r>
            </a:p>
          </p:txBody>
        </p:sp>
        <p:sp>
          <p:nvSpPr>
            <p:cNvPr id="31" name="AutoShape 15"/>
            <p:cNvSpPr>
              <a:spLocks noChangeAspect="1" noChangeArrowheads="1"/>
            </p:cNvSpPr>
            <p:nvPr/>
          </p:nvSpPr>
          <p:spPr bwMode="auto">
            <a:xfrm>
              <a:off x="168" y="1827"/>
              <a:ext cx="1969" cy="405"/>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u="none"/>
            </a:p>
          </p:txBody>
        </p:sp>
        <p:sp>
          <p:nvSpPr>
            <p:cNvPr id="32" name="Text Box 16"/>
            <p:cNvSpPr txBox="1">
              <a:spLocks noChangeAspect="1" noChangeArrowheads="1"/>
            </p:cNvSpPr>
            <p:nvPr/>
          </p:nvSpPr>
          <p:spPr bwMode="auto">
            <a:xfrm>
              <a:off x="469" y="1849"/>
              <a:ext cx="1366" cy="371"/>
            </a:xfrm>
            <a:prstGeom prst="rect">
              <a:avLst/>
            </a:prstGeom>
            <a:noFill/>
            <a:ln w="12700">
              <a:noFill/>
              <a:miter lim="800000"/>
              <a:headEnd/>
              <a:tailEnd/>
            </a:ln>
          </p:spPr>
          <p:txBody>
            <a:bodyPr>
              <a:spAutoFit/>
            </a:bodyPr>
            <a:lstStyle/>
            <a:p>
              <a:pPr algn="ctr">
                <a:lnSpc>
                  <a:spcPct val="90000"/>
                </a:lnSpc>
              </a:pPr>
              <a:r>
                <a:rPr lang="en-US" b="1" u="none">
                  <a:solidFill>
                    <a:schemeClr val="bg1"/>
                  </a:solidFill>
                </a:rPr>
                <a:t>Distribution</a:t>
              </a:r>
            </a:p>
            <a:p>
              <a:pPr algn="ctr">
                <a:lnSpc>
                  <a:spcPct val="90000"/>
                </a:lnSpc>
              </a:pPr>
              <a:r>
                <a:rPr lang="en-US" b="1" u="none">
                  <a:solidFill>
                    <a:schemeClr val="bg1"/>
                  </a:solidFill>
                </a:rPr>
                <a:t>Middleware</a:t>
              </a:r>
            </a:p>
          </p:txBody>
        </p:sp>
        <p:sp>
          <p:nvSpPr>
            <p:cNvPr id="33" name="AutoShape 17"/>
            <p:cNvSpPr>
              <a:spLocks noChangeAspect="1" noChangeArrowheads="1"/>
            </p:cNvSpPr>
            <p:nvPr/>
          </p:nvSpPr>
          <p:spPr bwMode="auto">
            <a:xfrm>
              <a:off x="168" y="2261"/>
              <a:ext cx="1969" cy="406"/>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34" name="Text Box 18"/>
            <p:cNvSpPr txBox="1">
              <a:spLocks noChangeAspect="1" noChangeArrowheads="1"/>
            </p:cNvSpPr>
            <p:nvPr/>
          </p:nvSpPr>
          <p:spPr bwMode="auto">
            <a:xfrm>
              <a:off x="176" y="2280"/>
              <a:ext cx="1953" cy="371"/>
            </a:xfrm>
            <a:prstGeom prst="rect">
              <a:avLst/>
            </a:prstGeom>
            <a:noFill/>
            <a:ln w="12700">
              <a:noFill/>
              <a:miter lim="800000"/>
              <a:headEnd/>
              <a:tailEnd/>
            </a:ln>
          </p:spPr>
          <p:txBody>
            <a:bodyPr>
              <a:spAutoFit/>
            </a:bodyPr>
            <a:lstStyle/>
            <a:p>
              <a:pPr algn="ctr">
                <a:lnSpc>
                  <a:spcPct val="90000"/>
                </a:lnSpc>
              </a:pPr>
              <a:r>
                <a:rPr lang="en-US" b="1" u="none"/>
                <a:t>Host Infrastructure</a:t>
              </a:r>
            </a:p>
            <a:p>
              <a:pPr algn="ctr">
                <a:lnSpc>
                  <a:spcPct val="90000"/>
                </a:lnSpc>
              </a:pPr>
              <a:r>
                <a:rPr lang="en-US" b="1" u="none"/>
                <a:t>Middleware</a:t>
              </a:r>
            </a:p>
          </p:txBody>
        </p:sp>
      </p:grpSp>
      <p:grpSp>
        <p:nvGrpSpPr>
          <p:cNvPr id="35" name="Group 21"/>
          <p:cNvGrpSpPr>
            <a:grpSpLocks/>
          </p:cNvGrpSpPr>
          <p:nvPr/>
        </p:nvGrpSpPr>
        <p:grpSpPr bwMode="auto">
          <a:xfrm>
            <a:off x="5705559" y="4848095"/>
            <a:ext cx="3125788" cy="646113"/>
            <a:chOff x="176" y="2918"/>
            <a:chExt cx="1969" cy="407"/>
          </a:xfrm>
          <a:solidFill>
            <a:srgbClr val="A50021"/>
          </a:solidFill>
        </p:grpSpPr>
        <p:sp>
          <p:nvSpPr>
            <p:cNvPr id="50" name="AutoShape 22"/>
            <p:cNvSpPr>
              <a:spLocks noChangeAspect="1" noChangeArrowheads="1"/>
            </p:cNvSpPr>
            <p:nvPr/>
          </p:nvSpPr>
          <p:spPr bwMode="auto">
            <a:xfrm>
              <a:off x="176" y="2918"/>
              <a:ext cx="1969" cy="407"/>
            </a:xfrm>
            <a:prstGeom prst="roundRect">
              <a:avLst>
                <a:gd name="adj" fmla="val 16667"/>
              </a:avLst>
            </a:prstGeom>
            <a:grp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51" name="Text Box 23"/>
            <p:cNvSpPr txBox="1">
              <a:spLocks noChangeAspect="1" noChangeArrowheads="1"/>
            </p:cNvSpPr>
            <p:nvPr/>
          </p:nvSpPr>
          <p:spPr bwMode="auto">
            <a:xfrm>
              <a:off x="235" y="2927"/>
              <a:ext cx="1851" cy="369"/>
            </a:xfrm>
            <a:prstGeom prst="rect">
              <a:avLst/>
            </a:prstGeom>
            <a:grp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sp>
        <p:nvSpPr>
          <p:cNvPr id="52" name="AutoShape 24"/>
          <p:cNvSpPr>
            <a:spLocks noChangeAspect="1" noChangeArrowheads="1"/>
          </p:cNvSpPr>
          <p:nvPr/>
        </p:nvSpPr>
        <p:spPr bwMode="auto">
          <a:xfrm>
            <a:off x="5715084" y="1678732"/>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53" name="Text Box 25"/>
          <p:cNvSpPr txBox="1">
            <a:spLocks noChangeAspect="1" noChangeArrowheads="1"/>
          </p:cNvSpPr>
          <p:nvPr/>
        </p:nvSpPr>
        <p:spPr bwMode="auto">
          <a:xfrm>
            <a:off x="6238959" y="1681907"/>
            <a:ext cx="2078038" cy="366712"/>
          </a:xfrm>
          <a:prstGeom prst="rect">
            <a:avLst/>
          </a:prstGeom>
          <a:noFill/>
          <a:ln w="12700">
            <a:noFill/>
            <a:miter lim="800000"/>
            <a:headEnd/>
            <a:tailEnd/>
          </a:ln>
        </p:spPr>
        <p:txBody>
          <a:bodyPr>
            <a:spAutoFit/>
          </a:bodyPr>
          <a:lstStyle/>
          <a:p>
            <a:pPr algn="ctr"/>
            <a:r>
              <a:rPr lang="en-US" b="1" u="none"/>
              <a:t>Applications</a:t>
            </a:r>
          </a:p>
        </p:txBody>
      </p:sp>
    </p:spTree>
    <p:extLst>
      <p:ext uri="{BB962C8B-B14F-4D97-AF65-F5344CB8AC3E}">
        <p14:creationId xmlns:p14="http://schemas.microsoft.com/office/powerpoint/2010/main" val="337415166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ine Callout 1 173"/>
          <p:cNvSpPr/>
          <p:nvPr/>
        </p:nvSpPr>
        <p:spPr bwMode="auto">
          <a:xfrm>
            <a:off x="6683829" y="3535311"/>
            <a:ext cx="1828799" cy="1338828"/>
          </a:xfrm>
          <a:prstGeom prst="borderCallout1">
            <a:avLst>
              <a:gd name="adj1" fmla="val 66832"/>
              <a:gd name="adj2" fmla="val 296"/>
              <a:gd name="adj3" fmla="val 46790"/>
              <a:gd name="adj4" fmla="val -57464"/>
            </a:avLst>
          </a:prstGeom>
          <a:solidFill>
            <a:srgbClr val="EFFDFF"/>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spAutoFit/>
          </a:bodyPr>
          <a:lstStyle/>
          <a:p>
            <a:pPr algn="ctr"/>
            <a:r>
              <a:rPr lang="en-US" i="1" dirty="0" smtClean="0"/>
              <a:t>Hard to keep track of all the components &amp; all of their dependencies</a:t>
            </a:r>
            <a:endParaRPr lang="en-US" dirty="0"/>
          </a:p>
        </p:txBody>
      </p:sp>
      <p:grpSp>
        <p:nvGrpSpPr>
          <p:cNvPr id="326" name="Group 9"/>
          <p:cNvGrpSpPr>
            <a:grpSpLocks/>
          </p:cNvGrpSpPr>
          <p:nvPr/>
        </p:nvGrpSpPr>
        <p:grpSpPr bwMode="auto">
          <a:xfrm flipH="1">
            <a:off x="2755725" y="4103564"/>
            <a:ext cx="1560884" cy="1533578"/>
            <a:chOff x="1967" y="2368"/>
            <a:chExt cx="2202" cy="556"/>
          </a:xfrm>
        </p:grpSpPr>
        <p:sp>
          <p:nvSpPr>
            <p:cNvPr id="399" name="Freeform 10"/>
            <p:cNvSpPr>
              <a:spLocks/>
            </p:cNvSpPr>
            <p:nvPr/>
          </p:nvSpPr>
          <p:spPr bwMode="auto">
            <a:xfrm>
              <a:off x="2555" y="2368"/>
              <a:ext cx="1614" cy="556"/>
            </a:xfrm>
            <a:custGeom>
              <a:avLst/>
              <a:gdLst>
                <a:gd name="T0" fmla="*/ 1614 w 1614"/>
                <a:gd name="T1" fmla="*/ 434 h 556"/>
                <a:gd name="T2" fmla="*/ 0 w 1614"/>
                <a:gd name="T3" fmla="*/ 0 h 556"/>
                <a:gd name="T4" fmla="*/ 0 w 1614"/>
                <a:gd name="T5" fmla="*/ 122 h 556"/>
                <a:gd name="T6" fmla="*/ 1614 w 1614"/>
                <a:gd name="T7" fmla="*/ 556 h 556"/>
                <a:gd name="T8" fmla="*/ 1614 w 1614"/>
                <a:gd name="T9" fmla="*/ 434 h 556"/>
                <a:gd name="T10" fmla="*/ 0 60000 65536"/>
                <a:gd name="T11" fmla="*/ 0 60000 65536"/>
                <a:gd name="T12" fmla="*/ 0 60000 65536"/>
                <a:gd name="T13" fmla="*/ 0 60000 65536"/>
                <a:gd name="T14" fmla="*/ 0 60000 65536"/>
                <a:gd name="T15" fmla="*/ 0 w 1614"/>
                <a:gd name="T16" fmla="*/ 0 h 556"/>
                <a:gd name="T17" fmla="*/ 1614 w 1614"/>
                <a:gd name="T18" fmla="*/ 556 h 556"/>
              </a:gdLst>
              <a:ahLst/>
              <a:cxnLst>
                <a:cxn ang="T10">
                  <a:pos x="T0" y="T1"/>
                </a:cxn>
                <a:cxn ang="T11">
                  <a:pos x="T2" y="T3"/>
                </a:cxn>
                <a:cxn ang="T12">
                  <a:pos x="T4" y="T5"/>
                </a:cxn>
                <a:cxn ang="T13">
                  <a:pos x="T6" y="T7"/>
                </a:cxn>
                <a:cxn ang="T14">
                  <a:pos x="T8" y="T9"/>
                </a:cxn>
              </a:cxnLst>
              <a:rect l="T15" t="T16" r="T17" b="T18"/>
              <a:pathLst>
                <a:path w="1614" h="556">
                  <a:moveTo>
                    <a:pt x="1614" y="434"/>
                  </a:moveTo>
                  <a:lnTo>
                    <a:pt x="0" y="0"/>
                  </a:lnTo>
                  <a:lnTo>
                    <a:pt x="0" y="122"/>
                  </a:lnTo>
                  <a:lnTo>
                    <a:pt x="1614" y="556"/>
                  </a:lnTo>
                  <a:lnTo>
                    <a:pt x="1614" y="434"/>
                  </a:lnTo>
                  <a:close/>
                </a:path>
              </a:pathLst>
            </a:custGeom>
            <a:solidFill>
              <a:srgbClr val="FFD67F"/>
            </a:solidFill>
            <a:ln w="4763">
              <a:solidFill>
                <a:schemeClr val="bg2"/>
              </a:solidFill>
              <a:round/>
              <a:headEnd/>
              <a:tailEnd/>
            </a:ln>
          </p:spPr>
          <p:txBody>
            <a:bodyPr/>
            <a:lstStyle/>
            <a:p>
              <a:endParaRPr lang="en-US"/>
            </a:p>
          </p:txBody>
        </p:sp>
        <p:sp>
          <p:nvSpPr>
            <p:cNvPr id="400" name="Freeform 11"/>
            <p:cNvSpPr>
              <a:spLocks/>
            </p:cNvSpPr>
            <p:nvPr/>
          </p:nvSpPr>
          <p:spPr bwMode="auto">
            <a:xfrm>
              <a:off x="1967" y="2368"/>
              <a:ext cx="588" cy="556"/>
            </a:xfrm>
            <a:custGeom>
              <a:avLst/>
              <a:gdLst>
                <a:gd name="T0" fmla="*/ 588 w 588"/>
                <a:gd name="T1" fmla="*/ 0 h 556"/>
                <a:gd name="T2" fmla="*/ 0 w 588"/>
                <a:gd name="T3" fmla="*/ 434 h 556"/>
                <a:gd name="T4" fmla="*/ 0 w 588"/>
                <a:gd name="T5" fmla="*/ 556 h 556"/>
                <a:gd name="T6" fmla="*/ 588 w 588"/>
                <a:gd name="T7" fmla="*/ 122 h 556"/>
                <a:gd name="T8" fmla="*/ 588 w 588"/>
                <a:gd name="T9" fmla="*/ 0 h 556"/>
                <a:gd name="T10" fmla="*/ 0 60000 65536"/>
                <a:gd name="T11" fmla="*/ 0 60000 65536"/>
                <a:gd name="T12" fmla="*/ 0 60000 65536"/>
                <a:gd name="T13" fmla="*/ 0 60000 65536"/>
                <a:gd name="T14" fmla="*/ 0 60000 65536"/>
                <a:gd name="T15" fmla="*/ 0 w 588"/>
                <a:gd name="T16" fmla="*/ 0 h 556"/>
                <a:gd name="T17" fmla="*/ 588 w 588"/>
                <a:gd name="T18" fmla="*/ 556 h 556"/>
              </a:gdLst>
              <a:ahLst/>
              <a:cxnLst>
                <a:cxn ang="T10">
                  <a:pos x="T0" y="T1"/>
                </a:cxn>
                <a:cxn ang="T11">
                  <a:pos x="T2" y="T3"/>
                </a:cxn>
                <a:cxn ang="T12">
                  <a:pos x="T4" y="T5"/>
                </a:cxn>
                <a:cxn ang="T13">
                  <a:pos x="T6" y="T7"/>
                </a:cxn>
                <a:cxn ang="T14">
                  <a:pos x="T8" y="T9"/>
                </a:cxn>
              </a:cxnLst>
              <a:rect l="T15" t="T16" r="T17" b="T18"/>
              <a:pathLst>
                <a:path w="588" h="556">
                  <a:moveTo>
                    <a:pt x="588" y="0"/>
                  </a:moveTo>
                  <a:lnTo>
                    <a:pt x="0" y="434"/>
                  </a:lnTo>
                  <a:lnTo>
                    <a:pt x="0" y="556"/>
                  </a:lnTo>
                  <a:lnTo>
                    <a:pt x="588" y="122"/>
                  </a:lnTo>
                  <a:lnTo>
                    <a:pt x="588" y="0"/>
                  </a:lnTo>
                  <a:close/>
                </a:path>
              </a:pathLst>
            </a:custGeom>
            <a:solidFill>
              <a:srgbClr val="FFD67F"/>
            </a:solidFill>
            <a:ln w="4763">
              <a:solidFill>
                <a:schemeClr val="bg2"/>
              </a:solidFill>
              <a:round/>
              <a:headEnd/>
              <a:tailEnd/>
            </a:ln>
          </p:spPr>
          <p:txBody>
            <a:bodyPr/>
            <a:lstStyle/>
            <a:p>
              <a:endParaRPr lang="en-US"/>
            </a:p>
          </p:txBody>
        </p:sp>
        <p:sp>
          <p:nvSpPr>
            <p:cNvPr id="401" name="Rectangle 12"/>
            <p:cNvSpPr>
              <a:spLocks noChangeArrowheads="1"/>
            </p:cNvSpPr>
            <p:nvPr/>
          </p:nvSpPr>
          <p:spPr bwMode="auto">
            <a:xfrm>
              <a:off x="1967" y="2802"/>
              <a:ext cx="2202" cy="122"/>
            </a:xfrm>
            <a:prstGeom prst="rect">
              <a:avLst/>
            </a:prstGeom>
            <a:solidFill>
              <a:srgbClr val="FFD67F"/>
            </a:solidFill>
            <a:ln w="4763">
              <a:solidFill>
                <a:schemeClr val="bg2"/>
              </a:solidFill>
              <a:miter lim="800000"/>
              <a:headEnd/>
              <a:tailEnd/>
            </a:ln>
          </p:spPr>
          <p:txBody>
            <a:bodyPr/>
            <a:lstStyle/>
            <a:p>
              <a:endParaRPr lang="en-US"/>
            </a:p>
          </p:txBody>
        </p:sp>
        <p:sp>
          <p:nvSpPr>
            <p:cNvPr id="402" name="Freeform 13"/>
            <p:cNvSpPr>
              <a:spLocks/>
            </p:cNvSpPr>
            <p:nvPr/>
          </p:nvSpPr>
          <p:spPr bwMode="auto">
            <a:xfrm>
              <a:off x="1967" y="2368"/>
              <a:ext cx="2202" cy="434"/>
            </a:xfrm>
            <a:custGeom>
              <a:avLst/>
              <a:gdLst>
                <a:gd name="T0" fmla="*/ 588 w 2202"/>
                <a:gd name="T1" fmla="*/ 0 h 434"/>
                <a:gd name="T2" fmla="*/ 0 w 2202"/>
                <a:gd name="T3" fmla="*/ 434 h 434"/>
                <a:gd name="T4" fmla="*/ 2202 w 2202"/>
                <a:gd name="T5" fmla="*/ 434 h 434"/>
                <a:gd name="T6" fmla="*/ 588 w 2202"/>
                <a:gd name="T7" fmla="*/ 0 h 434"/>
                <a:gd name="T8" fmla="*/ 0 60000 65536"/>
                <a:gd name="T9" fmla="*/ 0 60000 65536"/>
                <a:gd name="T10" fmla="*/ 0 60000 65536"/>
                <a:gd name="T11" fmla="*/ 0 60000 65536"/>
                <a:gd name="T12" fmla="*/ 0 w 2202"/>
                <a:gd name="T13" fmla="*/ 0 h 434"/>
                <a:gd name="T14" fmla="*/ 2202 w 2202"/>
                <a:gd name="T15" fmla="*/ 434 h 434"/>
              </a:gdLst>
              <a:ahLst/>
              <a:cxnLst>
                <a:cxn ang="T8">
                  <a:pos x="T0" y="T1"/>
                </a:cxn>
                <a:cxn ang="T9">
                  <a:pos x="T2" y="T3"/>
                </a:cxn>
                <a:cxn ang="T10">
                  <a:pos x="T4" y="T5"/>
                </a:cxn>
                <a:cxn ang="T11">
                  <a:pos x="T6" y="T7"/>
                </a:cxn>
              </a:cxnLst>
              <a:rect l="T12" t="T13" r="T14" b="T15"/>
              <a:pathLst>
                <a:path w="2202" h="434">
                  <a:moveTo>
                    <a:pt x="588" y="0"/>
                  </a:moveTo>
                  <a:lnTo>
                    <a:pt x="0" y="434"/>
                  </a:lnTo>
                  <a:lnTo>
                    <a:pt x="2202" y="434"/>
                  </a:lnTo>
                  <a:lnTo>
                    <a:pt x="588" y="0"/>
                  </a:lnTo>
                  <a:close/>
                </a:path>
              </a:pathLst>
            </a:custGeom>
            <a:solidFill>
              <a:srgbClr val="FFD67F"/>
            </a:solidFill>
            <a:ln w="4763">
              <a:solidFill>
                <a:schemeClr val="bg2"/>
              </a:solidFill>
              <a:round/>
              <a:headEnd/>
              <a:tailEnd/>
            </a:ln>
          </p:spPr>
          <p:txBody>
            <a:bodyPr/>
            <a:lstStyle/>
            <a:p>
              <a:endParaRPr lang="en-US"/>
            </a:p>
          </p:txBody>
        </p:sp>
      </p:grpSp>
      <p:grpSp>
        <p:nvGrpSpPr>
          <p:cNvPr id="334" name="Group 72"/>
          <p:cNvGrpSpPr>
            <a:grpSpLocks/>
          </p:cNvGrpSpPr>
          <p:nvPr/>
        </p:nvGrpSpPr>
        <p:grpSpPr bwMode="auto">
          <a:xfrm flipH="1">
            <a:off x="730551" y="4792302"/>
            <a:ext cx="1739023" cy="1522545"/>
            <a:chOff x="2144" y="1999"/>
            <a:chExt cx="903" cy="552"/>
          </a:xfrm>
        </p:grpSpPr>
        <p:sp>
          <p:nvSpPr>
            <p:cNvPr id="342" name="Rectangle 73"/>
            <p:cNvSpPr>
              <a:spLocks noChangeArrowheads="1"/>
            </p:cNvSpPr>
            <p:nvPr/>
          </p:nvSpPr>
          <p:spPr bwMode="auto">
            <a:xfrm>
              <a:off x="2144" y="1999"/>
              <a:ext cx="477" cy="122"/>
            </a:xfrm>
            <a:prstGeom prst="rect">
              <a:avLst/>
            </a:prstGeom>
            <a:solidFill>
              <a:srgbClr val="CCFFCC"/>
            </a:solidFill>
            <a:ln w="4763">
              <a:solidFill>
                <a:schemeClr val="bg2"/>
              </a:solidFill>
              <a:miter lim="800000"/>
              <a:headEnd/>
              <a:tailEnd/>
            </a:ln>
          </p:spPr>
          <p:txBody>
            <a:bodyPr/>
            <a:lstStyle/>
            <a:p>
              <a:endParaRPr lang="en-US"/>
            </a:p>
          </p:txBody>
        </p:sp>
        <p:sp>
          <p:nvSpPr>
            <p:cNvPr id="343" name="Freeform 74"/>
            <p:cNvSpPr>
              <a:spLocks/>
            </p:cNvSpPr>
            <p:nvPr/>
          </p:nvSpPr>
          <p:spPr bwMode="auto">
            <a:xfrm>
              <a:off x="2621" y="1999"/>
              <a:ext cx="426" cy="552"/>
            </a:xfrm>
            <a:custGeom>
              <a:avLst/>
              <a:gdLst>
                <a:gd name="T0" fmla="*/ 426 w 426"/>
                <a:gd name="T1" fmla="*/ 431 h 552"/>
                <a:gd name="T2" fmla="*/ 0 w 426"/>
                <a:gd name="T3" fmla="*/ 0 h 552"/>
                <a:gd name="T4" fmla="*/ 0 w 426"/>
                <a:gd name="T5" fmla="*/ 122 h 552"/>
                <a:gd name="T6" fmla="*/ 426 w 426"/>
                <a:gd name="T7" fmla="*/ 552 h 552"/>
                <a:gd name="T8" fmla="*/ 426 w 426"/>
                <a:gd name="T9" fmla="*/ 431 h 552"/>
                <a:gd name="T10" fmla="*/ 0 60000 65536"/>
                <a:gd name="T11" fmla="*/ 0 60000 65536"/>
                <a:gd name="T12" fmla="*/ 0 60000 65536"/>
                <a:gd name="T13" fmla="*/ 0 60000 65536"/>
                <a:gd name="T14" fmla="*/ 0 60000 65536"/>
                <a:gd name="T15" fmla="*/ 0 w 426"/>
                <a:gd name="T16" fmla="*/ 0 h 552"/>
                <a:gd name="T17" fmla="*/ 426 w 426"/>
                <a:gd name="T18" fmla="*/ 552 h 552"/>
              </a:gdLst>
              <a:ahLst/>
              <a:cxnLst>
                <a:cxn ang="T10">
                  <a:pos x="T0" y="T1"/>
                </a:cxn>
                <a:cxn ang="T11">
                  <a:pos x="T2" y="T3"/>
                </a:cxn>
                <a:cxn ang="T12">
                  <a:pos x="T4" y="T5"/>
                </a:cxn>
                <a:cxn ang="T13">
                  <a:pos x="T6" y="T7"/>
                </a:cxn>
                <a:cxn ang="T14">
                  <a:pos x="T8" y="T9"/>
                </a:cxn>
              </a:cxnLst>
              <a:rect l="T15" t="T16" r="T17" b="T18"/>
              <a:pathLst>
                <a:path w="426" h="552">
                  <a:moveTo>
                    <a:pt x="426" y="431"/>
                  </a:moveTo>
                  <a:lnTo>
                    <a:pt x="0" y="0"/>
                  </a:lnTo>
                  <a:lnTo>
                    <a:pt x="0" y="122"/>
                  </a:lnTo>
                  <a:lnTo>
                    <a:pt x="426" y="552"/>
                  </a:lnTo>
                  <a:lnTo>
                    <a:pt x="426" y="431"/>
                  </a:lnTo>
                  <a:close/>
                </a:path>
              </a:pathLst>
            </a:custGeom>
            <a:solidFill>
              <a:srgbClr val="CCFFCC"/>
            </a:solidFill>
            <a:ln w="4763">
              <a:solidFill>
                <a:schemeClr val="bg2"/>
              </a:solidFill>
              <a:round/>
              <a:headEnd/>
              <a:tailEnd/>
            </a:ln>
          </p:spPr>
          <p:txBody>
            <a:bodyPr/>
            <a:lstStyle/>
            <a:p>
              <a:endParaRPr lang="en-US"/>
            </a:p>
          </p:txBody>
        </p:sp>
        <p:sp>
          <p:nvSpPr>
            <p:cNvPr id="344" name="Freeform 75"/>
            <p:cNvSpPr>
              <a:spLocks/>
            </p:cNvSpPr>
            <p:nvPr/>
          </p:nvSpPr>
          <p:spPr bwMode="auto">
            <a:xfrm>
              <a:off x="2144" y="1999"/>
              <a:ext cx="420" cy="552"/>
            </a:xfrm>
            <a:custGeom>
              <a:avLst/>
              <a:gdLst>
                <a:gd name="T0" fmla="*/ 0 w 420"/>
                <a:gd name="T1" fmla="*/ 0 h 552"/>
                <a:gd name="T2" fmla="*/ 420 w 420"/>
                <a:gd name="T3" fmla="*/ 431 h 552"/>
                <a:gd name="T4" fmla="*/ 420 w 420"/>
                <a:gd name="T5" fmla="*/ 552 h 552"/>
                <a:gd name="T6" fmla="*/ 0 w 420"/>
                <a:gd name="T7" fmla="*/ 122 h 552"/>
                <a:gd name="T8" fmla="*/ 0 w 420"/>
                <a:gd name="T9" fmla="*/ 0 h 552"/>
                <a:gd name="T10" fmla="*/ 0 60000 65536"/>
                <a:gd name="T11" fmla="*/ 0 60000 65536"/>
                <a:gd name="T12" fmla="*/ 0 60000 65536"/>
                <a:gd name="T13" fmla="*/ 0 60000 65536"/>
                <a:gd name="T14" fmla="*/ 0 60000 65536"/>
                <a:gd name="T15" fmla="*/ 0 w 420"/>
                <a:gd name="T16" fmla="*/ 0 h 552"/>
                <a:gd name="T17" fmla="*/ 420 w 420"/>
                <a:gd name="T18" fmla="*/ 552 h 552"/>
              </a:gdLst>
              <a:ahLst/>
              <a:cxnLst>
                <a:cxn ang="T10">
                  <a:pos x="T0" y="T1"/>
                </a:cxn>
                <a:cxn ang="T11">
                  <a:pos x="T2" y="T3"/>
                </a:cxn>
                <a:cxn ang="T12">
                  <a:pos x="T4" y="T5"/>
                </a:cxn>
                <a:cxn ang="T13">
                  <a:pos x="T6" y="T7"/>
                </a:cxn>
                <a:cxn ang="T14">
                  <a:pos x="T8" y="T9"/>
                </a:cxn>
              </a:cxnLst>
              <a:rect l="T15" t="T16" r="T17" b="T18"/>
              <a:pathLst>
                <a:path w="420" h="552">
                  <a:moveTo>
                    <a:pt x="0" y="0"/>
                  </a:moveTo>
                  <a:lnTo>
                    <a:pt x="420" y="431"/>
                  </a:lnTo>
                  <a:lnTo>
                    <a:pt x="420"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345" name="Rectangle 76"/>
            <p:cNvSpPr>
              <a:spLocks noChangeArrowheads="1"/>
            </p:cNvSpPr>
            <p:nvPr/>
          </p:nvSpPr>
          <p:spPr bwMode="auto">
            <a:xfrm>
              <a:off x="2560" y="2430"/>
              <a:ext cx="487" cy="121"/>
            </a:xfrm>
            <a:prstGeom prst="rect">
              <a:avLst/>
            </a:prstGeom>
            <a:solidFill>
              <a:srgbClr val="CCFFCC"/>
            </a:solidFill>
            <a:ln w="4763">
              <a:solidFill>
                <a:schemeClr val="bg2"/>
              </a:solidFill>
              <a:miter lim="800000"/>
              <a:headEnd/>
              <a:tailEnd/>
            </a:ln>
          </p:spPr>
          <p:txBody>
            <a:bodyPr/>
            <a:lstStyle/>
            <a:p>
              <a:endParaRPr lang="en-US"/>
            </a:p>
          </p:txBody>
        </p:sp>
        <p:sp>
          <p:nvSpPr>
            <p:cNvPr id="346" name="Freeform 77"/>
            <p:cNvSpPr>
              <a:spLocks/>
            </p:cNvSpPr>
            <p:nvPr/>
          </p:nvSpPr>
          <p:spPr bwMode="auto">
            <a:xfrm>
              <a:off x="2144" y="1999"/>
              <a:ext cx="903" cy="431"/>
            </a:xfrm>
            <a:custGeom>
              <a:avLst/>
              <a:gdLst>
                <a:gd name="T0" fmla="*/ 416 w 903"/>
                <a:gd name="T1" fmla="*/ 431 h 431"/>
                <a:gd name="T2" fmla="*/ 903 w 903"/>
                <a:gd name="T3" fmla="*/ 431 h 431"/>
                <a:gd name="T4" fmla="*/ 477 w 903"/>
                <a:gd name="T5" fmla="*/ 0 h 431"/>
                <a:gd name="T6" fmla="*/ 0 w 903"/>
                <a:gd name="T7" fmla="*/ 0 h 431"/>
                <a:gd name="T8" fmla="*/ 420 w 903"/>
                <a:gd name="T9" fmla="*/ 431 h 431"/>
                <a:gd name="T10" fmla="*/ 416 w 903"/>
                <a:gd name="T11" fmla="*/ 431 h 431"/>
                <a:gd name="T12" fmla="*/ 0 60000 65536"/>
                <a:gd name="T13" fmla="*/ 0 60000 65536"/>
                <a:gd name="T14" fmla="*/ 0 60000 65536"/>
                <a:gd name="T15" fmla="*/ 0 60000 65536"/>
                <a:gd name="T16" fmla="*/ 0 60000 65536"/>
                <a:gd name="T17" fmla="*/ 0 60000 65536"/>
                <a:gd name="T18" fmla="*/ 0 w 903"/>
                <a:gd name="T19" fmla="*/ 0 h 431"/>
                <a:gd name="T20" fmla="*/ 903 w 903"/>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3" h="431">
                  <a:moveTo>
                    <a:pt x="416" y="431"/>
                  </a:moveTo>
                  <a:lnTo>
                    <a:pt x="903" y="431"/>
                  </a:lnTo>
                  <a:lnTo>
                    <a:pt x="477" y="0"/>
                  </a:lnTo>
                  <a:lnTo>
                    <a:pt x="0" y="0"/>
                  </a:lnTo>
                  <a:lnTo>
                    <a:pt x="420" y="431"/>
                  </a:lnTo>
                  <a:lnTo>
                    <a:pt x="416" y="431"/>
                  </a:lnTo>
                  <a:close/>
                </a:path>
              </a:pathLst>
            </a:custGeom>
            <a:solidFill>
              <a:srgbClr val="CCFFCC"/>
            </a:solidFill>
            <a:ln w="9525">
              <a:solidFill>
                <a:schemeClr val="bg2"/>
              </a:solidFill>
              <a:round/>
              <a:headEnd/>
              <a:tailEnd/>
            </a:ln>
          </p:spPr>
          <p:txBody>
            <a:bodyPr/>
            <a:lstStyle/>
            <a:p>
              <a:endParaRPr lang="en-US"/>
            </a:p>
          </p:txBody>
        </p:sp>
        <p:sp>
          <p:nvSpPr>
            <p:cNvPr id="347" name="Freeform 78"/>
            <p:cNvSpPr>
              <a:spLocks/>
            </p:cNvSpPr>
            <p:nvPr/>
          </p:nvSpPr>
          <p:spPr bwMode="auto">
            <a:xfrm>
              <a:off x="2144" y="1999"/>
              <a:ext cx="903" cy="431"/>
            </a:xfrm>
            <a:custGeom>
              <a:avLst/>
              <a:gdLst>
                <a:gd name="T0" fmla="*/ 416 w 903"/>
                <a:gd name="T1" fmla="*/ 431 h 431"/>
                <a:gd name="T2" fmla="*/ 903 w 903"/>
                <a:gd name="T3" fmla="*/ 431 h 431"/>
                <a:gd name="T4" fmla="*/ 477 w 903"/>
                <a:gd name="T5" fmla="*/ 0 h 431"/>
                <a:gd name="T6" fmla="*/ 0 w 903"/>
                <a:gd name="T7" fmla="*/ 0 h 431"/>
                <a:gd name="T8" fmla="*/ 420 w 903"/>
                <a:gd name="T9" fmla="*/ 431 h 431"/>
                <a:gd name="T10" fmla="*/ 0 60000 65536"/>
                <a:gd name="T11" fmla="*/ 0 60000 65536"/>
                <a:gd name="T12" fmla="*/ 0 60000 65536"/>
                <a:gd name="T13" fmla="*/ 0 60000 65536"/>
                <a:gd name="T14" fmla="*/ 0 60000 65536"/>
                <a:gd name="T15" fmla="*/ 0 w 903"/>
                <a:gd name="T16" fmla="*/ 0 h 431"/>
                <a:gd name="T17" fmla="*/ 903 w 903"/>
                <a:gd name="T18" fmla="*/ 431 h 431"/>
              </a:gdLst>
              <a:ahLst/>
              <a:cxnLst>
                <a:cxn ang="T10">
                  <a:pos x="T0" y="T1"/>
                </a:cxn>
                <a:cxn ang="T11">
                  <a:pos x="T2" y="T3"/>
                </a:cxn>
                <a:cxn ang="T12">
                  <a:pos x="T4" y="T5"/>
                </a:cxn>
                <a:cxn ang="T13">
                  <a:pos x="T6" y="T7"/>
                </a:cxn>
                <a:cxn ang="T14">
                  <a:pos x="T8" y="T9"/>
                </a:cxn>
              </a:cxnLst>
              <a:rect l="T15" t="T16" r="T17" b="T18"/>
              <a:pathLst>
                <a:path w="903" h="431">
                  <a:moveTo>
                    <a:pt x="416" y="431"/>
                  </a:moveTo>
                  <a:lnTo>
                    <a:pt x="903" y="431"/>
                  </a:lnTo>
                  <a:lnTo>
                    <a:pt x="477" y="0"/>
                  </a:lnTo>
                  <a:lnTo>
                    <a:pt x="0" y="0"/>
                  </a:lnTo>
                  <a:lnTo>
                    <a:pt x="420" y="431"/>
                  </a:lnTo>
                </a:path>
              </a:pathLst>
            </a:custGeom>
            <a:noFill/>
            <a:ln w="4763">
              <a:solidFill>
                <a:schemeClr val="bg2"/>
              </a:solidFill>
              <a:round/>
              <a:headEnd/>
              <a:tailEnd/>
            </a:ln>
          </p:spPr>
          <p:txBody>
            <a:bodyPr/>
            <a:lstStyle/>
            <a:p>
              <a:endParaRPr lang="en-US"/>
            </a:p>
          </p:txBody>
        </p:sp>
      </p:grpSp>
      <p:grpSp>
        <p:nvGrpSpPr>
          <p:cNvPr id="361" name="Group 46"/>
          <p:cNvGrpSpPr>
            <a:grpSpLocks/>
          </p:cNvGrpSpPr>
          <p:nvPr/>
        </p:nvGrpSpPr>
        <p:grpSpPr bwMode="auto">
          <a:xfrm flipH="1">
            <a:off x="450166" y="4357623"/>
            <a:ext cx="1827611" cy="1528061"/>
            <a:chOff x="1593" y="2122"/>
            <a:chExt cx="949" cy="554"/>
          </a:xfrm>
        </p:grpSpPr>
        <p:sp>
          <p:nvSpPr>
            <p:cNvPr id="367" name="Freeform 47"/>
            <p:cNvSpPr>
              <a:spLocks/>
            </p:cNvSpPr>
            <p:nvPr/>
          </p:nvSpPr>
          <p:spPr bwMode="auto">
            <a:xfrm>
              <a:off x="1593" y="2122"/>
              <a:ext cx="949" cy="123"/>
            </a:xfrm>
            <a:custGeom>
              <a:avLst/>
              <a:gdLst>
                <a:gd name="T0" fmla="*/ 949 w 949"/>
                <a:gd name="T1" fmla="*/ 0 h 123"/>
                <a:gd name="T2" fmla="*/ 0 w 949"/>
                <a:gd name="T3" fmla="*/ 2 h 123"/>
                <a:gd name="T4" fmla="*/ 0 w 949"/>
                <a:gd name="T5" fmla="*/ 123 h 123"/>
                <a:gd name="T6" fmla="*/ 949 w 949"/>
                <a:gd name="T7" fmla="*/ 122 h 123"/>
                <a:gd name="T8" fmla="*/ 949 w 949"/>
                <a:gd name="T9" fmla="*/ 0 h 123"/>
                <a:gd name="T10" fmla="*/ 0 60000 65536"/>
                <a:gd name="T11" fmla="*/ 0 60000 65536"/>
                <a:gd name="T12" fmla="*/ 0 60000 65536"/>
                <a:gd name="T13" fmla="*/ 0 60000 65536"/>
                <a:gd name="T14" fmla="*/ 0 60000 65536"/>
                <a:gd name="T15" fmla="*/ 0 w 949"/>
                <a:gd name="T16" fmla="*/ 0 h 123"/>
                <a:gd name="T17" fmla="*/ 949 w 949"/>
                <a:gd name="T18" fmla="*/ 123 h 123"/>
              </a:gdLst>
              <a:ahLst/>
              <a:cxnLst>
                <a:cxn ang="T10">
                  <a:pos x="T0" y="T1"/>
                </a:cxn>
                <a:cxn ang="T11">
                  <a:pos x="T2" y="T3"/>
                </a:cxn>
                <a:cxn ang="T12">
                  <a:pos x="T4" y="T5"/>
                </a:cxn>
                <a:cxn ang="T13">
                  <a:pos x="T6" y="T7"/>
                </a:cxn>
                <a:cxn ang="T14">
                  <a:pos x="T8" y="T9"/>
                </a:cxn>
              </a:cxnLst>
              <a:rect l="T15" t="T16" r="T17" b="T18"/>
              <a:pathLst>
                <a:path w="949" h="123">
                  <a:moveTo>
                    <a:pt x="949" y="0"/>
                  </a:moveTo>
                  <a:lnTo>
                    <a:pt x="0" y="2"/>
                  </a:lnTo>
                  <a:lnTo>
                    <a:pt x="0" y="123"/>
                  </a:lnTo>
                  <a:lnTo>
                    <a:pt x="949" y="122"/>
                  </a:lnTo>
                  <a:lnTo>
                    <a:pt x="949" y="0"/>
                  </a:lnTo>
                  <a:close/>
                </a:path>
              </a:pathLst>
            </a:custGeom>
            <a:solidFill>
              <a:srgbClr val="E6E6E6"/>
            </a:solidFill>
            <a:ln w="4763">
              <a:solidFill>
                <a:schemeClr val="bg2"/>
              </a:solidFill>
              <a:round/>
              <a:headEnd/>
              <a:tailEnd/>
            </a:ln>
          </p:spPr>
          <p:txBody>
            <a:bodyPr/>
            <a:lstStyle/>
            <a:p>
              <a:endParaRPr lang="en-US"/>
            </a:p>
          </p:txBody>
        </p:sp>
        <p:sp>
          <p:nvSpPr>
            <p:cNvPr id="368" name="Freeform 48"/>
            <p:cNvSpPr>
              <a:spLocks/>
            </p:cNvSpPr>
            <p:nvPr/>
          </p:nvSpPr>
          <p:spPr bwMode="auto">
            <a:xfrm>
              <a:off x="1593" y="2124"/>
              <a:ext cx="439" cy="552"/>
            </a:xfrm>
            <a:custGeom>
              <a:avLst/>
              <a:gdLst>
                <a:gd name="T0" fmla="*/ 0 w 439"/>
                <a:gd name="T1" fmla="*/ 0 h 552"/>
                <a:gd name="T2" fmla="*/ 439 w 439"/>
                <a:gd name="T3" fmla="*/ 431 h 552"/>
                <a:gd name="T4" fmla="*/ 439 w 439"/>
                <a:gd name="T5" fmla="*/ 552 h 552"/>
                <a:gd name="T6" fmla="*/ 0 w 439"/>
                <a:gd name="T7" fmla="*/ 121 h 552"/>
                <a:gd name="T8" fmla="*/ 0 w 439"/>
                <a:gd name="T9" fmla="*/ 0 h 552"/>
                <a:gd name="T10" fmla="*/ 0 60000 65536"/>
                <a:gd name="T11" fmla="*/ 0 60000 65536"/>
                <a:gd name="T12" fmla="*/ 0 60000 65536"/>
                <a:gd name="T13" fmla="*/ 0 60000 65536"/>
                <a:gd name="T14" fmla="*/ 0 60000 65536"/>
                <a:gd name="T15" fmla="*/ 0 w 439"/>
                <a:gd name="T16" fmla="*/ 0 h 552"/>
                <a:gd name="T17" fmla="*/ 439 w 439"/>
                <a:gd name="T18" fmla="*/ 552 h 552"/>
              </a:gdLst>
              <a:ahLst/>
              <a:cxnLst>
                <a:cxn ang="T10">
                  <a:pos x="T0" y="T1"/>
                </a:cxn>
                <a:cxn ang="T11">
                  <a:pos x="T2" y="T3"/>
                </a:cxn>
                <a:cxn ang="T12">
                  <a:pos x="T4" y="T5"/>
                </a:cxn>
                <a:cxn ang="T13">
                  <a:pos x="T6" y="T7"/>
                </a:cxn>
                <a:cxn ang="T14">
                  <a:pos x="T8" y="T9"/>
                </a:cxn>
              </a:cxnLst>
              <a:rect l="T15" t="T16" r="T17" b="T18"/>
              <a:pathLst>
                <a:path w="439" h="552">
                  <a:moveTo>
                    <a:pt x="0" y="0"/>
                  </a:moveTo>
                  <a:lnTo>
                    <a:pt x="439" y="431"/>
                  </a:lnTo>
                  <a:lnTo>
                    <a:pt x="439" y="552"/>
                  </a:lnTo>
                  <a:lnTo>
                    <a:pt x="0" y="121"/>
                  </a:lnTo>
                  <a:lnTo>
                    <a:pt x="0" y="0"/>
                  </a:lnTo>
                  <a:close/>
                </a:path>
              </a:pathLst>
            </a:custGeom>
            <a:solidFill>
              <a:srgbClr val="E6E6E6"/>
            </a:solidFill>
            <a:ln w="4763">
              <a:solidFill>
                <a:schemeClr val="bg2"/>
              </a:solidFill>
              <a:round/>
              <a:headEnd/>
              <a:tailEnd/>
            </a:ln>
          </p:spPr>
          <p:txBody>
            <a:bodyPr/>
            <a:lstStyle/>
            <a:p>
              <a:endParaRPr lang="en-US"/>
            </a:p>
          </p:txBody>
        </p:sp>
        <p:sp>
          <p:nvSpPr>
            <p:cNvPr id="369" name="Freeform 49"/>
            <p:cNvSpPr>
              <a:spLocks/>
            </p:cNvSpPr>
            <p:nvPr/>
          </p:nvSpPr>
          <p:spPr bwMode="auto">
            <a:xfrm>
              <a:off x="2500" y="2122"/>
              <a:ext cx="42" cy="552"/>
            </a:xfrm>
            <a:custGeom>
              <a:avLst/>
              <a:gdLst>
                <a:gd name="T0" fmla="*/ 0 w 42"/>
                <a:gd name="T1" fmla="*/ 431 h 552"/>
                <a:gd name="T2" fmla="*/ 42 w 42"/>
                <a:gd name="T3" fmla="*/ 0 h 552"/>
                <a:gd name="T4" fmla="*/ 42 w 42"/>
                <a:gd name="T5" fmla="*/ 122 h 552"/>
                <a:gd name="T6" fmla="*/ 0 w 42"/>
                <a:gd name="T7" fmla="*/ 552 h 552"/>
                <a:gd name="T8" fmla="*/ 0 w 42"/>
                <a:gd name="T9" fmla="*/ 431 h 552"/>
                <a:gd name="T10" fmla="*/ 0 60000 65536"/>
                <a:gd name="T11" fmla="*/ 0 60000 65536"/>
                <a:gd name="T12" fmla="*/ 0 60000 65536"/>
                <a:gd name="T13" fmla="*/ 0 60000 65536"/>
                <a:gd name="T14" fmla="*/ 0 60000 65536"/>
                <a:gd name="T15" fmla="*/ 0 w 42"/>
                <a:gd name="T16" fmla="*/ 0 h 552"/>
                <a:gd name="T17" fmla="*/ 42 w 42"/>
                <a:gd name="T18" fmla="*/ 552 h 552"/>
              </a:gdLst>
              <a:ahLst/>
              <a:cxnLst>
                <a:cxn ang="T10">
                  <a:pos x="T0" y="T1"/>
                </a:cxn>
                <a:cxn ang="T11">
                  <a:pos x="T2" y="T3"/>
                </a:cxn>
                <a:cxn ang="T12">
                  <a:pos x="T4" y="T5"/>
                </a:cxn>
                <a:cxn ang="T13">
                  <a:pos x="T6" y="T7"/>
                </a:cxn>
                <a:cxn ang="T14">
                  <a:pos x="T8" y="T9"/>
                </a:cxn>
              </a:cxnLst>
              <a:rect l="T15" t="T16" r="T17" b="T18"/>
              <a:pathLst>
                <a:path w="42" h="552">
                  <a:moveTo>
                    <a:pt x="0" y="431"/>
                  </a:moveTo>
                  <a:lnTo>
                    <a:pt x="42" y="0"/>
                  </a:lnTo>
                  <a:lnTo>
                    <a:pt x="42" y="122"/>
                  </a:lnTo>
                  <a:lnTo>
                    <a:pt x="0" y="552"/>
                  </a:lnTo>
                  <a:lnTo>
                    <a:pt x="0" y="431"/>
                  </a:lnTo>
                  <a:close/>
                </a:path>
              </a:pathLst>
            </a:custGeom>
            <a:solidFill>
              <a:srgbClr val="E6E6E6"/>
            </a:solidFill>
            <a:ln w="4763">
              <a:solidFill>
                <a:schemeClr val="bg2"/>
              </a:solidFill>
              <a:round/>
              <a:headEnd/>
              <a:tailEnd/>
            </a:ln>
          </p:spPr>
          <p:txBody>
            <a:bodyPr/>
            <a:lstStyle/>
            <a:p>
              <a:endParaRPr lang="en-US"/>
            </a:p>
          </p:txBody>
        </p:sp>
        <p:sp>
          <p:nvSpPr>
            <p:cNvPr id="370" name="Freeform 50"/>
            <p:cNvSpPr>
              <a:spLocks/>
            </p:cNvSpPr>
            <p:nvPr/>
          </p:nvSpPr>
          <p:spPr bwMode="auto">
            <a:xfrm>
              <a:off x="2032" y="2553"/>
              <a:ext cx="468" cy="123"/>
            </a:xfrm>
            <a:custGeom>
              <a:avLst/>
              <a:gdLst>
                <a:gd name="T0" fmla="*/ 0 w 468"/>
                <a:gd name="T1" fmla="*/ 2 h 123"/>
                <a:gd name="T2" fmla="*/ 468 w 468"/>
                <a:gd name="T3" fmla="*/ 0 h 123"/>
                <a:gd name="T4" fmla="*/ 468 w 468"/>
                <a:gd name="T5" fmla="*/ 121 h 123"/>
                <a:gd name="T6" fmla="*/ 0 w 468"/>
                <a:gd name="T7" fmla="*/ 123 h 123"/>
                <a:gd name="T8" fmla="*/ 0 w 468"/>
                <a:gd name="T9" fmla="*/ 2 h 123"/>
                <a:gd name="T10" fmla="*/ 0 60000 65536"/>
                <a:gd name="T11" fmla="*/ 0 60000 65536"/>
                <a:gd name="T12" fmla="*/ 0 60000 65536"/>
                <a:gd name="T13" fmla="*/ 0 60000 65536"/>
                <a:gd name="T14" fmla="*/ 0 60000 65536"/>
                <a:gd name="T15" fmla="*/ 0 w 468"/>
                <a:gd name="T16" fmla="*/ 0 h 123"/>
                <a:gd name="T17" fmla="*/ 468 w 468"/>
                <a:gd name="T18" fmla="*/ 123 h 123"/>
              </a:gdLst>
              <a:ahLst/>
              <a:cxnLst>
                <a:cxn ang="T10">
                  <a:pos x="T0" y="T1"/>
                </a:cxn>
                <a:cxn ang="T11">
                  <a:pos x="T2" y="T3"/>
                </a:cxn>
                <a:cxn ang="T12">
                  <a:pos x="T4" y="T5"/>
                </a:cxn>
                <a:cxn ang="T13">
                  <a:pos x="T6" y="T7"/>
                </a:cxn>
                <a:cxn ang="T14">
                  <a:pos x="T8" y="T9"/>
                </a:cxn>
              </a:cxnLst>
              <a:rect l="T15" t="T16" r="T17" b="T18"/>
              <a:pathLst>
                <a:path w="468" h="123">
                  <a:moveTo>
                    <a:pt x="0" y="2"/>
                  </a:moveTo>
                  <a:lnTo>
                    <a:pt x="468" y="0"/>
                  </a:lnTo>
                  <a:lnTo>
                    <a:pt x="468" y="121"/>
                  </a:lnTo>
                  <a:lnTo>
                    <a:pt x="0" y="123"/>
                  </a:lnTo>
                  <a:lnTo>
                    <a:pt x="0" y="2"/>
                  </a:lnTo>
                  <a:close/>
                </a:path>
              </a:pathLst>
            </a:custGeom>
            <a:solidFill>
              <a:srgbClr val="E6E6E6"/>
            </a:solidFill>
            <a:ln w="4763">
              <a:solidFill>
                <a:schemeClr val="bg2"/>
              </a:solidFill>
              <a:round/>
              <a:headEnd/>
              <a:tailEnd/>
            </a:ln>
          </p:spPr>
          <p:txBody>
            <a:bodyPr/>
            <a:lstStyle/>
            <a:p>
              <a:endParaRPr lang="en-US"/>
            </a:p>
          </p:txBody>
        </p:sp>
        <p:sp>
          <p:nvSpPr>
            <p:cNvPr id="371" name="Freeform 51"/>
            <p:cNvSpPr>
              <a:spLocks/>
            </p:cNvSpPr>
            <p:nvPr/>
          </p:nvSpPr>
          <p:spPr bwMode="auto">
            <a:xfrm>
              <a:off x="1593" y="2122"/>
              <a:ext cx="949" cy="433"/>
            </a:xfrm>
            <a:custGeom>
              <a:avLst/>
              <a:gdLst>
                <a:gd name="T0" fmla="*/ 949 w 949"/>
                <a:gd name="T1" fmla="*/ 0 h 433"/>
                <a:gd name="T2" fmla="*/ 0 w 949"/>
                <a:gd name="T3" fmla="*/ 2 h 433"/>
                <a:gd name="T4" fmla="*/ 439 w 949"/>
                <a:gd name="T5" fmla="*/ 433 h 433"/>
                <a:gd name="T6" fmla="*/ 907 w 949"/>
                <a:gd name="T7" fmla="*/ 431 h 433"/>
                <a:gd name="T8" fmla="*/ 949 w 949"/>
                <a:gd name="T9" fmla="*/ 0 h 433"/>
                <a:gd name="T10" fmla="*/ 0 60000 65536"/>
                <a:gd name="T11" fmla="*/ 0 60000 65536"/>
                <a:gd name="T12" fmla="*/ 0 60000 65536"/>
                <a:gd name="T13" fmla="*/ 0 60000 65536"/>
                <a:gd name="T14" fmla="*/ 0 60000 65536"/>
                <a:gd name="T15" fmla="*/ 0 w 949"/>
                <a:gd name="T16" fmla="*/ 0 h 433"/>
                <a:gd name="T17" fmla="*/ 949 w 949"/>
                <a:gd name="T18" fmla="*/ 433 h 433"/>
              </a:gdLst>
              <a:ahLst/>
              <a:cxnLst>
                <a:cxn ang="T10">
                  <a:pos x="T0" y="T1"/>
                </a:cxn>
                <a:cxn ang="T11">
                  <a:pos x="T2" y="T3"/>
                </a:cxn>
                <a:cxn ang="T12">
                  <a:pos x="T4" y="T5"/>
                </a:cxn>
                <a:cxn ang="T13">
                  <a:pos x="T6" y="T7"/>
                </a:cxn>
                <a:cxn ang="T14">
                  <a:pos x="T8" y="T9"/>
                </a:cxn>
              </a:cxnLst>
              <a:rect l="T15" t="T16" r="T17" b="T18"/>
              <a:pathLst>
                <a:path w="949" h="433">
                  <a:moveTo>
                    <a:pt x="949" y="0"/>
                  </a:moveTo>
                  <a:lnTo>
                    <a:pt x="0" y="2"/>
                  </a:lnTo>
                  <a:lnTo>
                    <a:pt x="439" y="433"/>
                  </a:lnTo>
                  <a:lnTo>
                    <a:pt x="907" y="431"/>
                  </a:lnTo>
                  <a:lnTo>
                    <a:pt x="949" y="0"/>
                  </a:lnTo>
                  <a:close/>
                </a:path>
              </a:pathLst>
            </a:custGeom>
            <a:solidFill>
              <a:srgbClr val="E6E6E6"/>
            </a:solidFill>
            <a:ln w="4763">
              <a:solidFill>
                <a:schemeClr val="bg2"/>
              </a:solidFill>
              <a:round/>
              <a:headEnd/>
              <a:tailEnd/>
            </a:ln>
          </p:spPr>
          <p:txBody>
            <a:bodyPr/>
            <a:lstStyle/>
            <a:p>
              <a:endParaRPr lang="en-US"/>
            </a:p>
          </p:txBody>
        </p:sp>
      </p:grpSp>
      <p:grpSp>
        <p:nvGrpSpPr>
          <p:cNvPr id="626" name="Group 9"/>
          <p:cNvGrpSpPr>
            <a:grpSpLocks/>
          </p:cNvGrpSpPr>
          <p:nvPr/>
        </p:nvGrpSpPr>
        <p:grpSpPr bwMode="auto">
          <a:xfrm flipH="1">
            <a:off x="3688219" y="4713829"/>
            <a:ext cx="1560884" cy="1533578"/>
            <a:chOff x="1967" y="2368"/>
            <a:chExt cx="2202" cy="556"/>
          </a:xfrm>
        </p:grpSpPr>
        <p:sp>
          <p:nvSpPr>
            <p:cNvPr id="627" name="Freeform 10"/>
            <p:cNvSpPr>
              <a:spLocks/>
            </p:cNvSpPr>
            <p:nvPr/>
          </p:nvSpPr>
          <p:spPr bwMode="auto">
            <a:xfrm>
              <a:off x="2555" y="2368"/>
              <a:ext cx="1614" cy="556"/>
            </a:xfrm>
            <a:custGeom>
              <a:avLst/>
              <a:gdLst>
                <a:gd name="T0" fmla="*/ 1614 w 1614"/>
                <a:gd name="T1" fmla="*/ 434 h 556"/>
                <a:gd name="T2" fmla="*/ 0 w 1614"/>
                <a:gd name="T3" fmla="*/ 0 h 556"/>
                <a:gd name="T4" fmla="*/ 0 w 1614"/>
                <a:gd name="T5" fmla="*/ 122 h 556"/>
                <a:gd name="T6" fmla="*/ 1614 w 1614"/>
                <a:gd name="T7" fmla="*/ 556 h 556"/>
                <a:gd name="T8" fmla="*/ 1614 w 1614"/>
                <a:gd name="T9" fmla="*/ 434 h 556"/>
                <a:gd name="T10" fmla="*/ 0 60000 65536"/>
                <a:gd name="T11" fmla="*/ 0 60000 65536"/>
                <a:gd name="T12" fmla="*/ 0 60000 65536"/>
                <a:gd name="T13" fmla="*/ 0 60000 65536"/>
                <a:gd name="T14" fmla="*/ 0 60000 65536"/>
                <a:gd name="T15" fmla="*/ 0 w 1614"/>
                <a:gd name="T16" fmla="*/ 0 h 556"/>
                <a:gd name="T17" fmla="*/ 1614 w 1614"/>
                <a:gd name="T18" fmla="*/ 556 h 556"/>
              </a:gdLst>
              <a:ahLst/>
              <a:cxnLst>
                <a:cxn ang="T10">
                  <a:pos x="T0" y="T1"/>
                </a:cxn>
                <a:cxn ang="T11">
                  <a:pos x="T2" y="T3"/>
                </a:cxn>
                <a:cxn ang="T12">
                  <a:pos x="T4" y="T5"/>
                </a:cxn>
                <a:cxn ang="T13">
                  <a:pos x="T6" y="T7"/>
                </a:cxn>
                <a:cxn ang="T14">
                  <a:pos x="T8" y="T9"/>
                </a:cxn>
              </a:cxnLst>
              <a:rect l="T15" t="T16" r="T17" b="T18"/>
              <a:pathLst>
                <a:path w="1614" h="556">
                  <a:moveTo>
                    <a:pt x="1614" y="434"/>
                  </a:moveTo>
                  <a:lnTo>
                    <a:pt x="0" y="0"/>
                  </a:lnTo>
                  <a:lnTo>
                    <a:pt x="0" y="122"/>
                  </a:lnTo>
                  <a:lnTo>
                    <a:pt x="1614" y="556"/>
                  </a:lnTo>
                  <a:lnTo>
                    <a:pt x="1614" y="434"/>
                  </a:lnTo>
                  <a:close/>
                </a:path>
              </a:pathLst>
            </a:custGeom>
            <a:solidFill>
              <a:srgbClr val="FFD67F"/>
            </a:solidFill>
            <a:ln w="4763">
              <a:solidFill>
                <a:schemeClr val="bg2"/>
              </a:solidFill>
              <a:round/>
              <a:headEnd/>
              <a:tailEnd/>
            </a:ln>
          </p:spPr>
          <p:txBody>
            <a:bodyPr/>
            <a:lstStyle/>
            <a:p>
              <a:endParaRPr lang="en-US"/>
            </a:p>
          </p:txBody>
        </p:sp>
        <p:sp>
          <p:nvSpPr>
            <p:cNvPr id="628" name="Freeform 11"/>
            <p:cNvSpPr>
              <a:spLocks/>
            </p:cNvSpPr>
            <p:nvPr/>
          </p:nvSpPr>
          <p:spPr bwMode="auto">
            <a:xfrm>
              <a:off x="1967" y="2368"/>
              <a:ext cx="588" cy="556"/>
            </a:xfrm>
            <a:custGeom>
              <a:avLst/>
              <a:gdLst>
                <a:gd name="T0" fmla="*/ 588 w 588"/>
                <a:gd name="T1" fmla="*/ 0 h 556"/>
                <a:gd name="T2" fmla="*/ 0 w 588"/>
                <a:gd name="T3" fmla="*/ 434 h 556"/>
                <a:gd name="T4" fmla="*/ 0 w 588"/>
                <a:gd name="T5" fmla="*/ 556 h 556"/>
                <a:gd name="T6" fmla="*/ 588 w 588"/>
                <a:gd name="T7" fmla="*/ 122 h 556"/>
                <a:gd name="T8" fmla="*/ 588 w 588"/>
                <a:gd name="T9" fmla="*/ 0 h 556"/>
                <a:gd name="T10" fmla="*/ 0 60000 65536"/>
                <a:gd name="T11" fmla="*/ 0 60000 65536"/>
                <a:gd name="T12" fmla="*/ 0 60000 65536"/>
                <a:gd name="T13" fmla="*/ 0 60000 65536"/>
                <a:gd name="T14" fmla="*/ 0 60000 65536"/>
                <a:gd name="T15" fmla="*/ 0 w 588"/>
                <a:gd name="T16" fmla="*/ 0 h 556"/>
                <a:gd name="T17" fmla="*/ 588 w 588"/>
                <a:gd name="T18" fmla="*/ 556 h 556"/>
              </a:gdLst>
              <a:ahLst/>
              <a:cxnLst>
                <a:cxn ang="T10">
                  <a:pos x="T0" y="T1"/>
                </a:cxn>
                <a:cxn ang="T11">
                  <a:pos x="T2" y="T3"/>
                </a:cxn>
                <a:cxn ang="T12">
                  <a:pos x="T4" y="T5"/>
                </a:cxn>
                <a:cxn ang="T13">
                  <a:pos x="T6" y="T7"/>
                </a:cxn>
                <a:cxn ang="T14">
                  <a:pos x="T8" y="T9"/>
                </a:cxn>
              </a:cxnLst>
              <a:rect l="T15" t="T16" r="T17" b="T18"/>
              <a:pathLst>
                <a:path w="588" h="556">
                  <a:moveTo>
                    <a:pt x="588" y="0"/>
                  </a:moveTo>
                  <a:lnTo>
                    <a:pt x="0" y="434"/>
                  </a:lnTo>
                  <a:lnTo>
                    <a:pt x="0" y="556"/>
                  </a:lnTo>
                  <a:lnTo>
                    <a:pt x="588" y="122"/>
                  </a:lnTo>
                  <a:lnTo>
                    <a:pt x="588" y="0"/>
                  </a:lnTo>
                  <a:close/>
                </a:path>
              </a:pathLst>
            </a:custGeom>
            <a:solidFill>
              <a:srgbClr val="FFD67F"/>
            </a:solidFill>
            <a:ln w="4763">
              <a:solidFill>
                <a:schemeClr val="bg2"/>
              </a:solidFill>
              <a:round/>
              <a:headEnd/>
              <a:tailEnd/>
            </a:ln>
          </p:spPr>
          <p:txBody>
            <a:bodyPr/>
            <a:lstStyle/>
            <a:p>
              <a:endParaRPr lang="en-US"/>
            </a:p>
          </p:txBody>
        </p:sp>
        <p:sp>
          <p:nvSpPr>
            <p:cNvPr id="629" name="Rectangle 12"/>
            <p:cNvSpPr>
              <a:spLocks noChangeArrowheads="1"/>
            </p:cNvSpPr>
            <p:nvPr/>
          </p:nvSpPr>
          <p:spPr bwMode="auto">
            <a:xfrm>
              <a:off x="1967" y="2802"/>
              <a:ext cx="2202" cy="122"/>
            </a:xfrm>
            <a:prstGeom prst="rect">
              <a:avLst/>
            </a:prstGeom>
            <a:solidFill>
              <a:srgbClr val="FFD67F"/>
            </a:solidFill>
            <a:ln w="4763">
              <a:solidFill>
                <a:schemeClr val="bg2"/>
              </a:solidFill>
              <a:miter lim="800000"/>
              <a:headEnd/>
              <a:tailEnd/>
            </a:ln>
          </p:spPr>
          <p:txBody>
            <a:bodyPr/>
            <a:lstStyle/>
            <a:p>
              <a:endParaRPr lang="en-US"/>
            </a:p>
          </p:txBody>
        </p:sp>
        <p:sp>
          <p:nvSpPr>
            <p:cNvPr id="630" name="Freeform 13"/>
            <p:cNvSpPr>
              <a:spLocks/>
            </p:cNvSpPr>
            <p:nvPr/>
          </p:nvSpPr>
          <p:spPr bwMode="auto">
            <a:xfrm>
              <a:off x="1967" y="2368"/>
              <a:ext cx="2202" cy="434"/>
            </a:xfrm>
            <a:custGeom>
              <a:avLst/>
              <a:gdLst>
                <a:gd name="T0" fmla="*/ 588 w 2202"/>
                <a:gd name="T1" fmla="*/ 0 h 434"/>
                <a:gd name="T2" fmla="*/ 0 w 2202"/>
                <a:gd name="T3" fmla="*/ 434 h 434"/>
                <a:gd name="T4" fmla="*/ 2202 w 2202"/>
                <a:gd name="T5" fmla="*/ 434 h 434"/>
                <a:gd name="T6" fmla="*/ 588 w 2202"/>
                <a:gd name="T7" fmla="*/ 0 h 434"/>
                <a:gd name="T8" fmla="*/ 0 60000 65536"/>
                <a:gd name="T9" fmla="*/ 0 60000 65536"/>
                <a:gd name="T10" fmla="*/ 0 60000 65536"/>
                <a:gd name="T11" fmla="*/ 0 60000 65536"/>
                <a:gd name="T12" fmla="*/ 0 w 2202"/>
                <a:gd name="T13" fmla="*/ 0 h 434"/>
                <a:gd name="T14" fmla="*/ 2202 w 2202"/>
                <a:gd name="T15" fmla="*/ 434 h 434"/>
              </a:gdLst>
              <a:ahLst/>
              <a:cxnLst>
                <a:cxn ang="T8">
                  <a:pos x="T0" y="T1"/>
                </a:cxn>
                <a:cxn ang="T9">
                  <a:pos x="T2" y="T3"/>
                </a:cxn>
                <a:cxn ang="T10">
                  <a:pos x="T4" y="T5"/>
                </a:cxn>
                <a:cxn ang="T11">
                  <a:pos x="T6" y="T7"/>
                </a:cxn>
              </a:cxnLst>
              <a:rect l="T12" t="T13" r="T14" b="T15"/>
              <a:pathLst>
                <a:path w="2202" h="434">
                  <a:moveTo>
                    <a:pt x="588" y="0"/>
                  </a:moveTo>
                  <a:lnTo>
                    <a:pt x="0" y="434"/>
                  </a:lnTo>
                  <a:lnTo>
                    <a:pt x="2202" y="434"/>
                  </a:lnTo>
                  <a:lnTo>
                    <a:pt x="588" y="0"/>
                  </a:lnTo>
                  <a:close/>
                </a:path>
              </a:pathLst>
            </a:custGeom>
            <a:solidFill>
              <a:srgbClr val="FFD67F"/>
            </a:solidFill>
            <a:ln w="4763">
              <a:solidFill>
                <a:schemeClr val="bg2"/>
              </a:solidFill>
              <a:round/>
              <a:headEnd/>
              <a:tailEnd/>
            </a:ln>
          </p:spPr>
          <p:txBody>
            <a:bodyPr/>
            <a:lstStyle/>
            <a:p>
              <a:endParaRPr lang="en-US"/>
            </a:p>
          </p:txBody>
        </p:sp>
      </p:grpSp>
      <p:grpSp>
        <p:nvGrpSpPr>
          <p:cNvPr id="333" name="Group 65"/>
          <p:cNvGrpSpPr>
            <a:grpSpLocks/>
          </p:cNvGrpSpPr>
          <p:nvPr/>
        </p:nvGrpSpPr>
        <p:grpSpPr bwMode="auto">
          <a:xfrm flipH="1">
            <a:off x="3995079" y="3811166"/>
            <a:ext cx="1742875" cy="1522545"/>
            <a:chOff x="2666" y="1999"/>
            <a:chExt cx="905" cy="552"/>
          </a:xfrm>
        </p:grpSpPr>
        <p:sp>
          <p:nvSpPr>
            <p:cNvPr id="348" name="Rectangle 66"/>
            <p:cNvSpPr>
              <a:spLocks noChangeArrowheads="1"/>
            </p:cNvSpPr>
            <p:nvPr/>
          </p:nvSpPr>
          <p:spPr bwMode="auto">
            <a:xfrm>
              <a:off x="2666" y="1999"/>
              <a:ext cx="480" cy="122"/>
            </a:xfrm>
            <a:prstGeom prst="rect">
              <a:avLst/>
            </a:prstGeom>
            <a:solidFill>
              <a:srgbClr val="CCFFCC"/>
            </a:solidFill>
            <a:ln w="4763">
              <a:solidFill>
                <a:schemeClr val="bg2"/>
              </a:solidFill>
              <a:miter lim="800000"/>
              <a:headEnd/>
              <a:tailEnd/>
            </a:ln>
          </p:spPr>
          <p:txBody>
            <a:bodyPr/>
            <a:lstStyle/>
            <a:p>
              <a:endParaRPr lang="en-US"/>
            </a:p>
          </p:txBody>
        </p:sp>
        <p:sp>
          <p:nvSpPr>
            <p:cNvPr id="349" name="Freeform 67"/>
            <p:cNvSpPr>
              <a:spLocks/>
            </p:cNvSpPr>
            <p:nvPr/>
          </p:nvSpPr>
          <p:spPr bwMode="auto">
            <a:xfrm>
              <a:off x="3146" y="1999"/>
              <a:ext cx="425" cy="552"/>
            </a:xfrm>
            <a:custGeom>
              <a:avLst/>
              <a:gdLst>
                <a:gd name="T0" fmla="*/ 425 w 425"/>
                <a:gd name="T1" fmla="*/ 431 h 552"/>
                <a:gd name="T2" fmla="*/ 0 w 425"/>
                <a:gd name="T3" fmla="*/ 0 h 552"/>
                <a:gd name="T4" fmla="*/ 0 w 425"/>
                <a:gd name="T5" fmla="*/ 122 h 552"/>
                <a:gd name="T6" fmla="*/ 425 w 425"/>
                <a:gd name="T7" fmla="*/ 552 h 552"/>
                <a:gd name="T8" fmla="*/ 425 w 425"/>
                <a:gd name="T9" fmla="*/ 431 h 552"/>
                <a:gd name="T10" fmla="*/ 0 60000 65536"/>
                <a:gd name="T11" fmla="*/ 0 60000 65536"/>
                <a:gd name="T12" fmla="*/ 0 60000 65536"/>
                <a:gd name="T13" fmla="*/ 0 60000 65536"/>
                <a:gd name="T14" fmla="*/ 0 60000 65536"/>
                <a:gd name="T15" fmla="*/ 0 w 425"/>
                <a:gd name="T16" fmla="*/ 0 h 552"/>
                <a:gd name="T17" fmla="*/ 425 w 425"/>
                <a:gd name="T18" fmla="*/ 552 h 552"/>
              </a:gdLst>
              <a:ahLst/>
              <a:cxnLst>
                <a:cxn ang="T10">
                  <a:pos x="T0" y="T1"/>
                </a:cxn>
                <a:cxn ang="T11">
                  <a:pos x="T2" y="T3"/>
                </a:cxn>
                <a:cxn ang="T12">
                  <a:pos x="T4" y="T5"/>
                </a:cxn>
                <a:cxn ang="T13">
                  <a:pos x="T6" y="T7"/>
                </a:cxn>
                <a:cxn ang="T14">
                  <a:pos x="T8" y="T9"/>
                </a:cxn>
              </a:cxnLst>
              <a:rect l="T15" t="T16" r="T17" b="T18"/>
              <a:pathLst>
                <a:path w="425" h="552">
                  <a:moveTo>
                    <a:pt x="425" y="431"/>
                  </a:moveTo>
                  <a:lnTo>
                    <a:pt x="0" y="0"/>
                  </a:lnTo>
                  <a:lnTo>
                    <a:pt x="0" y="122"/>
                  </a:lnTo>
                  <a:lnTo>
                    <a:pt x="425" y="552"/>
                  </a:lnTo>
                  <a:lnTo>
                    <a:pt x="425" y="431"/>
                  </a:lnTo>
                  <a:close/>
                </a:path>
              </a:pathLst>
            </a:custGeom>
            <a:solidFill>
              <a:srgbClr val="CCFFCC"/>
            </a:solidFill>
            <a:ln w="4763">
              <a:solidFill>
                <a:schemeClr val="bg2"/>
              </a:solidFill>
              <a:round/>
              <a:headEnd/>
              <a:tailEnd/>
            </a:ln>
          </p:spPr>
          <p:txBody>
            <a:bodyPr/>
            <a:lstStyle/>
            <a:p>
              <a:endParaRPr lang="en-US"/>
            </a:p>
          </p:txBody>
        </p:sp>
        <p:sp>
          <p:nvSpPr>
            <p:cNvPr id="350" name="Freeform 68"/>
            <p:cNvSpPr>
              <a:spLocks/>
            </p:cNvSpPr>
            <p:nvPr/>
          </p:nvSpPr>
          <p:spPr bwMode="auto">
            <a:xfrm>
              <a:off x="2666" y="1999"/>
              <a:ext cx="423" cy="552"/>
            </a:xfrm>
            <a:custGeom>
              <a:avLst/>
              <a:gdLst>
                <a:gd name="T0" fmla="*/ 0 w 423"/>
                <a:gd name="T1" fmla="*/ 0 h 552"/>
                <a:gd name="T2" fmla="*/ 423 w 423"/>
                <a:gd name="T3" fmla="*/ 431 h 552"/>
                <a:gd name="T4" fmla="*/ 423 w 423"/>
                <a:gd name="T5" fmla="*/ 552 h 552"/>
                <a:gd name="T6" fmla="*/ 0 w 423"/>
                <a:gd name="T7" fmla="*/ 122 h 552"/>
                <a:gd name="T8" fmla="*/ 0 w 423"/>
                <a:gd name="T9" fmla="*/ 0 h 552"/>
                <a:gd name="T10" fmla="*/ 0 60000 65536"/>
                <a:gd name="T11" fmla="*/ 0 60000 65536"/>
                <a:gd name="T12" fmla="*/ 0 60000 65536"/>
                <a:gd name="T13" fmla="*/ 0 60000 65536"/>
                <a:gd name="T14" fmla="*/ 0 60000 65536"/>
                <a:gd name="T15" fmla="*/ 0 w 423"/>
                <a:gd name="T16" fmla="*/ 0 h 552"/>
                <a:gd name="T17" fmla="*/ 423 w 423"/>
                <a:gd name="T18" fmla="*/ 552 h 552"/>
              </a:gdLst>
              <a:ahLst/>
              <a:cxnLst>
                <a:cxn ang="T10">
                  <a:pos x="T0" y="T1"/>
                </a:cxn>
                <a:cxn ang="T11">
                  <a:pos x="T2" y="T3"/>
                </a:cxn>
                <a:cxn ang="T12">
                  <a:pos x="T4" y="T5"/>
                </a:cxn>
                <a:cxn ang="T13">
                  <a:pos x="T6" y="T7"/>
                </a:cxn>
                <a:cxn ang="T14">
                  <a:pos x="T8" y="T9"/>
                </a:cxn>
              </a:cxnLst>
              <a:rect l="T15" t="T16" r="T17" b="T18"/>
              <a:pathLst>
                <a:path w="423" h="552">
                  <a:moveTo>
                    <a:pt x="0" y="0"/>
                  </a:moveTo>
                  <a:lnTo>
                    <a:pt x="423" y="431"/>
                  </a:lnTo>
                  <a:lnTo>
                    <a:pt x="423"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351" name="Rectangle 69"/>
            <p:cNvSpPr>
              <a:spLocks noChangeArrowheads="1"/>
            </p:cNvSpPr>
            <p:nvPr/>
          </p:nvSpPr>
          <p:spPr bwMode="auto">
            <a:xfrm>
              <a:off x="3084" y="2430"/>
              <a:ext cx="487" cy="121"/>
            </a:xfrm>
            <a:prstGeom prst="rect">
              <a:avLst/>
            </a:prstGeom>
            <a:solidFill>
              <a:srgbClr val="CCFFCC"/>
            </a:solidFill>
            <a:ln w="4763">
              <a:solidFill>
                <a:schemeClr val="bg2"/>
              </a:solidFill>
              <a:miter lim="800000"/>
              <a:headEnd/>
              <a:tailEnd/>
            </a:ln>
          </p:spPr>
          <p:txBody>
            <a:bodyPr/>
            <a:lstStyle/>
            <a:p>
              <a:endParaRPr lang="en-US"/>
            </a:p>
          </p:txBody>
        </p:sp>
        <p:sp>
          <p:nvSpPr>
            <p:cNvPr id="352" name="Freeform 70"/>
            <p:cNvSpPr>
              <a:spLocks/>
            </p:cNvSpPr>
            <p:nvPr/>
          </p:nvSpPr>
          <p:spPr bwMode="auto">
            <a:xfrm>
              <a:off x="2666" y="1999"/>
              <a:ext cx="905" cy="431"/>
            </a:xfrm>
            <a:custGeom>
              <a:avLst/>
              <a:gdLst>
                <a:gd name="T0" fmla="*/ 418 w 905"/>
                <a:gd name="T1" fmla="*/ 431 h 431"/>
                <a:gd name="T2" fmla="*/ 905 w 905"/>
                <a:gd name="T3" fmla="*/ 431 h 431"/>
                <a:gd name="T4" fmla="*/ 480 w 905"/>
                <a:gd name="T5" fmla="*/ 0 h 431"/>
                <a:gd name="T6" fmla="*/ 0 w 905"/>
                <a:gd name="T7" fmla="*/ 0 h 431"/>
                <a:gd name="T8" fmla="*/ 423 w 905"/>
                <a:gd name="T9" fmla="*/ 431 h 431"/>
                <a:gd name="T10" fmla="*/ 418 w 905"/>
                <a:gd name="T11" fmla="*/ 431 h 431"/>
                <a:gd name="T12" fmla="*/ 0 60000 65536"/>
                <a:gd name="T13" fmla="*/ 0 60000 65536"/>
                <a:gd name="T14" fmla="*/ 0 60000 65536"/>
                <a:gd name="T15" fmla="*/ 0 60000 65536"/>
                <a:gd name="T16" fmla="*/ 0 60000 65536"/>
                <a:gd name="T17" fmla="*/ 0 60000 65536"/>
                <a:gd name="T18" fmla="*/ 0 w 905"/>
                <a:gd name="T19" fmla="*/ 0 h 431"/>
                <a:gd name="T20" fmla="*/ 905 w 905"/>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5" h="431">
                  <a:moveTo>
                    <a:pt x="418" y="431"/>
                  </a:moveTo>
                  <a:lnTo>
                    <a:pt x="905" y="431"/>
                  </a:lnTo>
                  <a:lnTo>
                    <a:pt x="480" y="0"/>
                  </a:lnTo>
                  <a:lnTo>
                    <a:pt x="0" y="0"/>
                  </a:lnTo>
                  <a:lnTo>
                    <a:pt x="423" y="431"/>
                  </a:lnTo>
                  <a:lnTo>
                    <a:pt x="418" y="431"/>
                  </a:lnTo>
                  <a:close/>
                </a:path>
              </a:pathLst>
            </a:custGeom>
            <a:solidFill>
              <a:srgbClr val="CCFFCC"/>
            </a:solidFill>
            <a:ln w="9525">
              <a:solidFill>
                <a:schemeClr val="bg2"/>
              </a:solidFill>
              <a:round/>
              <a:headEnd/>
              <a:tailEnd/>
            </a:ln>
          </p:spPr>
          <p:txBody>
            <a:bodyPr/>
            <a:lstStyle/>
            <a:p>
              <a:endParaRPr lang="en-US"/>
            </a:p>
          </p:txBody>
        </p:sp>
        <p:sp>
          <p:nvSpPr>
            <p:cNvPr id="353" name="Freeform 71"/>
            <p:cNvSpPr>
              <a:spLocks/>
            </p:cNvSpPr>
            <p:nvPr/>
          </p:nvSpPr>
          <p:spPr bwMode="auto">
            <a:xfrm>
              <a:off x="2666" y="1999"/>
              <a:ext cx="905" cy="431"/>
            </a:xfrm>
            <a:custGeom>
              <a:avLst/>
              <a:gdLst>
                <a:gd name="T0" fmla="*/ 418 w 905"/>
                <a:gd name="T1" fmla="*/ 431 h 431"/>
                <a:gd name="T2" fmla="*/ 905 w 905"/>
                <a:gd name="T3" fmla="*/ 431 h 431"/>
                <a:gd name="T4" fmla="*/ 480 w 905"/>
                <a:gd name="T5" fmla="*/ 0 h 431"/>
                <a:gd name="T6" fmla="*/ 0 w 905"/>
                <a:gd name="T7" fmla="*/ 0 h 431"/>
                <a:gd name="T8" fmla="*/ 423 w 905"/>
                <a:gd name="T9" fmla="*/ 431 h 431"/>
                <a:gd name="T10" fmla="*/ 0 60000 65536"/>
                <a:gd name="T11" fmla="*/ 0 60000 65536"/>
                <a:gd name="T12" fmla="*/ 0 60000 65536"/>
                <a:gd name="T13" fmla="*/ 0 60000 65536"/>
                <a:gd name="T14" fmla="*/ 0 60000 65536"/>
                <a:gd name="T15" fmla="*/ 0 w 905"/>
                <a:gd name="T16" fmla="*/ 0 h 431"/>
                <a:gd name="T17" fmla="*/ 905 w 905"/>
                <a:gd name="T18" fmla="*/ 431 h 431"/>
              </a:gdLst>
              <a:ahLst/>
              <a:cxnLst>
                <a:cxn ang="T10">
                  <a:pos x="T0" y="T1"/>
                </a:cxn>
                <a:cxn ang="T11">
                  <a:pos x="T2" y="T3"/>
                </a:cxn>
                <a:cxn ang="T12">
                  <a:pos x="T4" y="T5"/>
                </a:cxn>
                <a:cxn ang="T13">
                  <a:pos x="T6" y="T7"/>
                </a:cxn>
                <a:cxn ang="T14">
                  <a:pos x="T8" y="T9"/>
                </a:cxn>
              </a:cxnLst>
              <a:rect l="T15" t="T16" r="T17" b="T18"/>
              <a:pathLst>
                <a:path w="905" h="431">
                  <a:moveTo>
                    <a:pt x="418" y="431"/>
                  </a:moveTo>
                  <a:lnTo>
                    <a:pt x="905" y="431"/>
                  </a:lnTo>
                  <a:lnTo>
                    <a:pt x="480" y="0"/>
                  </a:lnTo>
                  <a:lnTo>
                    <a:pt x="0" y="0"/>
                  </a:lnTo>
                  <a:lnTo>
                    <a:pt x="423" y="431"/>
                  </a:lnTo>
                </a:path>
              </a:pathLst>
            </a:custGeom>
            <a:noFill/>
            <a:ln w="4763">
              <a:solidFill>
                <a:schemeClr val="bg2"/>
              </a:solidFill>
              <a:round/>
              <a:headEnd/>
              <a:tailEnd/>
            </a:ln>
          </p:spPr>
          <p:txBody>
            <a:bodyPr/>
            <a:lstStyle/>
            <a:p>
              <a:endParaRPr lang="en-US"/>
            </a:p>
          </p:txBody>
        </p:sp>
      </p:grpSp>
      <p:grpSp>
        <p:nvGrpSpPr>
          <p:cNvPr id="407" name="Group 46"/>
          <p:cNvGrpSpPr>
            <a:grpSpLocks/>
          </p:cNvGrpSpPr>
          <p:nvPr/>
        </p:nvGrpSpPr>
        <p:grpSpPr bwMode="auto">
          <a:xfrm flipH="1">
            <a:off x="2553091" y="3552612"/>
            <a:ext cx="1827611" cy="1528061"/>
            <a:chOff x="1593" y="2122"/>
            <a:chExt cx="949" cy="554"/>
          </a:xfrm>
        </p:grpSpPr>
        <p:sp>
          <p:nvSpPr>
            <p:cNvPr id="408" name="Freeform 47"/>
            <p:cNvSpPr>
              <a:spLocks/>
            </p:cNvSpPr>
            <p:nvPr/>
          </p:nvSpPr>
          <p:spPr bwMode="auto">
            <a:xfrm>
              <a:off x="1593" y="2122"/>
              <a:ext cx="949" cy="123"/>
            </a:xfrm>
            <a:custGeom>
              <a:avLst/>
              <a:gdLst>
                <a:gd name="T0" fmla="*/ 949 w 949"/>
                <a:gd name="T1" fmla="*/ 0 h 123"/>
                <a:gd name="T2" fmla="*/ 0 w 949"/>
                <a:gd name="T3" fmla="*/ 2 h 123"/>
                <a:gd name="T4" fmla="*/ 0 w 949"/>
                <a:gd name="T5" fmla="*/ 123 h 123"/>
                <a:gd name="T6" fmla="*/ 949 w 949"/>
                <a:gd name="T7" fmla="*/ 122 h 123"/>
                <a:gd name="T8" fmla="*/ 949 w 949"/>
                <a:gd name="T9" fmla="*/ 0 h 123"/>
                <a:gd name="T10" fmla="*/ 0 60000 65536"/>
                <a:gd name="T11" fmla="*/ 0 60000 65536"/>
                <a:gd name="T12" fmla="*/ 0 60000 65536"/>
                <a:gd name="T13" fmla="*/ 0 60000 65536"/>
                <a:gd name="T14" fmla="*/ 0 60000 65536"/>
                <a:gd name="T15" fmla="*/ 0 w 949"/>
                <a:gd name="T16" fmla="*/ 0 h 123"/>
                <a:gd name="T17" fmla="*/ 949 w 949"/>
                <a:gd name="T18" fmla="*/ 123 h 123"/>
              </a:gdLst>
              <a:ahLst/>
              <a:cxnLst>
                <a:cxn ang="T10">
                  <a:pos x="T0" y="T1"/>
                </a:cxn>
                <a:cxn ang="T11">
                  <a:pos x="T2" y="T3"/>
                </a:cxn>
                <a:cxn ang="T12">
                  <a:pos x="T4" y="T5"/>
                </a:cxn>
                <a:cxn ang="T13">
                  <a:pos x="T6" y="T7"/>
                </a:cxn>
                <a:cxn ang="T14">
                  <a:pos x="T8" y="T9"/>
                </a:cxn>
              </a:cxnLst>
              <a:rect l="T15" t="T16" r="T17" b="T18"/>
              <a:pathLst>
                <a:path w="949" h="123">
                  <a:moveTo>
                    <a:pt x="949" y="0"/>
                  </a:moveTo>
                  <a:lnTo>
                    <a:pt x="0" y="2"/>
                  </a:lnTo>
                  <a:lnTo>
                    <a:pt x="0" y="123"/>
                  </a:lnTo>
                  <a:lnTo>
                    <a:pt x="949" y="122"/>
                  </a:lnTo>
                  <a:lnTo>
                    <a:pt x="949" y="0"/>
                  </a:lnTo>
                  <a:close/>
                </a:path>
              </a:pathLst>
            </a:custGeom>
            <a:solidFill>
              <a:srgbClr val="E6E6E6"/>
            </a:solidFill>
            <a:ln w="4763">
              <a:solidFill>
                <a:schemeClr val="bg2"/>
              </a:solidFill>
              <a:round/>
              <a:headEnd/>
              <a:tailEnd/>
            </a:ln>
          </p:spPr>
          <p:txBody>
            <a:bodyPr/>
            <a:lstStyle/>
            <a:p>
              <a:endParaRPr lang="en-US"/>
            </a:p>
          </p:txBody>
        </p:sp>
        <p:sp>
          <p:nvSpPr>
            <p:cNvPr id="409" name="Freeform 48"/>
            <p:cNvSpPr>
              <a:spLocks/>
            </p:cNvSpPr>
            <p:nvPr/>
          </p:nvSpPr>
          <p:spPr bwMode="auto">
            <a:xfrm>
              <a:off x="1593" y="2124"/>
              <a:ext cx="439" cy="552"/>
            </a:xfrm>
            <a:custGeom>
              <a:avLst/>
              <a:gdLst>
                <a:gd name="T0" fmla="*/ 0 w 439"/>
                <a:gd name="T1" fmla="*/ 0 h 552"/>
                <a:gd name="T2" fmla="*/ 439 w 439"/>
                <a:gd name="T3" fmla="*/ 431 h 552"/>
                <a:gd name="T4" fmla="*/ 439 w 439"/>
                <a:gd name="T5" fmla="*/ 552 h 552"/>
                <a:gd name="T6" fmla="*/ 0 w 439"/>
                <a:gd name="T7" fmla="*/ 121 h 552"/>
                <a:gd name="T8" fmla="*/ 0 w 439"/>
                <a:gd name="T9" fmla="*/ 0 h 552"/>
                <a:gd name="T10" fmla="*/ 0 60000 65536"/>
                <a:gd name="T11" fmla="*/ 0 60000 65536"/>
                <a:gd name="T12" fmla="*/ 0 60000 65536"/>
                <a:gd name="T13" fmla="*/ 0 60000 65536"/>
                <a:gd name="T14" fmla="*/ 0 60000 65536"/>
                <a:gd name="T15" fmla="*/ 0 w 439"/>
                <a:gd name="T16" fmla="*/ 0 h 552"/>
                <a:gd name="T17" fmla="*/ 439 w 439"/>
                <a:gd name="T18" fmla="*/ 552 h 552"/>
              </a:gdLst>
              <a:ahLst/>
              <a:cxnLst>
                <a:cxn ang="T10">
                  <a:pos x="T0" y="T1"/>
                </a:cxn>
                <a:cxn ang="T11">
                  <a:pos x="T2" y="T3"/>
                </a:cxn>
                <a:cxn ang="T12">
                  <a:pos x="T4" y="T5"/>
                </a:cxn>
                <a:cxn ang="T13">
                  <a:pos x="T6" y="T7"/>
                </a:cxn>
                <a:cxn ang="T14">
                  <a:pos x="T8" y="T9"/>
                </a:cxn>
              </a:cxnLst>
              <a:rect l="T15" t="T16" r="T17" b="T18"/>
              <a:pathLst>
                <a:path w="439" h="552">
                  <a:moveTo>
                    <a:pt x="0" y="0"/>
                  </a:moveTo>
                  <a:lnTo>
                    <a:pt x="439" y="431"/>
                  </a:lnTo>
                  <a:lnTo>
                    <a:pt x="439" y="552"/>
                  </a:lnTo>
                  <a:lnTo>
                    <a:pt x="0" y="121"/>
                  </a:lnTo>
                  <a:lnTo>
                    <a:pt x="0" y="0"/>
                  </a:lnTo>
                  <a:close/>
                </a:path>
              </a:pathLst>
            </a:custGeom>
            <a:solidFill>
              <a:srgbClr val="E6E6E6"/>
            </a:solidFill>
            <a:ln w="4763">
              <a:solidFill>
                <a:schemeClr val="bg2"/>
              </a:solidFill>
              <a:round/>
              <a:headEnd/>
              <a:tailEnd/>
            </a:ln>
          </p:spPr>
          <p:txBody>
            <a:bodyPr/>
            <a:lstStyle/>
            <a:p>
              <a:endParaRPr lang="en-US"/>
            </a:p>
          </p:txBody>
        </p:sp>
        <p:sp>
          <p:nvSpPr>
            <p:cNvPr id="623" name="Freeform 49"/>
            <p:cNvSpPr>
              <a:spLocks/>
            </p:cNvSpPr>
            <p:nvPr/>
          </p:nvSpPr>
          <p:spPr bwMode="auto">
            <a:xfrm>
              <a:off x="2500" y="2122"/>
              <a:ext cx="42" cy="552"/>
            </a:xfrm>
            <a:custGeom>
              <a:avLst/>
              <a:gdLst>
                <a:gd name="T0" fmla="*/ 0 w 42"/>
                <a:gd name="T1" fmla="*/ 431 h 552"/>
                <a:gd name="T2" fmla="*/ 42 w 42"/>
                <a:gd name="T3" fmla="*/ 0 h 552"/>
                <a:gd name="T4" fmla="*/ 42 w 42"/>
                <a:gd name="T5" fmla="*/ 122 h 552"/>
                <a:gd name="T6" fmla="*/ 0 w 42"/>
                <a:gd name="T7" fmla="*/ 552 h 552"/>
                <a:gd name="T8" fmla="*/ 0 w 42"/>
                <a:gd name="T9" fmla="*/ 431 h 552"/>
                <a:gd name="T10" fmla="*/ 0 60000 65536"/>
                <a:gd name="T11" fmla="*/ 0 60000 65536"/>
                <a:gd name="T12" fmla="*/ 0 60000 65536"/>
                <a:gd name="T13" fmla="*/ 0 60000 65536"/>
                <a:gd name="T14" fmla="*/ 0 60000 65536"/>
                <a:gd name="T15" fmla="*/ 0 w 42"/>
                <a:gd name="T16" fmla="*/ 0 h 552"/>
                <a:gd name="T17" fmla="*/ 42 w 42"/>
                <a:gd name="T18" fmla="*/ 552 h 552"/>
              </a:gdLst>
              <a:ahLst/>
              <a:cxnLst>
                <a:cxn ang="T10">
                  <a:pos x="T0" y="T1"/>
                </a:cxn>
                <a:cxn ang="T11">
                  <a:pos x="T2" y="T3"/>
                </a:cxn>
                <a:cxn ang="T12">
                  <a:pos x="T4" y="T5"/>
                </a:cxn>
                <a:cxn ang="T13">
                  <a:pos x="T6" y="T7"/>
                </a:cxn>
                <a:cxn ang="T14">
                  <a:pos x="T8" y="T9"/>
                </a:cxn>
              </a:cxnLst>
              <a:rect l="T15" t="T16" r="T17" b="T18"/>
              <a:pathLst>
                <a:path w="42" h="552">
                  <a:moveTo>
                    <a:pt x="0" y="431"/>
                  </a:moveTo>
                  <a:lnTo>
                    <a:pt x="42" y="0"/>
                  </a:lnTo>
                  <a:lnTo>
                    <a:pt x="42" y="122"/>
                  </a:lnTo>
                  <a:lnTo>
                    <a:pt x="0" y="552"/>
                  </a:lnTo>
                  <a:lnTo>
                    <a:pt x="0" y="431"/>
                  </a:lnTo>
                  <a:close/>
                </a:path>
              </a:pathLst>
            </a:custGeom>
            <a:solidFill>
              <a:srgbClr val="E6E6E6"/>
            </a:solidFill>
            <a:ln w="4763">
              <a:solidFill>
                <a:schemeClr val="bg2"/>
              </a:solidFill>
              <a:round/>
              <a:headEnd/>
              <a:tailEnd/>
            </a:ln>
          </p:spPr>
          <p:txBody>
            <a:bodyPr/>
            <a:lstStyle/>
            <a:p>
              <a:endParaRPr lang="en-US"/>
            </a:p>
          </p:txBody>
        </p:sp>
        <p:sp>
          <p:nvSpPr>
            <p:cNvPr id="624" name="Freeform 50"/>
            <p:cNvSpPr>
              <a:spLocks/>
            </p:cNvSpPr>
            <p:nvPr/>
          </p:nvSpPr>
          <p:spPr bwMode="auto">
            <a:xfrm>
              <a:off x="2032" y="2553"/>
              <a:ext cx="468" cy="123"/>
            </a:xfrm>
            <a:custGeom>
              <a:avLst/>
              <a:gdLst>
                <a:gd name="T0" fmla="*/ 0 w 468"/>
                <a:gd name="T1" fmla="*/ 2 h 123"/>
                <a:gd name="T2" fmla="*/ 468 w 468"/>
                <a:gd name="T3" fmla="*/ 0 h 123"/>
                <a:gd name="T4" fmla="*/ 468 w 468"/>
                <a:gd name="T5" fmla="*/ 121 h 123"/>
                <a:gd name="T6" fmla="*/ 0 w 468"/>
                <a:gd name="T7" fmla="*/ 123 h 123"/>
                <a:gd name="T8" fmla="*/ 0 w 468"/>
                <a:gd name="T9" fmla="*/ 2 h 123"/>
                <a:gd name="T10" fmla="*/ 0 60000 65536"/>
                <a:gd name="T11" fmla="*/ 0 60000 65536"/>
                <a:gd name="T12" fmla="*/ 0 60000 65536"/>
                <a:gd name="T13" fmla="*/ 0 60000 65536"/>
                <a:gd name="T14" fmla="*/ 0 60000 65536"/>
                <a:gd name="T15" fmla="*/ 0 w 468"/>
                <a:gd name="T16" fmla="*/ 0 h 123"/>
                <a:gd name="T17" fmla="*/ 468 w 468"/>
                <a:gd name="T18" fmla="*/ 123 h 123"/>
              </a:gdLst>
              <a:ahLst/>
              <a:cxnLst>
                <a:cxn ang="T10">
                  <a:pos x="T0" y="T1"/>
                </a:cxn>
                <a:cxn ang="T11">
                  <a:pos x="T2" y="T3"/>
                </a:cxn>
                <a:cxn ang="T12">
                  <a:pos x="T4" y="T5"/>
                </a:cxn>
                <a:cxn ang="T13">
                  <a:pos x="T6" y="T7"/>
                </a:cxn>
                <a:cxn ang="T14">
                  <a:pos x="T8" y="T9"/>
                </a:cxn>
              </a:cxnLst>
              <a:rect l="T15" t="T16" r="T17" b="T18"/>
              <a:pathLst>
                <a:path w="468" h="123">
                  <a:moveTo>
                    <a:pt x="0" y="2"/>
                  </a:moveTo>
                  <a:lnTo>
                    <a:pt x="468" y="0"/>
                  </a:lnTo>
                  <a:lnTo>
                    <a:pt x="468" y="121"/>
                  </a:lnTo>
                  <a:lnTo>
                    <a:pt x="0" y="123"/>
                  </a:lnTo>
                  <a:lnTo>
                    <a:pt x="0" y="2"/>
                  </a:lnTo>
                  <a:close/>
                </a:path>
              </a:pathLst>
            </a:custGeom>
            <a:solidFill>
              <a:srgbClr val="E6E6E6"/>
            </a:solidFill>
            <a:ln w="4763">
              <a:solidFill>
                <a:schemeClr val="bg2"/>
              </a:solidFill>
              <a:round/>
              <a:headEnd/>
              <a:tailEnd/>
            </a:ln>
          </p:spPr>
          <p:txBody>
            <a:bodyPr/>
            <a:lstStyle/>
            <a:p>
              <a:endParaRPr lang="en-US"/>
            </a:p>
          </p:txBody>
        </p:sp>
        <p:sp>
          <p:nvSpPr>
            <p:cNvPr id="625" name="Freeform 51"/>
            <p:cNvSpPr>
              <a:spLocks/>
            </p:cNvSpPr>
            <p:nvPr/>
          </p:nvSpPr>
          <p:spPr bwMode="auto">
            <a:xfrm>
              <a:off x="1593" y="2122"/>
              <a:ext cx="949" cy="433"/>
            </a:xfrm>
            <a:custGeom>
              <a:avLst/>
              <a:gdLst>
                <a:gd name="T0" fmla="*/ 949 w 949"/>
                <a:gd name="T1" fmla="*/ 0 h 433"/>
                <a:gd name="T2" fmla="*/ 0 w 949"/>
                <a:gd name="T3" fmla="*/ 2 h 433"/>
                <a:gd name="T4" fmla="*/ 439 w 949"/>
                <a:gd name="T5" fmla="*/ 433 h 433"/>
                <a:gd name="T6" fmla="*/ 907 w 949"/>
                <a:gd name="T7" fmla="*/ 431 h 433"/>
                <a:gd name="T8" fmla="*/ 949 w 949"/>
                <a:gd name="T9" fmla="*/ 0 h 433"/>
                <a:gd name="T10" fmla="*/ 0 60000 65536"/>
                <a:gd name="T11" fmla="*/ 0 60000 65536"/>
                <a:gd name="T12" fmla="*/ 0 60000 65536"/>
                <a:gd name="T13" fmla="*/ 0 60000 65536"/>
                <a:gd name="T14" fmla="*/ 0 60000 65536"/>
                <a:gd name="T15" fmla="*/ 0 w 949"/>
                <a:gd name="T16" fmla="*/ 0 h 433"/>
                <a:gd name="T17" fmla="*/ 949 w 949"/>
                <a:gd name="T18" fmla="*/ 433 h 433"/>
              </a:gdLst>
              <a:ahLst/>
              <a:cxnLst>
                <a:cxn ang="T10">
                  <a:pos x="T0" y="T1"/>
                </a:cxn>
                <a:cxn ang="T11">
                  <a:pos x="T2" y="T3"/>
                </a:cxn>
                <a:cxn ang="T12">
                  <a:pos x="T4" y="T5"/>
                </a:cxn>
                <a:cxn ang="T13">
                  <a:pos x="T6" y="T7"/>
                </a:cxn>
                <a:cxn ang="T14">
                  <a:pos x="T8" y="T9"/>
                </a:cxn>
              </a:cxnLst>
              <a:rect l="T15" t="T16" r="T17" b="T18"/>
              <a:pathLst>
                <a:path w="949" h="433">
                  <a:moveTo>
                    <a:pt x="949" y="0"/>
                  </a:moveTo>
                  <a:lnTo>
                    <a:pt x="0" y="2"/>
                  </a:lnTo>
                  <a:lnTo>
                    <a:pt x="439" y="433"/>
                  </a:lnTo>
                  <a:lnTo>
                    <a:pt x="907" y="431"/>
                  </a:lnTo>
                  <a:lnTo>
                    <a:pt x="949" y="0"/>
                  </a:lnTo>
                  <a:close/>
                </a:path>
              </a:pathLst>
            </a:custGeom>
            <a:solidFill>
              <a:srgbClr val="E6E6E6"/>
            </a:solidFill>
            <a:ln w="4763">
              <a:solidFill>
                <a:schemeClr val="bg2"/>
              </a:solidFill>
              <a:round/>
              <a:headEnd/>
              <a:tailEnd/>
            </a:ln>
          </p:spPr>
          <p:txBody>
            <a:bodyPr/>
            <a:lstStyle/>
            <a:p>
              <a:endParaRPr lang="en-US"/>
            </a:p>
          </p:txBody>
        </p:sp>
      </p:grpSp>
      <p:grpSp>
        <p:nvGrpSpPr>
          <p:cNvPr id="335" name="Group 79"/>
          <p:cNvGrpSpPr>
            <a:grpSpLocks/>
          </p:cNvGrpSpPr>
          <p:nvPr/>
        </p:nvGrpSpPr>
        <p:grpSpPr bwMode="auto">
          <a:xfrm flipH="1">
            <a:off x="329978" y="3507699"/>
            <a:ext cx="1739023" cy="1522545"/>
            <a:chOff x="1619" y="1999"/>
            <a:chExt cx="903" cy="552"/>
          </a:xfrm>
        </p:grpSpPr>
        <p:sp>
          <p:nvSpPr>
            <p:cNvPr id="336" name="Rectangle 80"/>
            <p:cNvSpPr>
              <a:spLocks noChangeArrowheads="1"/>
            </p:cNvSpPr>
            <p:nvPr/>
          </p:nvSpPr>
          <p:spPr bwMode="auto">
            <a:xfrm>
              <a:off x="1619" y="1999"/>
              <a:ext cx="479" cy="122"/>
            </a:xfrm>
            <a:prstGeom prst="rect">
              <a:avLst/>
            </a:prstGeom>
            <a:solidFill>
              <a:srgbClr val="CCFFCC"/>
            </a:solidFill>
            <a:ln w="4763">
              <a:solidFill>
                <a:schemeClr val="bg2"/>
              </a:solidFill>
              <a:miter lim="800000"/>
              <a:headEnd/>
              <a:tailEnd/>
            </a:ln>
          </p:spPr>
          <p:txBody>
            <a:bodyPr/>
            <a:lstStyle/>
            <a:p>
              <a:endParaRPr lang="en-US"/>
            </a:p>
          </p:txBody>
        </p:sp>
        <p:sp>
          <p:nvSpPr>
            <p:cNvPr id="337" name="Freeform 81"/>
            <p:cNvSpPr>
              <a:spLocks/>
            </p:cNvSpPr>
            <p:nvPr/>
          </p:nvSpPr>
          <p:spPr bwMode="auto">
            <a:xfrm>
              <a:off x="2098" y="1999"/>
              <a:ext cx="424" cy="552"/>
            </a:xfrm>
            <a:custGeom>
              <a:avLst/>
              <a:gdLst>
                <a:gd name="T0" fmla="*/ 424 w 424"/>
                <a:gd name="T1" fmla="*/ 431 h 552"/>
                <a:gd name="T2" fmla="*/ 0 w 424"/>
                <a:gd name="T3" fmla="*/ 0 h 552"/>
                <a:gd name="T4" fmla="*/ 0 w 424"/>
                <a:gd name="T5" fmla="*/ 122 h 552"/>
                <a:gd name="T6" fmla="*/ 424 w 424"/>
                <a:gd name="T7" fmla="*/ 552 h 552"/>
                <a:gd name="T8" fmla="*/ 424 w 424"/>
                <a:gd name="T9" fmla="*/ 431 h 552"/>
                <a:gd name="T10" fmla="*/ 0 60000 65536"/>
                <a:gd name="T11" fmla="*/ 0 60000 65536"/>
                <a:gd name="T12" fmla="*/ 0 60000 65536"/>
                <a:gd name="T13" fmla="*/ 0 60000 65536"/>
                <a:gd name="T14" fmla="*/ 0 60000 65536"/>
                <a:gd name="T15" fmla="*/ 0 w 424"/>
                <a:gd name="T16" fmla="*/ 0 h 552"/>
                <a:gd name="T17" fmla="*/ 424 w 424"/>
                <a:gd name="T18" fmla="*/ 552 h 552"/>
              </a:gdLst>
              <a:ahLst/>
              <a:cxnLst>
                <a:cxn ang="T10">
                  <a:pos x="T0" y="T1"/>
                </a:cxn>
                <a:cxn ang="T11">
                  <a:pos x="T2" y="T3"/>
                </a:cxn>
                <a:cxn ang="T12">
                  <a:pos x="T4" y="T5"/>
                </a:cxn>
                <a:cxn ang="T13">
                  <a:pos x="T6" y="T7"/>
                </a:cxn>
                <a:cxn ang="T14">
                  <a:pos x="T8" y="T9"/>
                </a:cxn>
              </a:cxnLst>
              <a:rect l="T15" t="T16" r="T17" b="T18"/>
              <a:pathLst>
                <a:path w="424" h="552">
                  <a:moveTo>
                    <a:pt x="424" y="431"/>
                  </a:moveTo>
                  <a:lnTo>
                    <a:pt x="0" y="0"/>
                  </a:lnTo>
                  <a:lnTo>
                    <a:pt x="0" y="122"/>
                  </a:lnTo>
                  <a:lnTo>
                    <a:pt x="424" y="552"/>
                  </a:lnTo>
                  <a:lnTo>
                    <a:pt x="424" y="431"/>
                  </a:lnTo>
                  <a:close/>
                </a:path>
              </a:pathLst>
            </a:custGeom>
            <a:solidFill>
              <a:srgbClr val="CCFFCC"/>
            </a:solidFill>
            <a:ln w="4763">
              <a:solidFill>
                <a:schemeClr val="bg2"/>
              </a:solidFill>
              <a:round/>
              <a:headEnd/>
              <a:tailEnd/>
            </a:ln>
          </p:spPr>
          <p:txBody>
            <a:bodyPr/>
            <a:lstStyle/>
            <a:p>
              <a:endParaRPr lang="en-US"/>
            </a:p>
          </p:txBody>
        </p:sp>
        <p:sp>
          <p:nvSpPr>
            <p:cNvPr id="338" name="Freeform 82"/>
            <p:cNvSpPr>
              <a:spLocks/>
            </p:cNvSpPr>
            <p:nvPr/>
          </p:nvSpPr>
          <p:spPr bwMode="auto">
            <a:xfrm>
              <a:off x="1619" y="1999"/>
              <a:ext cx="421" cy="552"/>
            </a:xfrm>
            <a:custGeom>
              <a:avLst/>
              <a:gdLst>
                <a:gd name="T0" fmla="*/ 0 w 421"/>
                <a:gd name="T1" fmla="*/ 0 h 552"/>
                <a:gd name="T2" fmla="*/ 421 w 421"/>
                <a:gd name="T3" fmla="*/ 431 h 552"/>
                <a:gd name="T4" fmla="*/ 421 w 421"/>
                <a:gd name="T5" fmla="*/ 552 h 552"/>
                <a:gd name="T6" fmla="*/ 0 w 421"/>
                <a:gd name="T7" fmla="*/ 122 h 552"/>
                <a:gd name="T8" fmla="*/ 0 w 421"/>
                <a:gd name="T9" fmla="*/ 0 h 552"/>
                <a:gd name="T10" fmla="*/ 0 60000 65536"/>
                <a:gd name="T11" fmla="*/ 0 60000 65536"/>
                <a:gd name="T12" fmla="*/ 0 60000 65536"/>
                <a:gd name="T13" fmla="*/ 0 60000 65536"/>
                <a:gd name="T14" fmla="*/ 0 60000 65536"/>
                <a:gd name="T15" fmla="*/ 0 w 421"/>
                <a:gd name="T16" fmla="*/ 0 h 552"/>
                <a:gd name="T17" fmla="*/ 421 w 421"/>
                <a:gd name="T18" fmla="*/ 552 h 552"/>
              </a:gdLst>
              <a:ahLst/>
              <a:cxnLst>
                <a:cxn ang="T10">
                  <a:pos x="T0" y="T1"/>
                </a:cxn>
                <a:cxn ang="T11">
                  <a:pos x="T2" y="T3"/>
                </a:cxn>
                <a:cxn ang="T12">
                  <a:pos x="T4" y="T5"/>
                </a:cxn>
                <a:cxn ang="T13">
                  <a:pos x="T6" y="T7"/>
                </a:cxn>
                <a:cxn ang="T14">
                  <a:pos x="T8" y="T9"/>
                </a:cxn>
              </a:cxnLst>
              <a:rect l="T15" t="T16" r="T17" b="T18"/>
              <a:pathLst>
                <a:path w="421" h="552">
                  <a:moveTo>
                    <a:pt x="0" y="0"/>
                  </a:moveTo>
                  <a:lnTo>
                    <a:pt x="421" y="431"/>
                  </a:lnTo>
                  <a:lnTo>
                    <a:pt x="421"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339" name="Rectangle 83"/>
            <p:cNvSpPr>
              <a:spLocks noChangeArrowheads="1"/>
            </p:cNvSpPr>
            <p:nvPr/>
          </p:nvSpPr>
          <p:spPr bwMode="auto">
            <a:xfrm>
              <a:off x="2035" y="2430"/>
              <a:ext cx="487" cy="121"/>
            </a:xfrm>
            <a:prstGeom prst="rect">
              <a:avLst/>
            </a:prstGeom>
            <a:solidFill>
              <a:srgbClr val="CCFFCC"/>
            </a:solidFill>
            <a:ln w="4763">
              <a:solidFill>
                <a:schemeClr val="bg2"/>
              </a:solidFill>
              <a:miter lim="800000"/>
              <a:headEnd/>
              <a:tailEnd/>
            </a:ln>
          </p:spPr>
          <p:txBody>
            <a:bodyPr/>
            <a:lstStyle/>
            <a:p>
              <a:endParaRPr lang="en-US"/>
            </a:p>
          </p:txBody>
        </p:sp>
        <p:sp>
          <p:nvSpPr>
            <p:cNvPr id="340" name="Freeform 84"/>
            <p:cNvSpPr>
              <a:spLocks/>
            </p:cNvSpPr>
            <p:nvPr/>
          </p:nvSpPr>
          <p:spPr bwMode="auto">
            <a:xfrm>
              <a:off x="1619" y="1999"/>
              <a:ext cx="903" cy="431"/>
            </a:xfrm>
            <a:custGeom>
              <a:avLst/>
              <a:gdLst>
                <a:gd name="T0" fmla="*/ 416 w 903"/>
                <a:gd name="T1" fmla="*/ 431 h 431"/>
                <a:gd name="T2" fmla="*/ 903 w 903"/>
                <a:gd name="T3" fmla="*/ 431 h 431"/>
                <a:gd name="T4" fmla="*/ 479 w 903"/>
                <a:gd name="T5" fmla="*/ 0 h 431"/>
                <a:gd name="T6" fmla="*/ 0 w 903"/>
                <a:gd name="T7" fmla="*/ 0 h 431"/>
                <a:gd name="T8" fmla="*/ 421 w 903"/>
                <a:gd name="T9" fmla="*/ 431 h 431"/>
                <a:gd name="T10" fmla="*/ 416 w 903"/>
                <a:gd name="T11" fmla="*/ 431 h 431"/>
                <a:gd name="T12" fmla="*/ 0 60000 65536"/>
                <a:gd name="T13" fmla="*/ 0 60000 65536"/>
                <a:gd name="T14" fmla="*/ 0 60000 65536"/>
                <a:gd name="T15" fmla="*/ 0 60000 65536"/>
                <a:gd name="T16" fmla="*/ 0 60000 65536"/>
                <a:gd name="T17" fmla="*/ 0 60000 65536"/>
                <a:gd name="T18" fmla="*/ 0 w 903"/>
                <a:gd name="T19" fmla="*/ 0 h 431"/>
                <a:gd name="T20" fmla="*/ 903 w 903"/>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3" h="431">
                  <a:moveTo>
                    <a:pt x="416" y="431"/>
                  </a:moveTo>
                  <a:lnTo>
                    <a:pt x="903" y="431"/>
                  </a:lnTo>
                  <a:lnTo>
                    <a:pt x="479" y="0"/>
                  </a:lnTo>
                  <a:lnTo>
                    <a:pt x="0" y="0"/>
                  </a:lnTo>
                  <a:lnTo>
                    <a:pt x="421" y="431"/>
                  </a:lnTo>
                  <a:lnTo>
                    <a:pt x="416" y="431"/>
                  </a:lnTo>
                  <a:close/>
                </a:path>
              </a:pathLst>
            </a:custGeom>
            <a:solidFill>
              <a:srgbClr val="CCFFCC"/>
            </a:solidFill>
            <a:ln w="9525">
              <a:solidFill>
                <a:schemeClr val="bg2"/>
              </a:solidFill>
              <a:round/>
              <a:headEnd/>
              <a:tailEnd/>
            </a:ln>
          </p:spPr>
          <p:txBody>
            <a:bodyPr/>
            <a:lstStyle/>
            <a:p>
              <a:endParaRPr lang="en-US"/>
            </a:p>
          </p:txBody>
        </p:sp>
        <p:sp>
          <p:nvSpPr>
            <p:cNvPr id="341" name="Freeform 85"/>
            <p:cNvSpPr>
              <a:spLocks/>
            </p:cNvSpPr>
            <p:nvPr/>
          </p:nvSpPr>
          <p:spPr bwMode="auto">
            <a:xfrm>
              <a:off x="1619" y="1999"/>
              <a:ext cx="903" cy="431"/>
            </a:xfrm>
            <a:custGeom>
              <a:avLst/>
              <a:gdLst>
                <a:gd name="T0" fmla="*/ 416 w 903"/>
                <a:gd name="T1" fmla="*/ 431 h 431"/>
                <a:gd name="T2" fmla="*/ 903 w 903"/>
                <a:gd name="T3" fmla="*/ 431 h 431"/>
                <a:gd name="T4" fmla="*/ 479 w 903"/>
                <a:gd name="T5" fmla="*/ 0 h 431"/>
                <a:gd name="T6" fmla="*/ 0 w 903"/>
                <a:gd name="T7" fmla="*/ 0 h 431"/>
                <a:gd name="T8" fmla="*/ 421 w 903"/>
                <a:gd name="T9" fmla="*/ 431 h 431"/>
                <a:gd name="T10" fmla="*/ 0 60000 65536"/>
                <a:gd name="T11" fmla="*/ 0 60000 65536"/>
                <a:gd name="T12" fmla="*/ 0 60000 65536"/>
                <a:gd name="T13" fmla="*/ 0 60000 65536"/>
                <a:gd name="T14" fmla="*/ 0 60000 65536"/>
                <a:gd name="T15" fmla="*/ 0 w 903"/>
                <a:gd name="T16" fmla="*/ 0 h 431"/>
                <a:gd name="T17" fmla="*/ 903 w 903"/>
                <a:gd name="T18" fmla="*/ 431 h 431"/>
              </a:gdLst>
              <a:ahLst/>
              <a:cxnLst>
                <a:cxn ang="T10">
                  <a:pos x="T0" y="T1"/>
                </a:cxn>
                <a:cxn ang="T11">
                  <a:pos x="T2" y="T3"/>
                </a:cxn>
                <a:cxn ang="T12">
                  <a:pos x="T4" y="T5"/>
                </a:cxn>
                <a:cxn ang="T13">
                  <a:pos x="T6" y="T7"/>
                </a:cxn>
                <a:cxn ang="T14">
                  <a:pos x="T8" y="T9"/>
                </a:cxn>
              </a:cxnLst>
              <a:rect l="T15" t="T16" r="T17" b="T18"/>
              <a:pathLst>
                <a:path w="903" h="431">
                  <a:moveTo>
                    <a:pt x="416" y="431"/>
                  </a:moveTo>
                  <a:lnTo>
                    <a:pt x="903" y="431"/>
                  </a:lnTo>
                  <a:lnTo>
                    <a:pt x="479" y="0"/>
                  </a:lnTo>
                  <a:lnTo>
                    <a:pt x="0" y="0"/>
                  </a:lnTo>
                  <a:lnTo>
                    <a:pt x="421" y="431"/>
                  </a:lnTo>
                </a:path>
              </a:pathLst>
            </a:custGeom>
            <a:noFill/>
            <a:ln w="4763">
              <a:solidFill>
                <a:schemeClr val="bg2"/>
              </a:solidFill>
              <a:round/>
              <a:headEnd/>
              <a:tailEnd/>
            </a:ln>
          </p:spPr>
          <p:txBody>
            <a:bodyPr/>
            <a:lstStyle/>
            <a:p>
              <a:endParaRPr lang="en-US"/>
            </a:p>
          </p:txBody>
        </p:sp>
      </p:grpSp>
      <p:sp>
        <p:nvSpPr>
          <p:cNvPr id="71684" name="Rectangle 1026"/>
          <p:cNvSpPr>
            <a:spLocks noGrp="1" noChangeArrowheads="1"/>
          </p:cNvSpPr>
          <p:nvPr>
            <p:ph type="title"/>
          </p:nvPr>
        </p:nvSpPr>
        <p:spPr>
          <a:xfrm>
            <a:off x="0" y="409077"/>
            <a:ext cx="9144000" cy="628149"/>
          </a:xfrm>
        </p:spPr>
        <p:txBody>
          <a:bodyPr/>
          <a:lstStyle/>
          <a:p>
            <a:pPr>
              <a:lnSpc>
                <a:spcPct val="90000"/>
              </a:lnSpc>
            </a:pPr>
            <a:r>
              <a:rPr lang="en-US" sz="3200" dirty="0" smtClean="0"/>
              <a:t>Separating Concerns in Software Systems</a:t>
            </a:r>
          </a:p>
        </p:txBody>
      </p:sp>
      <p:grpSp>
        <p:nvGrpSpPr>
          <p:cNvPr id="387" name="Group 15"/>
          <p:cNvGrpSpPr>
            <a:grpSpLocks/>
          </p:cNvGrpSpPr>
          <p:nvPr/>
        </p:nvGrpSpPr>
        <p:grpSpPr bwMode="auto">
          <a:xfrm flipH="1">
            <a:off x="925225" y="3813266"/>
            <a:ext cx="2260923" cy="929525"/>
            <a:chOff x="2689" y="2182"/>
            <a:chExt cx="1174" cy="337"/>
          </a:xfrm>
        </p:grpSpPr>
        <p:sp>
          <p:nvSpPr>
            <p:cNvPr id="394" name="Rectangle 16"/>
            <p:cNvSpPr>
              <a:spLocks noChangeArrowheads="1"/>
            </p:cNvSpPr>
            <p:nvPr/>
          </p:nvSpPr>
          <p:spPr bwMode="auto">
            <a:xfrm>
              <a:off x="2689" y="2182"/>
              <a:ext cx="954" cy="122"/>
            </a:xfrm>
            <a:prstGeom prst="rect">
              <a:avLst/>
            </a:prstGeom>
            <a:solidFill>
              <a:srgbClr val="BDFFFF"/>
            </a:solidFill>
            <a:ln w="3175">
              <a:solidFill>
                <a:schemeClr val="bg2"/>
              </a:solidFill>
              <a:miter lim="800000"/>
              <a:headEnd/>
              <a:tailEnd/>
            </a:ln>
          </p:spPr>
          <p:txBody>
            <a:bodyPr/>
            <a:lstStyle/>
            <a:p>
              <a:endParaRPr lang="en-US"/>
            </a:p>
          </p:txBody>
        </p:sp>
        <p:sp>
          <p:nvSpPr>
            <p:cNvPr id="395" name="Freeform 17"/>
            <p:cNvSpPr>
              <a:spLocks/>
            </p:cNvSpPr>
            <p:nvPr/>
          </p:nvSpPr>
          <p:spPr bwMode="auto">
            <a:xfrm>
              <a:off x="2689" y="2182"/>
              <a:ext cx="220" cy="337"/>
            </a:xfrm>
            <a:custGeom>
              <a:avLst/>
              <a:gdLst>
                <a:gd name="T0" fmla="*/ 0 w 220"/>
                <a:gd name="T1" fmla="*/ 0 h 337"/>
                <a:gd name="T2" fmla="*/ 220 w 220"/>
                <a:gd name="T3" fmla="*/ 215 h 337"/>
                <a:gd name="T4" fmla="*/ 220 w 220"/>
                <a:gd name="T5" fmla="*/ 337 h 337"/>
                <a:gd name="T6" fmla="*/ 0 w 220"/>
                <a:gd name="T7" fmla="*/ 122 h 337"/>
                <a:gd name="T8" fmla="*/ 0 w 220"/>
                <a:gd name="T9" fmla="*/ 0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0" y="0"/>
                  </a:moveTo>
                  <a:lnTo>
                    <a:pt x="220" y="215"/>
                  </a:lnTo>
                  <a:lnTo>
                    <a:pt x="220" y="337"/>
                  </a:lnTo>
                  <a:lnTo>
                    <a:pt x="0" y="122"/>
                  </a:lnTo>
                  <a:lnTo>
                    <a:pt x="0" y="0"/>
                  </a:lnTo>
                  <a:close/>
                </a:path>
              </a:pathLst>
            </a:custGeom>
            <a:solidFill>
              <a:srgbClr val="BDFFFF"/>
            </a:solidFill>
            <a:ln w="3175">
              <a:solidFill>
                <a:schemeClr val="bg2"/>
              </a:solidFill>
              <a:round/>
              <a:headEnd/>
              <a:tailEnd/>
            </a:ln>
          </p:spPr>
          <p:txBody>
            <a:bodyPr/>
            <a:lstStyle/>
            <a:p>
              <a:endParaRPr lang="en-US"/>
            </a:p>
          </p:txBody>
        </p:sp>
        <p:sp>
          <p:nvSpPr>
            <p:cNvPr id="396" name="Freeform 18"/>
            <p:cNvSpPr>
              <a:spLocks/>
            </p:cNvSpPr>
            <p:nvPr/>
          </p:nvSpPr>
          <p:spPr bwMode="auto">
            <a:xfrm>
              <a:off x="3643" y="2182"/>
              <a:ext cx="220" cy="337"/>
            </a:xfrm>
            <a:custGeom>
              <a:avLst/>
              <a:gdLst>
                <a:gd name="T0" fmla="*/ 220 w 220"/>
                <a:gd name="T1" fmla="*/ 215 h 337"/>
                <a:gd name="T2" fmla="*/ 0 w 220"/>
                <a:gd name="T3" fmla="*/ 0 h 337"/>
                <a:gd name="T4" fmla="*/ 0 w 220"/>
                <a:gd name="T5" fmla="*/ 122 h 337"/>
                <a:gd name="T6" fmla="*/ 220 w 220"/>
                <a:gd name="T7" fmla="*/ 337 h 337"/>
                <a:gd name="T8" fmla="*/ 220 w 220"/>
                <a:gd name="T9" fmla="*/ 215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5"/>
                  </a:moveTo>
                  <a:lnTo>
                    <a:pt x="0" y="0"/>
                  </a:lnTo>
                  <a:lnTo>
                    <a:pt x="0" y="122"/>
                  </a:lnTo>
                  <a:lnTo>
                    <a:pt x="220" y="337"/>
                  </a:lnTo>
                  <a:lnTo>
                    <a:pt x="220" y="215"/>
                  </a:lnTo>
                  <a:close/>
                </a:path>
              </a:pathLst>
            </a:custGeom>
            <a:solidFill>
              <a:srgbClr val="BDFFFF"/>
            </a:solidFill>
            <a:ln w="3175">
              <a:solidFill>
                <a:schemeClr val="bg2"/>
              </a:solidFill>
              <a:round/>
              <a:headEnd/>
              <a:tailEnd/>
            </a:ln>
          </p:spPr>
          <p:txBody>
            <a:bodyPr/>
            <a:lstStyle/>
            <a:p>
              <a:endParaRPr lang="en-US"/>
            </a:p>
          </p:txBody>
        </p:sp>
        <p:sp>
          <p:nvSpPr>
            <p:cNvPr id="397" name="Rectangle 19"/>
            <p:cNvSpPr>
              <a:spLocks noChangeArrowheads="1"/>
            </p:cNvSpPr>
            <p:nvPr/>
          </p:nvSpPr>
          <p:spPr bwMode="auto">
            <a:xfrm>
              <a:off x="2909" y="2397"/>
              <a:ext cx="954" cy="122"/>
            </a:xfrm>
            <a:prstGeom prst="rect">
              <a:avLst/>
            </a:prstGeom>
            <a:solidFill>
              <a:srgbClr val="BDFFFF"/>
            </a:solidFill>
            <a:ln w="3175">
              <a:solidFill>
                <a:schemeClr val="bg2"/>
              </a:solidFill>
              <a:miter lim="800000"/>
              <a:headEnd/>
              <a:tailEnd/>
            </a:ln>
          </p:spPr>
          <p:txBody>
            <a:bodyPr/>
            <a:lstStyle/>
            <a:p>
              <a:endParaRPr lang="en-US"/>
            </a:p>
          </p:txBody>
        </p:sp>
        <p:sp>
          <p:nvSpPr>
            <p:cNvPr id="398" name="Freeform 20"/>
            <p:cNvSpPr>
              <a:spLocks/>
            </p:cNvSpPr>
            <p:nvPr/>
          </p:nvSpPr>
          <p:spPr bwMode="auto">
            <a:xfrm>
              <a:off x="2689" y="2182"/>
              <a:ext cx="1174" cy="215"/>
            </a:xfrm>
            <a:custGeom>
              <a:avLst/>
              <a:gdLst>
                <a:gd name="T0" fmla="*/ 954 w 1174"/>
                <a:gd name="T1" fmla="*/ 0 h 215"/>
                <a:gd name="T2" fmla="*/ 0 w 1174"/>
                <a:gd name="T3" fmla="*/ 0 h 215"/>
                <a:gd name="T4" fmla="*/ 220 w 1174"/>
                <a:gd name="T5" fmla="*/ 215 h 215"/>
                <a:gd name="T6" fmla="*/ 1174 w 1174"/>
                <a:gd name="T7" fmla="*/ 215 h 215"/>
                <a:gd name="T8" fmla="*/ 954 w 1174"/>
                <a:gd name="T9" fmla="*/ 0 h 215"/>
                <a:gd name="T10" fmla="*/ 0 60000 65536"/>
                <a:gd name="T11" fmla="*/ 0 60000 65536"/>
                <a:gd name="T12" fmla="*/ 0 60000 65536"/>
                <a:gd name="T13" fmla="*/ 0 60000 65536"/>
                <a:gd name="T14" fmla="*/ 0 60000 65536"/>
                <a:gd name="T15" fmla="*/ 0 w 1174"/>
                <a:gd name="T16" fmla="*/ 0 h 215"/>
                <a:gd name="T17" fmla="*/ 1174 w 1174"/>
                <a:gd name="T18" fmla="*/ 215 h 215"/>
              </a:gdLst>
              <a:ahLst/>
              <a:cxnLst>
                <a:cxn ang="T10">
                  <a:pos x="T0" y="T1"/>
                </a:cxn>
                <a:cxn ang="T11">
                  <a:pos x="T2" y="T3"/>
                </a:cxn>
                <a:cxn ang="T12">
                  <a:pos x="T4" y="T5"/>
                </a:cxn>
                <a:cxn ang="T13">
                  <a:pos x="T6" y="T7"/>
                </a:cxn>
                <a:cxn ang="T14">
                  <a:pos x="T8" y="T9"/>
                </a:cxn>
              </a:cxnLst>
              <a:rect l="T15" t="T16" r="T17" b="T18"/>
              <a:pathLst>
                <a:path w="1174" h="215">
                  <a:moveTo>
                    <a:pt x="954" y="0"/>
                  </a:moveTo>
                  <a:lnTo>
                    <a:pt x="0" y="0"/>
                  </a:lnTo>
                  <a:lnTo>
                    <a:pt x="220" y="215"/>
                  </a:lnTo>
                  <a:lnTo>
                    <a:pt x="1174" y="215"/>
                  </a:lnTo>
                  <a:lnTo>
                    <a:pt x="954" y="0"/>
                  </a:lnTo>
                  <a:close/>
                </a:path>
              </a:pathLst>
            </a:custGeom>
            <a:solidFill>
              <a:srgbClr val="BDFFFF"/>
            </a:solidFill>
            <a:ln w="3175">
              <a:solidFill>
                <a:schemeClr val="bg2"/>
              </a:solidFill>
              <a:round/>
              <a:headEnd/>
              <a:tailEnd/>
            </a:ln>
          </p:spPr>
          <p:txBody>
            <a:bodyPr/>
            <a:lstStyle/>
            <a:p>
              <a:endParaRPr lang="en-US"/>
            </a:p>
          </p:txBody>
        </p:sp>
      </p:grpSp>
      <p:grpSp>
        <p:nvGrpSpPr>
          <p:cNvPr id="388" name="Group 21"/>
          <p:cNvGrpSpPr>
            <a:grpSpLocks/>
          </p:cNvGrpSpPr>
          <p:nvPr/>
        </p:nvGrpSpPr>
        <p:grpSpPr bwMode="auto">
          <a:xfrm flipH="1">
            <a:off x="936437" y="4989931"/>
            <a:ext cx="2258997" cy="929525"/>
            <a:chOff x="2971" y="2464"/>
            <a:chExt cx="1173" cy="337"/>
          </a:xfrm>
        </p:grpSpPr>
        <p:sp>
          <p:nvSpPr>
            <p:cNvPr id="389" name="Rectangle 22"/>
            <p:cNvSpPr>
              <a:spLocks noChangeArrowheads="1"/>
            </p:cNvSpPr>
            <p:nvPr/>
          </p:nvSpPr>
          <p:spPr bwMode="auto">
            <a:xfrm>
              <a:off x="2971" y="2464"/>
              <a:ext cx="953" cy="121"/>
            </a:xfrm>
            <a:prstGeom prst="rect">
              <a:avLst/>
            </a:prstGeom>
            <a:solidFill>
              <a:srgbClr val="BDFFFF"/>
            </a:solidFill>
            <a:ln w="3175">
              <a:solidFill>
                <a:schemeClr val="bg2"/>
              </a:solidFill>
              <a:miter lim="800000"/>
              <a:headEnd/>
              <a:tailEnd/>
            </a:ln>
          </p:spPr>
          <p:txBody>
            <a:bodyPr/>
            <a:lstStyle/>
            <a:p>
              <a:endParaRPr lang="en-US"/>
            </a:p>
          </p:txBody>
        </p:sp>
        <p:sp>
          <p:nvSpPr>
            <p:cNvPr id="390" name="Freeform 23"/>
            <p:cNvSpPr>
              <a:spLocks/>
            </p:cNvSpPr>
            <p:nvPr/>
          </p:nvSpPr>
          <p:spPr bwMode="auto">
            <a:xfrm>
              <a:off x="2971" y="2464"/>
              <a:ext cx="220" cy="337"/>
            </a:xfrm>
            <a:custGeom>
              <a:avLst/>
              <a:gdLst>
                <a:gd name="T0" fmla="*/ 0 w 220"/>
                <a:gd name="T1" fmla="*/ 0 h 337"/>
                <a:gd name="T2" fmla="*/ 220 w 220"/>
                <a:gd name="T3" fmla="*/ 215 h 337"/>
                <a:gd name="T4" fmla="*/ 220 w 220"/>
                <a:gd name="T5" fmla="*/ 337 h 337"/>
                <a:gd name="T6" fmla="*/ 0 w 220"/>
                <a:gd name="T7" fmla="*/ 121 h 337"/>
                <a:gd name="T8" fmla="*/ 0 w 220"/>
                <a:gd name="T9" fmla="*/ 0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0" y="0"/>
                  </a:moveTo>
                  <a:lnTo>
                    <a:pt x="220" y="215"/>
                  </a:lnTo>
                  <a:lnTo>
                    <a:pt x="220" y="337"/>
                  </a:lnTo>
                  <a:lnTo>
                    <a:pt x="0" y="121"/>
                  </a:lnTo>
                  <a:lnTo>
                    <a:pt x="0" y="0"/>
                  </a:lnTo>
                  <a:close/>
                </a:path>
              </a:pathLst>
            </a:custGeom>
            <a:solidFill>
              <a:srgbClr val="BDFFFF"/>
            </a:solidFill>
            <a:ln w="3175">
              <a:solidFill>
                <a:schemeClr val="bg2"/>
              </a:solidFill>
              <a:round/>
              <a:headEnd/>
              <a:tailEnd/>
            </a:ln>
          </p:spPr>
          <p:txBody>
            <a:bodyPr/>
            <a:lstStyle/>
            <a:p>
              <a:endParaRPr lang="en-US"/>
            </a:p>
          </p:txBody>
        </p:sp>
        <p:sp>
          <p:nvSpPr>
            <p:cNvPr id="391" name="Freeform 24"/>
            <p:cNvSpPr>
              <a:spLocks/>
            </p:cNvSpPr>
            <p:nvPr/>
          </p:nvSpPr>
          <p:spPr bwMode="auto">
            <a:xfrm>
              <a:off x="3924" y="2464"/>
              <a:ext cx="220" cy="337"/>
            </a:xfrm>
            <a:custGeom>
              <a:avLst/>
              <a:gdLst>
                <a:gd name="T0" fmla="*/ 220 w 220"/>
                <a:gd name="T1" fmla="*/ 215 h 337"/>
                <a:gd name="T2" fmla="*/ 0 w 220"/>
                <a:gd name="T3" fmla="*/ 0 h 337"/>
                <a:gd name="T4" fmla="*/ 0 w 220"/>
                <a:gd name="T5" fmla="*/ 121 h 337"/>
                <a:gd name="T6" fmla="*/ 220 w 220"/>
                <a:gd name="T7" fmla="*/ 337 h 337"/>
                <a:gd name="T8" fmla="*/ 220 w 220"/>
                <a:gd name="T9" fmla="*/ 215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5"/>
                  </a:moveTo>
                  <a:lnTo>
                    <a:pt x="0" y="0"/>
                  </a:lnTo>
                  <a:lnTo>
                    <a:pt x="0" y="121"/>
                  </a:lnTo>
                  <a:lnTo>
                    <a:pt x="220" y="337"/>
                  </a:lnTo>
                  <a:lnTo>
                    <a:pt x="220" y="215"/>
                  </a:lnTo>
                  <a:close/>
                </a:path>
              </a:pathLst>
            </a:custGeom>
            <a:solidFill>
              <a:srgbClr val="BDFFFF"/>
            </a:solidFill>
            <a:ln w="3175">
              <a:solidFill>
                <a:schemeClr val="bg2"/>
              </a:solidFill>
              <a:round/>
              <a:headEnd/>
              <a:tailEnd/>
            </a:ln>
          </p:spPr>
          <p:txBody>
            <a:bodyPr/>
            <a:lstStyle/>
            <a:p>
              <a:endParaRPr lang="en-US"/>
            </a:p>
          </p:txBody>
        </p:sp>
        <p:sp>
          <p:nvSpPr>
            <p:cNvPr id="392" name="Rectangle 25"/>
            <p:cNvSpPr>
              <a:spLocks noChangeArrowheads="1"/>
            </p:cNvSpPr>
            <p:nvPr/>
          </p:nvSpPr>
          <p:spPr bwMode="auto">
            <a:xfrm>
              <a:off x="3191" y="2679"/>
              <a:ext cx="953" cy="122"/>
            </a:xfrm>
            <a:prstGeom prst="rect">
              <a:avLst/>
            </a:prstGeom>
            <a:solidFill>
              <a:srgbClr val="BDFFFF"/>
            </a:solidFill>
            <a:ln w="3175">
              <a:solidFill>
                <a:schemeClr val="bg2"/>
              </a:solidFill>
              <a:miter lim="800000"/>
              <a:headEnd/>
              <a:tailEnd/>
            </a:ln>
          </p:spPr>
          <p:txBody>
            <a:bodyPr/>
            <a:lstStyle/>
            <a:p>
              <a:endParaRPr lang="en-US"/>
            </a:p>
          </p:txBody>
        </p:sp>
        <p:sp>
          <p:nvSpPr>
            <p:cNvPr id="393" name="Freeform 26"/>
            <p:cNvSpPr>
              <a:spLocks/>
            </p:cNvSpPr>
            <p:nvPr/>
          </p:nvSpPr>
          <p:spPr bwMode="auto">
            <a:xfrm>
              <a:off x="2971" y="2464"/>
              <a:ext cx="1173" cy="215"/>
            </a:xfrm>
            <a:custGeom>
              <a:avLst/>
              <a:gdLst>
                <a:gd name="T0" fmla="*/ 953 w 1173"/>
                <a:gd name="T1" fmla="*/ 0 h 215"/>
                <a:gd name="T2" fmla="*/ 0 w 1173"/>
                <a:gd name="T3" fmla="*/ 0 h 215"/>
                <a:gd name="T4" fmla="*/ 220 w 1173"/>
                <a:gd name="T5" fmla="*/ 215 h 215"/>
                <a:gd name="T6" fmla="*/ 1173 w 1173"/>
                <a:gd name="T7" fmla="*/ 215 h 215"/>
                <a:gd name="T8" fmla="*/ 953 w 1173"/>
                <a:gd name="T9" fmla="*/ 0 h 215"/>
                <a:gd name="T10" fmla="*/ 0 60000 65536"/>
                <a:gd name="T11" fmla="*/ 0 60000 65536"/>
                <a:gd name="T12" fmla="*/ 0 60000 65536"/>
                <a:gd name="T13" fmla="*/ 0 60000 65536"/>
                <a:gd name="T14" fmla="*/ 0 60000 65536"/>
                <a:gd name="T15" fmla="*/ 0 w 1173"/>
                <a:gd name="T16" fmla="*/ 0 h 215"/>
                <a:gd name="T17" fmla="*/ 1173 w 1173"/>
                <a:gd name="T18" fmla="*/ 215 h 215"/>
              </a:gdLst>
              <a:ahLst/>
              <a:cxnLst>
                <a:cxn ang="T10">
                  <a:pos x="T0" y="T1"/>
                </a:cxn>
                <a:cxn ang="T11">
                  <a:pos x="T2" y="T3"/>
                </a:cxn>
                <a:cxn ang="T12">
                  <a:pos x="T4" y="T5"/>
                </a:cxn>
                <a:cxn ang="T13">
                  <a:pos x="T6" y="T7"/>
                </a:cxn>
                <a:cxn ang="T14">
                  <a:pos x="T8" y="T9"/>
                </a:cxn>
              </a:cxnLst>
              <a:rect l="T15" t="T16" r="T17" b="T18"/>
              <a:pathLst>
                <a:path w="1173" h="215">
                  <a:moveTo>
                    <a:pt x="953" y="0"/>
                  </a:moveTo>
                  <a:lnTo>
                    <a:pt x="0" y="0"/>
                  </a:lnTo>
                  <a:lnTo>
                    <a:pt x="220" y="215"/>
                  </a:lnTo>
                  <a:lnTo>
                    <a:pt x="1173" y="215"/>
                  </a:lnTo>
                  <a:lnTo>
                    <a:pt x="953" y="0"/>
                  </a:lnTo>
                  <a:close/>
                </a:path>
              </a:pathLst>
            </a:custGeom>
            <a:solidFill>
              <a:srgbClr val="BDFFFF"/>
            </a:solidFill>
            <a:ln w="3175">
              <a:solidFill>
                <a:schemeClr val="bg2"/>
              </a:solidFill>
              <a:round/>
              <a:headEnd/>
              <a:tailEnd/>
            </a:ln>
          </p:spPr>
          <p:txBody>
            <a:bodyPr/>
            <a:lstStyle/>
            <a:p>
              <a:endParaRPr lang="en-US"/>
            </a:p>
          </p:txBody>
        </p:sp>
      </p:grpSp>
      <p:grpSp>
        <p:nvGrpSpPr>
          <p:cNvPr id="329" name="Group 33"/>
          <p:cNvGrpSpPr>
            <a:grpSpLocks/>
          </p:cNvGrpSpPr>
          <p:nvPr/>
        </p:nvGrpSpPr>
        <p:grpSpPr bwMode="auto">
          <a:xfrm flipH="1">
            <a:off x="3233268" y="3892861"/>
            <a:ext cx="2258997" cy="929525"/>
            <a:chOff x="1786" y="2464"/>
            <a:chExt cx="1173" cy="337"/>
          </a:xfrm>
        </p:grpSpPr>
        <p:sp>
          <p:nvSpPr>
            <p:cNvPr id="377" name="Rectangle 34"/>
            <p:cNvSpPr>
              <a:spLocks noChangeArrowheads="1"/>
            </p:cNvSpPr>
            <p:nvPr/>
          </p:nvSpPr>
          <p:spPr bwMode="auto">
            <a:xfrm>
              <a:off x="1786" y="2464"/>
              <a:ext cx="953" cy="121"/>
            </a:xfrm>
            <a:prstGeom prst="rect">
              <a:avLst/>
            </a:prstGeom>
            <a:solidFill>
              <a:srgbClr val="BDFFFF"/>
            </a:solidFill>
            <a:ln w="3175">
              <a:solidFill>
                <a:schemeClr val="bg2"/>
              </a:solidFill>
              <a:miter lim="800000"/>
              <a:headEnd/>
              <a:tailEnd/>
            </a:ln>
          </p:spPr>
          <p:txBody>
            <a:bodyPr/>
            <a:lstStyle/>
            <a:p>
              <a:endParaRPr lang="en-US"/>
            </a:p>
          </p:txBody>
        </p:sp>
        <p:sp>
          <p:nvSpPr>
            <p:cNvPr id="378" name="Freeform 35"/>
            <p:cNvSpPr>
              <a:spLocks/>
            </p:cNvSpPr>
            <p:nvPr/>
          </p:nvSpPr>
          <p:spPr bwMode="auto">
            <a:xfrm>
              <a:off x="1786" y="2464"/>
              <a:ext cx="220" cy="337"/>
            </a:xfrm>
            <a:custGeom>
              <a:avLst/>
              <a:gdLst>
                <a:gd name="T0" fmla="*/ 0 w 220"/>
                <a:gd name="T1" fmla="*/ 0 h 337"/>
                <a:gd name="T2" fmla="*/ 220 w 220"/>
                <a:gd name="T3" fmla="*/ 215 h 337"/>
                <a:gd name="T4" fmla="*/ 220 w 220"/>
                <a:gd name="T5" fmla="*/ 337 h 337"/>
                <a:gd name="T6" fmla="*/ 0 w 220"/>
                <a:gd name="T7" fmla="*/ 121 h 337"/>
                <a:gd name="T8" fmla="*/ 0 w 220"/>
                <a:gd name="T9" fmla="*/ 0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0" y="0"/>
                  </a:moveTo>
                  <a:lnTo>
                    <a:pt x="220" y="215"/>
                  </a:lnTo>
                  <a:lnTo>
                    <a:pt x="220" y="337"/>
                  </a:lnTo>
                  <a:lnTo>
                    <a:pt x="0" y="121"/>
                  </a:lnTo>
                  <a:lnTo>
                    <a:pt x="0" y="0"/>
                  </a:lnTo>
                  <a:close/>
                </a:path>
              </a:pathLst>
            </a:custGeom>
            <a:solidFill>
              <a:srgbClr val="BDFFFF"/>
            </a:solidFill>
            <a:ln w="3175">
              <a:solidFill>
                <a:schemeClr val="bg2"/>
              </a:solidFill>
              <a:round/>
              <a:headEnd/>
              <a:tailEnd/>
            </a:ln>
          </p:spPr>
          <p:txBody>
            <a:bodyPr/>
            <a:lstStyle/>
            <a:p>
              <a:endParaRPr lang="en-US"/>
            </a:p>
          </p:txBody>
        </p:sp>
        <p:sp>
          <p:nvSpPr>
            <p:cNvPr id="379" name="Freeform 36"/>
            <p:cNvSpPr>
              <a:spLocks/>
            </p:cNvSpPr>
            <p:nvPr/>
          </p:nvSpPr>
          <p:spPr bwMode="auto">
            <a:xfrm>
              <a:off x="2739" y="2464"/>
              <a:ext cx="220" cy="337"/>
            </a:xfrm>
            <a:custGeom>
              <a:avLst/>
              <a:gdLst>
                <a:gd name="T0" fmla="*/ 220 w 220"/>
                <a:gd name="T1" fmla="*/ 215 h 337"/>
                <a:gd name="T2" fmla="*/ 0 w 220"/>
                <a:gd name="T3" fmla="*/ 0 h 337"/>
                <a:gd name="T4" fmla="*/ 0 w 220"/>
                <a:gd name="T5" fmla="*/ 121 h 337"/>
                <a:gd name="T6" fmla="*/ 220 w 220"/>
                <a:gd name="T7" fmla="*/ 337 h 337"/>
                <a:gd name="T8" fmla="*/ 220 w 220"/>
                <a:gd name="T9" fmla="*/ 215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5"/>
                  </a:moveTo>
                  <a:lnTo>
                    <a:pt x="0" y="0"/>
                  </a:lnTo>
                  <a:lnTo>
                    <a:pt x="0" y="121"/>
                  </a:lnTo>
                  <a:lnTo>
                    <a:pt x="220" y="337"/>
                  </a:lnTo>
                  <a:lnTo>
                    <a:pt x="220" y="215"/>
                  </a:lnTo>
                  <a:close/>
                </a:path>
              </a:pathLst>
            </a:custGeom>
            <a:solidFill>
              <a:srgbClr val="BDFFFF"/>
            </a:solidFill>
            <a:ln w="3175">
              <a:solidFill>
                <a:schemeClr val="bg2"/>
              </a:solidFill>
              <a:round/>
              <a:headEnd/>
              <a:tailEnd/>
            </a:ln>
          </p:spPr>
          <p:txBody>
            <a:bodyPr/>
            <a:lstStyle/>
            <a:p>
              <a:endParaRPr lang="en-US"/>
            </a:p>
          </p:txBody>
        </p:sp>
        <p:sp>
          <p:nvSpPr>
            <p:cNvPr id="380" name="Rectangle 37"/>
            <p:cNvSpPr>
              <a:spLocks noChangeArrowheads="1"/>
            </p:cNvSpPr>
            <p:nvPr/>
          </p:nvSpPr>
          <p:spPr bwMode="auto">
            <a:xfrm>
              <a:off x="2006" y="2679"/>
              <a:ext cx="953" cy="122"/>
            </a:xfrm>
            <a:prstGeom prst="rect">
              <a:avLst/>
            </a:prstGeom>
            <a:solidFill>
              <a:srgbClr val="BDFFFF"/>
            </a:solidFill>
            <a:ln w="3175">
              <a:solidFill>
                <a:schemeClr val="bg2"/>
              </a:solidFill>
              <a:miter lim="800000"/>
              <a:headEnd/>
              <a:tailEnd/>
            </a:ln>
          </p:spPr>
          <p:txBody>
            <a:bodyPr/>
            <a:lstStyle/>
            <a:p>
              <a:endParaRPr lang="en-US"/>
            </a:p>
          </p:txBody>
        </p:sp>
        <p:sp>
          <p:nvSpPr>
            <p:cNvPr id="381" name="Freeform 38"/>
            <p:cNvSpPr>
              <a:spLocks/>
            </p:cNvSpPr>
            <p:nvPr/>
          </p:nvSpPr>
          <p:spPr bwMode="auto">
            <a:xfrm>
              <a:off x="1786" y="2464"/>
              <a:ext cx="1173" cy="215"/>
            </a:xfrm>
            <a:custGeom>
              <a:avLst/>
              <a:gdLst>
                <a:gd name="T0" fmla="*/ 953 w 1173"/>
                <a:gd name="T1" fmla="*/ 0 h 215"/>
                <a:gd name="T2" fmla="*/ 0 w 1173"/>
                <a:gd name="T3" fmla="*/ 0 h 215"/>
                <a:gd name="T4" fmla="*/ 220 w 1173"/>
                <a:gd name="T5" fmla="*/ 215 h 215"/>
                <a:gd name="T6" fmla="*/ 1173 w 1173"/>
                <a:gd name="T7" fmla="*/ 215 h 215"/>
                <a:gd name="T8" fmla="*/ 953 w 1173"/>
                <a:gd name="T9" fmla="*/ 0 h 215"/>
                <a:gd name="T10" fmla="*/ 0 60000 65536"/>
                <a:gd name="T11" fmla="*/ 0 60000 65536"/>
                <a:gd name="T12" fmla="*/ 0 60000 65536"/>
                <a:gd name="T13" fmla="*/ 0 60000 65536"/>
                <a:gd name="T14" fmla="*/ 0 60000 65536"/>
                <a:gd name="T15" fmla="*/ 0 w 1173"/>
                <a:gd name="T16" fmla="*/ 0 h 215"/>
                <a:gd name="T17" fmla="*/ 1173 w 1173"/>
                <a:gd name="T18" fmla="*/ 215 h 215"/>
              </a:gdLst>
              <a:ahLst/>
              <a:cxnLst>
                <a:cxn ang="T10">
                  <a:pos x="T0" y="T1"/>
                </a:cxn>
                <a:cxn ang="T11">
                  <a:pos x="T2" y="T3"/>
                </a:cxn>
                <a:cxn ang="T12">
                  <a:pos x="T4" y="T5"/>
                </a:cxn>
                <a:cxn ang="T13">
                  <a:pos x="T6" y="T7"/>
                </a:cxn>
                <a:cxn ang="T14">
                  <a:pos x="T8" y="T9"/>
                </a:cxn>
              </a:cxnLst>
              <a:rect l="T15" t="T16" r="T17" b="T18"/>
              <a:pathLst>
                <a:path w="1173" h="215">
                  <a:moveTo>
                    <a:pt x="953" y="0"/>
                  </a:moveTo>
                  <a:lnTo>
                    <a:pt x="0" y="0"/>
                  </a:lnTo>
                  <a:lnTo>
                    <a:pt x="220" y="215"/>
                  </a:lnTo>
                  <a:lnTo>
                    <a:pt x="1173" y="215"/>
                  </a:lnTo>
                  <a:lnTo>
                    <a:pt x="953" y="0"/>
                  </a:lnTo>
                  <a:close/>
                </a:path>
              </a:pathLst>
            </a:custGeom>
            <a:solidFill>
              <a:srgbClr val="BDFFFF"/>
            </a:solidFill>
            <a:ln w="3175">
              <a:solidFill>
                <a:schemeClr val="bg2"/>
              </a:solidFill>
              <a:round/>
              <a:headEnd/>
              <a:tailEnd/>
            </a:ln>
          </p:spPr>
          <p:txBody>
            <a:bodyPr/>
            <a:lstStyle/>
            <a:p>
              <a:endParaRPr lang="en-US"/>
            </a:p>
          </p:txBody>
        </p:sp>
      </p:grpSp>
      <p:grpSp>
        <p:nvGrpSpPr>
          <p:cNvPr id="332" name="Group 58"/>
          <p:cNvGrpSpPr>
            <a:grpSpLocks/>
          </p:cNvGrpSpPr>
          <p:nvPr/>
        </p:nvGrpSpPr>
        <p:grpSpPr bwMode="auto">
          <a:xfrm flipH="1">
            <a:off x="1843845" y="3432235"/>
            <a:ext cx="1742875" cy="1522545"/>
            <a:chOff x="3191" y="1999"/>
            <a:chExt cx="905" cy="552"/>
          </a:xfrm>
        </p:grpSpPr>
        <p:sp>
          <p:nvSpPr>
            <p:cNvPr id="354" name="Rectangle 59"/>
            <p:cNvSpPr>
              <a:spLocks noChangeArrowheads="1"/>
            </p:cNvSpPr>
            <p:nvPr/>
          </p:nvSpPr>
          <p:spPr bwMode="auto">
            <a:xfrm>
              <a:off x="3191" y="1999"/>
              <a:ext cx="479" cy="122"/>
            </a:xfrm>
            <a:prstGeom prst="rect">
              <a:avLst/>
            </a:prstGeom>
            <a:solidFill>
              <a:srgbClr val="CCFFCC"/>
            </a:solidFill>
            <a:ln w="4763">
              <a:solidFill>
                <a:schemeClr val="bg2"/>
              </a:solidFill>
              <a:miter lim="800000"/>
              <a:headEnd/>
              <a:tailEnd/>
            </a:ln>
          </p:spPr>
          <p:txBody>
            <a:bodyPr/>
            <a:lstStyle/>
            <a:p>
              <a:endParaRPr lang="en-US"/>
            </a:p>
          </p:txBody>
        </p:sp>
        <p:sp>
          <p:nvSpPr>
            <p:cNvPr id="355" name="Freeform 60"/>
            <p:cNvSpPr>
              <a:spLocks/>
            </p:cNvSpPr>
            <p:nvPr/>
          </p:nvSpPr>
          <p:spPr bwMode="auto">
            <a:xfrm>
              <a:off x="3670" y="1999"/>
              <a:ext cx="426" cy="552"/>
            </a:xfrm>
            <a:custGeom>
              <a:avLst/>
              <a:gdLst>
                <a:gd name="T0" fmla="*/ 426 w 426"/>
                <a:gd name="T1" fmla="*/ 431 h 552"/>
                <a:gd name="T2" fmla="*/ 0 w 426"/>
                <a:gd name="T3" fmla="*/ 0 h 552"/>
                <a:gd name="T4" fmla="*/ 0 w 426"/>
                <a:gd name="T5" fmla="*/ 122 h 552"/>
                <a:gd name="T6" fmla="*/ 426 w 426"/>
                <a:gd name="T7" fmla="*/ 552 h 552"/>
                <a:gd name="T8" fmla="*/ 426 w 426"/>
                <a:gd name="T9" fmla="*/ 431 h 552"/>
                <a:gd name="T10" fmla="*/ 0 60000 65536"/>
                <a:gd name="T11" fmla="*/ 0 60000 65536"/>
                <a:gd name="T12" fmla="*/ 0 60000 65536"/>
                <a:gd name="T13" fmla="*/ 0 60000 65536"/>
                <a:gd name="T14" fmla="*/ 0 60000 65536"/>
                <a:gd name="T15" fmla="*/ 0 w 426"/>
                <a:gd name="T16" fmla="*/ 0 h 552"/>
                <a:gd name="T17" fmla="*/ 426 w 426"/>
                <a:gd name="T18" fmla="*/ 552 h 552"/>
              </a:gdLst>
              <a:ahLst/>
              <a:cxnLst>
                <a:cxn ang="T10">
                  <a:pos x="T0" y="T1"/>
                </a:cxn>
                <a:cxn ang="T11">
                  <a:pos x="T2" y="T3"/>
                </a:cxn>
                <a:cxn ang="T12">
                  <a:pos x="T4" y="T5"/>
                </a:cxn>
                <a:cxn ang="T13">
                  <a:pos x="T6" y="T7"/>
                </a:cxn>
                <a:cxn ang="T14">
                  <a:pos x="T8" y="T9"/>
                </a:cxn>
              </a:cxnLst>
              <a:rect l="T15" t="T16" r="T17" b="T18"/>
              <a:pathLst>
                <a:path w="426" h="552">
                  <a:moveTo>
                    <a:pt x="426" y="431"/>
                  </a:moveTo>
                  <a:lnTo>
                    <a:pt x="0" y="0"/>
                  </a:lnTo>
                  <a:lnTo>
                    <a:pt x="0" y="122"/>
                  </a:lnTo>
                  <a:lnTo>
                    <a:pt x="426" y="552"/>
                  </a:lnTo>
                  <a:lnTo>
                    <a:pt x="426" y="431"/>
                  </a:lnTo>
                  <a:close/>
                </a:path>
              </a:pathLst>
            </a:custGeom>
            <a:solidFill>
              <a:srgbClr val="CCFFCC"/>
            </a:solidFill>
            <a:ln w="4763">
              <a:solidFill>
                <a:schemeClr val="bg2"/>
              </a:solidFill>
              <a:round/>
              <a:headEnd/>
              <a:tailEnd/>
            </a:ln>
          </p:spPr>
          <p:txBody>
            <a:bodyPr/>
            <a:lstStyle/>
            <a:p>
              <a:endParaRPr lang="en-US"/>
            </a:p>
          </p:txBody>
        </p:sp>
        <p:sp>
          <p:nvSpPr>
            <p:cNvPr id="356" name="Freeform 61"/>
            <p:cNvSpPr>
              <a:spLocks/>
            </p:cNvSpPr>
            <p:nvPr/>
          </p:nvSpPr>
          <p:spPr bwMode="auto">
            <a:xfrm>
              <a:off x="3191" y="1999"/>
              <a:ext cx="422" cy="552"/>
            </a:xfrm>
            <a:custGeom>
              <a:avLst/>
              <a:gdLst>
                <a:gd name="T0" fmla="*/ 0 w 422"/>
                <a:gd name="T1" fmla="*/ 0 h 552"/>
                <a:gd name="T2" fmla="*/ 422 w 422"/>
                <a:gd name="T3" fmla="*/ 431 h 552"/>
                <a:gd name="T4" fmla="*/ 422 w 422"/>
                <a:gd name="T5" fmla="*/ 552 h 552"/>
                <a:gd name="T6" fmla="*/ 0 w 422"/>
                <a:gd name="T7" fmla="*/ 122 h 552"/>
                <a:gd name="T8" fmla="*/ 0 w 422"/>
                <a:gd name="T9" fmla="*/ 0 h 552"/>
                <a:gd name="T10" fmla="*/ 0 60000 65536"/>
                <a:gd name="T11" fmla="*/ 0 60000 65536"/>
                <a:gd name="T12" fmla="*/ 0 60000 65536"/>
                <a:gd name="T13" fmla="*/ 0 60000 65536"/>
                <a:gd name="T14" fmla="*/ 0 60000 65536"/>
                <a:gd name="T15" fmla="*/ 0 w 422"/>
                <a:gd name="T16" fmla="*/ 0 h 552"/>
                <a:gd name="T17" fmla="*/ 422 w 422"/>
                <a:gd name="T18" fmla="*/ 552 h 552"/>
              </a:gdLst>
              <a:ahLst/>
              <a:cxnLst>
                <a:cxn ang="T10">
                  <a:pos x="T0" y="T1"/>
                </a:cxn>
                <a:cxn ang="T11">
                  <a:pos x="T2" y="T3"/>
                </a:cxn>
                <a:cxn ang="T12">
                  <a:pos x="T4" y="T5"/>
                </a:cxn>
                <a:cxn ang="T13">
                  <a:pos x="T6" y="T7"/>
                </a:cxn>
                <a:cxn ang="T14">
                  <a:pos x="T8" y="T9"/>
                </a:cxn>
              </a:cxnLst>
              <a:rect l="T15" t="T16" r="T17" b="T18"/>
              <a:pathLst>
                <a:path w="422" h="552">
                  <a:moveTo>
                    <a:pt x="0" y="0"/>
                  </a:moveTo>
                  <a:lnTo>
                    <a:pt x="422" y="431"/>
                  </a:lnTo>
                  <a:lnTo>
                    <a:pt x="422"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357" name="Rectangle 62"/>
            <p:cNvSpPr>
              <a:spLocks noChangeArrowheads="1"/>
            </p:cNvSpPr>
            <p:nvPr/>
          </p:nvSpPr>
          <p:spPr bwMode="auto">
            <a:xfrm>
              <a:off x="3607" y="2430"/>
              <a:ext cx="489" cy="121"/>
            </a:xfrm>
            <a:prstGeom prst="rect">
              <a:avLst/>
            </a:prstGeom>
            <a:solidFill>
              <a:srgbClr val="CCFFCC"/>
            </a:solidFill>
            <a:ln w="4763">
              <a:solidFill>
                <a:schemeClr val="bg2"/>
              </a:solidFill>
              <a:miter lim="800000"/>
              <a:headEnd/>
              <a:tailEnd/>
            </a:ln>
          </p:spPr>
          <p:txBody>
            <a:bodyPr/>
            <a:lstStyle/>
            <a:p>
              <a:endParaRPr lang="en-US"/>
            </a:p>
          </p:txBody>
        </p:sp>
        <p:sp>
          <p:nvSpPr>
            <p:cNvPr id="358" name="Freeform 63"/>
            <p:cNvSpPr>
              <a:spLocks/>
            </p:cNvSpPr>
            <p:nvPr/>
          </p:nvSpPr>
          <p:spPr bwMode="auto">
            <a:xfrm>
              <a:off x="3191" y="1999"/>
              <a:ext cx="905" cy="431"/>
            </a:xfrm>
            <a:custGeom>
              <a:avLst/>
              <a:gdLst>
                <a:gd name="T0" fmla="*/ 416 w 905"/>
                <a:gd name="T1" fmla="*/ 431 h 431"/>
                <a:gd name="T2" fmla="*/ 905 w 905"/>
                <a:gd name="T3" fmla="*/ 431 h 431"/>
                <a:gd name="T4" fmla="*/ 479 w 905"/>
                <a:gd name="T5" fmla="*/ 0 h 431"/>
                <a:gd name="T6" fmla="*/ 0 w 905"/>
                <a:gd name="T7" fmla="*/ 0 h 431"/>
                <a:gd name="T8" fmla="*/ 422 w 905"/>
                <a:gd name="T9" fmla="*/ 431 h 431"/>
                <a:gd name="T10" fmla="*/ 416 w 905"/>
                <a:gd name="T11" fmla="*/ 431 h 431"/>
                <a:gd name="T12" fmla="*/ 0 60000 65536"/>
                <a:gd name="T13" fmla="*/ 0 60000 65536"/>
                <a:gd name="T14" fmla="*/ 0 60000 65536"/>
                <a:gd name="T15" fmla="*/ 0 60000 65536"/>
                <a:gd name="T16" fmla="*/ 0 60000 65536"/>
                <a:gd name="T17" fmla="*/ 0 60000 65536"/>
                <a:gd name="T18" fmla="*/ 0 w 905"/>
                <a:gd name="T19" fmla="*/ 0 h 431"/>
                <a:gd name="T20" fmla="*/ 905 w 905"/>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5" h="431">
                  <a:moveTo>
                    <a:pt x="416" y="431"/>
                  </a:moveTo>
                  <a:lnTo>
                    <a:pt x="905" y="431"/>
                  </a:lnTo>
                  <a:lnTo>
                    <a:pt x="479" y="0"/>
                  </a:lnTo>
                  <a:lnTo>
                    <a:pt x="0" y="0"/>
                  </a:lnTo>
                  <a:lnTo>
                    <a:pt x="422" y="431"/>
                  </a:lnTo>
                  <a:lnTo>
                    <a:pt x="416" y="431"/>
                  </a:lnTo>
                  <a:close/>
                </a:path>
              </a:pathLst>
            </a:custGeom>
            <a:solidFill>
              <a:srgbClr val="CCFFCC"/>
            </a:solidFill>
            <a:ln w="9525">
              <a:solidFill>
                <a:schemeClr val="bg2"/>
              </a:solidFill>
              <a:round/>
              <a:headEnd/>
              <a:tailEnd/>
            </a:ln>
          </p:spPr>
          <p:txBody>
            <a:bodyPr/>
            <a:lstStyle/>
            <a:p>
              <a:endParaRPr lang="en-US"/>
            </a:p>
          </p:txBody>
        </p:sp>
        <p:sp>
          <p:nvSpPr>
            <p:cNvPr id="359" name="Freeform 64"/>
            <p:cNvSpPr>
              <a:spLocks/>
            </p:cNvSpPr>
            <p:nvPr/>
          </p:nvSpPr>
          <p:spPr bwMode="auto">
            <a:xfrm>
              <a:off x="3191" y="1999"/>
              <a:ext cx="905" cy="431"/>
            </a:xfrm>
            <a:custGeom>
              <a:avLst/>
              <a:gdLst>
                <a:gd name="T0" fmla="*/ 416 w 905"/>
                <a:gd name="T1" fmla="*/ 431 h 431"/>
                <a:gd name="T2" fmla="*/ 905 w 905"/>
                <a:gd name="T3" fmla="*/ 431 h 431"/>
                <a:gd name="T4" fmla="*/ 479 w 905"/>
                <a:gd name="T5" fmla="*/ 0 h 431"/>
                <a:gd name="T6" fmla="*/ 0 w 905"/>
                <a:gd name="T7" fmla="*/ 0 h 431"/>
                <a:gd name="T8" fmla="*/ 422 w 905"/>
                <a:gd name="T9" fmla="*/ 431 h 431"/>
                <a:gd name="T10" fmla="*/ 0 60000 65536"/>
                <a:gd name="T11" fmla="*/ 0 60000 65536"/>
                <a:gd name="T12" fmla="*/ 0 60000 65536"/>
                <a:gd name="T13" fmla="*/ 0 60000 65536"/>
                <a:gd name="T14" fmla="*/ 0 60000 65536"/>
                <a:gd name="T15" fmla="*/ 0 w 905"/>
                <a:gd name="T16" fmla="*/ 0 h 431"/>
                <a:gd name="T17" fmla="*/ 905 w 905"/>
                <a:gd name="T18" fmla="*/ 431 h 431"/>
              </a:gdLst>
              <a:ahLst/>
              <a:cxnLst>
                <a:cxn ang="T10">
                  <a:pos x="T0" y="T1"/>
                </a:cxn>
                <a:cxn ang="T11">
                  <a:pos x="T2" y="T3"/>
                </a:cxn>
                <a:cxn ang="T12">
                  <a:pos x="T4" y="T5"/>
                </a:cxn>
                <a:cxn ang="T13">
                  <a:pos x="T6" y="T7"/>
                </a:cxn>
                <a:cxn ang="T14">
                  <a:pos x="T8" y="T9"/>
                </a:cxn>
              </a:cxnLst>
              <a:rect l="T15" t="T16" r="T17" b="T18"/>
              <a:pathLst>
                <a:path w="905" h="431">
                  <a:moveTo>
                    <a:pt x="416" y="431"/>
                  </a:moveTo>
                  <a:lnTo>
                    <a:pt x="905" y="431"/>
                  </a:lnTo>
                  <a:lnTo>
                    <a:pt x="479" y="0"/>
                  </a:lnTo>
                  <a:lnTo>
                    <a:pt x="0" y="0"/>
                  </a:lnTo>
                  <a:lnTo>
                    <a:pt x="422" y="431"/>
                  </a:lnTo>
                </a:path>
              </a:pathLst>
            </a:custGeom>
            <a:noFill/>
            <a:ln w="4763">
              <a:solidFill>
                <a:schemeClr val="bg2"/>
              </a:solidFill>
              <a:round/>
              <a:headEnd/>
              <a:tailEnd/>
            </a:ln>
          </p:spPr>
          <p:txBody>
            <a:bodyPr/>
            <a:lstStyle/>
            <a:p>
              <a:endParaRPr lang="en-US"/>
            </a:p>
          </p:txBody>
        </p:sp>
      </p:grpSp>
      <p:grpSp>
        <p:nvGrpSpPr>
          <p:cNvPr id="271" name="Group 96"/>
          <p:cNvGrpSpPr>
            <a:grpSpLocks/>
          </p:cNvGrpSpPr>
          <p:nvPr/>
        </p:nvGrpSpPr>
        <p:grpSpPr bwMode="auto">
          <a:xfrm flipH="1">
            <a:off x="1036923" y="3657426"/>
            <a:ext cx="437163" cy="579229"/>
            <a:chOff x="3516" y="2077"/>
            <a:chExt cx="227" cy="210"/>
          </a:xfrm>
        </p:grpSpPr>
        <p:sp>
          <p:nvSpPr>
            <p:cNvPr id="316" name="Freeform 97"/>
            <p:cNvSpPr>
              <a:spLocks/>
            </p:cNvSpPr>
            <p:nvPr/>
          </p:nvSpPr>
          <p:spPr bwMode="auto">
            <a:xfrm>
              <a:off x="3516" y="2077"/>
              <a:ext cx="117" cy="210"/>
            </a:xfrm>
            <a:custGeom>
              <a:avLst/>
              <a:gdLst>
                <a:gd name="T0" fmla="*/ 0 w 117"/>
                <a:gd name="T1" fmla="*/ 0 h 210"/>
                <a:gd name="T2" fmla="*/ 117 w 117"/>
                <a:gd name="T3" fmla="*/ 113 h 210"/>
                <a:gd name="T4" fmla="*/ 117 w 117"/>
                <a:gd name="T5" fmla="*/ 210 h 210"/>
                <a:gd name="T6" fmla="*/ 0 w 117"/>
                <a:gd name="T7" fmla="*/ 97 h 210"/>
                <a:gd name="T8" fmla="*/ 0 w 117"/>
                <a:gd name="T9" fmla="*/ 0 h 210"/>
                <a:gd name="T10" fmla="*/ 0 60000 65536"/>
                <a:gd name="T11" fmla="*/ 0 60000 65536"/>
                <a:gd name="T12" fmla="*/ 0 60000 65536"/>
                <a:gd name="T13" fmla="*/ 0 60000 65536"/>
                <a:gd name="T14" fmla="*/ 0 60000 65536"/>
                <a:gd name="T15" fmla="*/ 0 w 117"/>
                <a:gd name="T16" fmla="*/ 0 h 210"/>
                <a:gd name="T17" fmla="*/ 117 w 117"/>
                <a:gd name="T18" fmla="*/ 210 h 210"/>
              </a:gdLst>
              <a:ahLst/>
              <a:cxnLst>
                <a:cxn ang="T10">
                  <a:pos x="T0" y="T1"/>
                </a:cxn>
                <a:cxn ang="T11">
                  <a:pos x="T2" y="T3"/>
                </a:cxn>
                <a:cxn ang="T12">
                  <a:pos x="T4" y="T5"/>
                </a:cxn>
                <a:cxn ang="T13">
                  <a:pos x="T6" y="T7"/>
                </a:cxn>
                <a:cxn ang="T14">
                  <a:pos x="T8" y="T9"/>
                </a:cxn>
              </a:cxnLst>
              <a:rect l="T15" t="T16" r="T17" b="T18"/>
              <a:pathLst>
                <a:path w="117" h="210">
                  <a:moveTo>
                    <a:pt x="0" y="0"/>
                  </a:moveTo>
                  <a:lnTo>
                    <a:pt x="117" y="113"/>
                  </a:lnTo>
                  <a:lnTo>
                    <a:pt x="117" y="210"/>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317" name="Rectangle 98"/>
            <p:cNvSpPr>
              <a:spLocks noChangeArrowheads="1"/>
            </p:cNvSpPr>
            <p:nvPr/>
          </p:nvSpPr>
          <p:spPr bwMode="auto">
            <a:xfrm>
              <a:off x="3633" y="2190"/>
              <a:ext cx="110" cy="97"/>
            </a:xfrm>
            <a:prstGeom prst="rect">
              <a:avLst/>
            </a:prstGeom>
            <a:solidFill>
              <a:srgbClr val="CDE6FF"/>
            </a:solidFill>
            <a:ln w="4763">
              <a:solidFill>
                <a:schemeClr val="bg2"/>
              </a:solidFill>
              <a:miter lim="800000"/>
              <a:headEnd/>
              <a:tailEnd/>
            </a:ln>
          </p:spPr>
          <p:txBody>
            <a:bodyPr/>
            <a:lstStyle/>
            <a:p>
              <a:endParaRPr lang="en-US"/>
            </a:p>
          </p:txBody>
        </p:sp>
        <p:sp>
          <p:nvSpPr>
            <p:cNvPr id="318" name="Freeform 99"/>
            <p:cNvSpPr>
              <a:spLocks/>
            </p:cNvSpPr>
            <p:nvPr/>
          </p:nvSpPr>
          <p:spPr bwMode="auto">
            <a:xfrm>
              <a:off x="3516" y="2077"/>
              <a:ext cx="227" cy="113"/>
            </a:xfrm>
            <a:custGeom>
              <a:avLst/>
              <a:gdLst>
                <a:gd name="T0" fmla="*/ 110 w 227"/>
                <a:gd name="T1" fmla="*/ 0 h 113"/>
                <a:gd name="T2" fmla="*/ 0 w 227"/>
                <a:gd name="T3" fmla="*/ 0 h 113"/>
                <a:gd name="T4" fmla="*/ 117 w 227"/>
                <a:gd name="T5" fmla="*/ 113 h 113"/>
                <a:gd name="T6" fmla="*/ 227 w 227"/>
                <a:gd name="T7" fmla="*/ 113 h 113"/>
                <a:gd name="T8" fmla="*/ 110 w 227"/>
                <a:gd name="T9" fmla="*/ 0 h 113"/>
                <a:gd name="T10" fmla="*/ 0 60000 65536"/>
                <a:gd name="T11" fmla="*/ 0 60000 65536"/>
                <a:gd name="T12" fmla="*/ 0 60000 65536"/>
                <a:gd name="T13" fmla="*/ 0 60000 65536"/>
                <a:gd name="T14" fmla="*/ 0 60000 65536"/>
                <a:gd name="T15" fmla="*/ 0 w 227"/>
                <a:gd name="T16" fmla="*/ 0 h 113"/>
                <a:gd name="T17" fmla="*/ 227 w 227"/>
                <a:gd name="T18" fmla="*/ 113 h 113"/>
              </a:gdLst>
              <a:ahLst/>
              <a:cxnLst>
                <a:cxn ang="T10">
                  <a:pos x="T0" y="T1"/>
                </a:cxn>
                <a:cxn ang="T11">
                  <a:pos x="T2" y="T3"/>
                </a:cxn>
                <a:cxn ang="T12">
                  <a:pos x="T4" y="T5"/>
                </a:cxn>
                <a:cxn ang="T13">
                  <a:pos x="T6" y="T7"/>
                </a:cxn>
                <a:cxn ang="T14">
                  <a:pos x="T8" y="T9"/>
                </a:cxn>
              </a:cxnLst>
              <a:rect l="T15" t="T16" r="T17" b="T18"/>
              <a:pathLst>
                <a:path w="227" h="113">
                  <a:moveTo>
                    <a:pt x="110" y="0"/>
                  </a:moveTo>
                  <a:lnTo>
                    <a:pt x="0" y="0"/>
                  </a:lnTo>
                  <a:lnTo>
                    <a:pt x="117" y="113"/>
                  </a:lnTo>
                  <a:lnTo>
                    <a:pt x="227" y="113"/>
                  </a:lnTo>
                  <a:lnTo>
                    <a:pt x="110" y="0"/>
                  </a:lnTo>
                  <a:close/>
                </a:path>
              </a:pathLst>
            </a:custGeom>
            <a:solidFill>
              <a:srgbClr val="CDE6FF"/>
            </a:solidFill>
            <a:ln w="4763">
              <a:solidFill>
                <a:schemeClr val="bg2"/>
              </a:solidFill>
              <a:round/>
              <a:headEnd/>
              <a:tailEnd/>
            </a:ln>
          </p:spPr>
          <p:txBody>
            <a:bodyPr/>
            <a:lstStyle/>
            <a:p>
              <a:endParaRPr lang="en-US"/>
            </a:p>
          </p:txBody>
        </p:sp>
      </p:grpSp>
      <p:grpSp>
        <p:nvGrpSpPr>
          <p:cNvPr id="272" name="Group 100"/>
          <p:cNvGrpSpPr>
            <a:grpSpLocks/>
          </p:cNvGrpSpPr>
          <p:nvPr/>
        </p:nvGrpSpPr>
        <p:grpSpPr bwMode="auto">
          <a:xfrm flipH="1">
            <a:off x="350078" y="3433313"/>
            <a:ext cx="473754" cy="670251"/>
            <a:chOff x="3364" y="2048"/>
            <a:chExt cx="246" cy="243"/>
          </a:xfrm>
        </p:grpSpPr>
        <p:sp>
          <p:nvSpPr>
            <p:cNvPr id="313" name="Freeform 101"/>
            <p:cNvSpPr>
              <a:spLocks/>
            </p:cNvSpPr>
            <p:nvPr/>
          </p:nvSpPr>
          <p:spPr bwMode="auto">
            <a:xfrm>
              <a:off x="3364" y="2048"/>
              <a:ext cx="149" cy="243"/>
            </a:xfrm>
            <a:custGeom>
              <a:avLst/>
              <a:gdLst>
                <a:gd name="T0" fmla="*/ 0 w 149"/>
                <a:gd name="T1" fmla="*/ 0 h 243"/>
                <a:gd name="T2" fmla="*/ 149 w 149"/>
                <a:gd name="T3" fmla="*/ 145 h 243"/>
                <a:gd name="T4" fmla="*/ 149 w 149"/>
                <a:gd name="T5" fmla="*/ 243 h 243"/>
                <a:gd name="T6" fmla="*/ 0 w 149"/>
                <a:gd name="T7" fmla="*/ 97 h 243"/>
                <a:gd name="T8" fmla="*/ 0 w 149"/>
                <a:gd name="T9" fmla="*/ 0 h 243"/>
                <a:gd name="T10" fmla="*/ 0 60000 65536"/>
                <a:gd name="T11" fmla="*/ 0 60000 65536"/>
                <a:gd name="T12" fmla="*/ 0 60000 65536"/>
                <a:gd name="T13" fmla="*/ 0 60000 65536"/>
                <a:gd name="T14" fmla="*/ 0 60000 65536"/>
                <a:gd name="T15" fmla="*/ 0 w 149"/>
                <a:gd name="T16" fmla="*/ 0 h 243"/>
                <a:gd name="T17" fmla="*/ 149 w 149"/>
                <a:gd name="T18" fmla="*/ 243 h 243"/>
              </a:gdLst>
              <a:ahLst/>
              <a:cxnLst>
                <a:cxn ang="T10">
                  <a:pos x="T0" y="T1"/>
                </a:cxn>
                <a:cxn ang="T11">
                  <a:pos x="T2" y="T3"/>
                </a:cxn>
                <a:cxn ang="T12">
                  <a:pos x="T4" y="T5"/>
                </a:cxn>
                <a:cxn ang="T13">
                  <a:pos x="T6" y="T7"/>
                </a:cxn>
                <a:cxn ang="T14">
                  <a:pos x="T8" y="T9"/>
                </a:cxn>
              </a:cxnLst>
              <a:rect l="T15" t="T16" r="T17" b="T18"/>
              <a:pathLst>
                <a:path w="149" h="243">
                  <a:moveTo>
                    <a:pt x="0" y="0"/>
                  </a:moveTo>
                  <a:lnTo>
                    <a:pt x="149" y="145"/>
                  </a:lnTo>
                  <a:lnTo>
                    <a:pt x="149" y="243"/>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314" name="Rectangle 102"/>
            <p:cNvSpPr>
              <a:spLocks noChangeArrowheads="1"/>
            </p:cNvSpPr>
            <p:nvPr/>
          </p:nvSpPr>
          <p:spPr bwMode="auto">
            <a:xfrm>
              <a:off x="3513" y="2193"/>
              <a:ext cx="97" cy="98"/>
            </a:xfrm>
            <a:prstGeom prst="rect">
              <a:avLst/>
            </a:prstGeom>
            <a:solidFill>
              <a:srgbClr val="CDE6FF"/>
            </a:solidFill>
            <a:ln w="4763">
              <a:solidFill>
                <a:schemeClr val="bg2"/>
              </a:solidFill>
              <a:miter lim="800000"/>
              <a:headEnd/>
              <a:tailEnd/>
            </a:ln>
          </p:spPr>
          <p:txBody>
            <a:bodyPr/>
            <a:lstStyle/>
            <a:p>
              <a:endParaRPr lang="en-US"/>
            </a:p>
          </p:txBody>
        </p:sp>
        <p:sp>
          <p:nvSpPr>
            <p:cNvPr id="315" name="Freeform 103"/>
            <p:cNvSpPr>
              <a:spLocks/>
            </p:cNvSpPr>
            <p:nvPr/>
          </p:nvSpPr>
          <p:spPr bwMode="auto">
            <a:xfrm>
              <a:off x="3364" y="2048"/>
              <a:ext cx="246" cy="145"/>
            </a:xfrm>
            <a:custGeom>
              <a:avLst/>
              <a:gdLst>
                <a:gd name="T0" fmla="*/ 97 w 246"/>
                <a:gd name="T1" fmla="*/ 0 h 145"/>
                <a:gd name="T2" fmla="*/ 0 w 246"/>
                <a:gd name="T3" fmla="*/ 0 h 145"/>
                <a:gd name="T4" fmla="*/ 149 w 246"/>
                <a:gd name="T5" fmla="*/ 145 h 145"/>
                <a:gd name="T6" fmla="*/ 246 w 246"/>
                <a:gd name="T7" fmla="*/ 145 h 145"/>
                <a:gd name="T8" fmla="*/ 97 w 246"/>
                <a:gd name="T9" fmla="*/ 0 h 145"/>
                <a:gd name="T10" fmla="*/ 0 60000 65536"/>
                <a:gd name="T11" fmla="*/ 0 60000 65536"/>
                <a:gd name="T12" fmla="*/ 0 60000 65536"/>
                <a:gd name="T13" fmla="*/ 0 60000 65536"/>
                <a:gd name="T14" fmla="*/ 0 60000 65536"/>
                <a:gd name="T15" fmla="*/ 0 w 246"/>
                <a:gd name="T16" fmla="*/ 0 h 145"/>
                <a:gd name="T17" fmla="*/ 246 w 246"/>
                <a:gd name="T18" fmla="*/ 145 h 145"/>
              </a:gdLst>
              <a:ahLst/>
              <a:cxnLst>
                <a:cxn ang="T10">
                  <a:pos x="T0" y="T1"/>
                </a:cxn>
                <a:cxn ang="T11">
                  <a:pos x="T2" y="T3"/>
                </a:cxn>
                <a:cxn ang="T12">
                  <a:pos x="T4" y="T5"/>
                </a:cxn>
                <a:cxn ang="T13">
                  <a:pos x="T6" y="T7"/>
                </a:cxn>
                <a:cxn ang="T14">
                  <a:pos x="T8" y="T9"/>
                </a:cxn>
              </a:cxnLst>
              <a:rect l="T15" t="T16" r="T17" b="T18"/>
              <a:pathLst>
                <a:path w="246" h="145">
                  <a:moveTo>
                    <a:pt x="97" y="0"/>
                  </a:moveTo>
                  <a:lnTo>
                    <a:pt x="0" y="0"/>
                  </a:lnTo>
                  <a:lnTo>
                    <a:pt x="149" y="145"/>
                  </a:lnTo>
                  <a:lnTo>
                    <a:pt x="246" y="145"/>
                  </a:lnTo>
                  <a:lnTo>
                    <a:pt x="97" y="0"/>
                  </a:lnTo>
                  <a:close/>
                </a:path>
              </a:pathLst>
            </a:custGeom>
            <a:solidFill>
              <a:srgbClr val="CDE6FF"/>
            </a:solidFill>
            <a:ln w="4763">
              <a:solidFill>
                <a:schemeClr val="bg2"/>
              </a:solidFill>
              <a:round/>
              <a:headEnd/>
              <a:tailEnd/>
            </a:ln>
          </p:spPr>
          <p:txBody>
            <a:bodyPr/>
            <a:lstStyle/>
            <a:p>
              <a:endParaRPr lang="en-US"/>
            </a:p>
          </p:txBody>
        </p:sp>
      </p:grpSp>
      <p:grpSp>
        <p:nvGrpSpPr>
          <p:cNvPr id="275" name="Group 112"/>
          <p:cNvGrpSpPr>
            <a:grpSpLocks/>
          </p:cNvGrpSpPr>
          <p:nvPr/>
        </p:nvGrpSpPr>
        <p:grpSpPr bwMode="auto">
          <a:xfrm flipH="1">
            <a:off x="4053311" y="4071161"/>
            <a:ext cx="654782" cy="758514"/>
            <a:chOff x="2011" y="2061"/>
            <a:chExt cx="340" cy="275"/>
          </a:xfrm>
        </p:grpSpPr>
        <p:sp>
          <p:nvSpPr>
            <p:cNvPr id="304" name="Freeform 113"/>
            <p:cNvSpPr>
              <a:spLocks/>
            </p:cNvSpPr>
            <p:nvPr/>
          </p:nvSpPr>
          <p:spPr bwMode="auto">
            <a:xfrm>
              <a:off x="2011" y="2061"/>
              <a:ext cx="181" cy="275"/>
            </a:xfrm>
            <a:custGeom>
              <a:avLst/>
              <a:gdLst>
                <a:gd name="T0" fmla="*/ 0 w 181"/>
                <a:gd name="T1" fmla="*/ 0 h 275"/>
                <a:gd name="T2" fmla="*/ 181 w 181"/>
                <a:gd name="T3" fmla="*/ 178 h 275"/>
                <a:gd name="T4" fmla="*/ 181 w 181"/>
                <a:gd name="T5" fmla="*/ 275 h 275"/>
                <a:gd name="T6" fmla="*/ 0 w 181"/>
                <a:gd name="T7" fmla="*/ 97 h 275"/>
                <a:gd name="T8" fmla="*/ 0 w 181"/>
                <a:gd name="T9" fmla="*/ 0 h 275"/>
                <a:gd name="T10" fmla="*/ 0 60000 65536"/>
                <a:gd name="T11" fmla="*/ 0 60000 65536"/>
                <a:gd name="T12" fmla="*/ 0 60000 65536"/>
                <a:gd name="T13" fmla="*/ 0 60000 65536"/>
                <a:gd name="T14" fmla="*/ 0 60000 65536"/>
                <a:gd name="T15" fmla="*/ 0 w 181"/>
                <a:gd name="T16" fmla="*/ 0 h 275"/>
                <a:gd name="T17" fmla="*/ 181 w 181"/>
                <a:gd name="T18" fmla="*/ 275 h 275"/>
              </a:gdLst>
              <a:ahLst/>
              <a:cxnLst>
                <a:cxn ang="T10">
                  <a:pos x="T0" y="T1"/>
                </a:cxn>
                <a:cxn ang="T11">
                  <a:pos x="T2" y="T3"/>
                </a:cxn>
                <a:cxn ang="T12">
                  <a:pos x="T4" y="T5"/>
                </a:cxn>
                <a:cxn ang="T13">
                  <a:pos x="T6" y="T7"/>
                </a:cxn>
                <a:cxn ang="T14">
                  <a:pos x="T8" y="T9"/>
                </a:cxn>
              </a:cxnLst>
              <a:rect l="T15" t="T16" r="T17" b="T18"/>
              <a:pathLst>
                <a:path w="181" h="275">
                  <a:moveTo>
                    <a:pt x="0" y="0"/>
                  </a:moveTo>
                  <a:lnTo>
                    <a:pt x="181" y="178"/>
                  </a:lnTo>
                  <a:lnTo>
                    <a:pt x="181" y="27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305" name="Rectangle 114"/>
            <p:cNvSpPr>
              <a:spLocks noChangeArrowheads="1"/>
            </p:cNvSpPr>
            <p:nvPr/>
          </p:nvSpPr>
          <p:spPr bwMode="auto">
            <a:xfrm>
              <a:off x="2192" y="2239"/>
              <a:ext cx="159" cy="97"/>
            </a:xfrm>
            <a:prstGeom prst="rect">
              <a:avLst/>
            </a:prstGeom>
            <a:solidFill>
              <a:srgbClr val="CDE6FF"/>
            </a:solidFill>
            <a:ln w="4763">
              <a:solidFill>
                <a:schemeClr val="bg2"/>
              </a:solidFill>
              <a:miter lim="800000"/>
              <a:headEnd/>
              <a:tailEnd/>
            </a:ln>
          </p:spPr>
          <p:txBody>
            <a:bodyPr/>
            <a:lstStyle/>
            <a:p>
              <a:endParaRPr lang="en-US"/>
            </a:p>
          </p:txBody>
        </p:sp>
        <p:sp>
          <p:nvSpPr>
            <p:cNvPr id="306" name="Freeform 115"/>
            <p:cNvSpPr>
              <a:spLocks/>
            </p:cNvSpPr>
            <p:nvPr/>
          </p:nvSpPr>
          <p:spPr bwMode="auto">
            <a:xfrm>
              <a:off x="2011" y="2061"/>
              <a:ext cx="340" cy="178"/>
            </a:xfrm>
            <a:custGeom>
              <a:avLst/>
              <a:gdLst>
                <a:gd name="T0" fmla="*/ 158 w 340"/>
                <a:gd name="T1" fmla="*/ 0 h 178"/>
                <a:gd name="T2" fmla="*/ 0 w 340"/>
                <a:gd name="T3" fmla="*/ 0 h 178"/>
                <a:gd name="T4" fmla="*/ 181 w 340"/>
                <a:gd name="T5" fmla="*/ 178 h 178"/>
                <a:gd name="T6" fmla="*/ 340 w 340"/>
                <a:gd name="T7" fmla="*/ 178 h 178"/>
                <a:gd name="T8" fmla="*/ 158 w 340"/>
                <a:gd name="T9" fmla="*/ 0 h 178"/>
                <a:gd name="T10" fmla="*/ 0 60000 65536"/>
                <a:gd name="T11" fmla="*/ 0 60000 65536"/>
                <a:gd name="T12" fmla="*/ 0 60000 65536"/>
                <a:gd name="T13" fmla="*/ 0 60000 65536"/>
                <a:gd name="T14" fmla="*/ 0 60000 65536"/>
                <a:gd name="T15" fmla="*/ 0 w 340"/>
                <a:gd name="T16" fmla="*/ 0 h 178"/>
                <a:gd name="T17" fmla="*/ 340 w 340"/>
                <a:gd name="T18" fmla="*/ 178 h 178"/>
              </a:gdLst>
              <a:ahLst/>
              <a:cxnLst>
                <a:cxn ang="T10">
                  <a:pos x="T0" y="T1"/>
                </a:cxn>
                <a:cxn ang="T11">
                  <a:pos x="T2" y="T3"/>
                </a:cxn>
                <a:cxn ang="T12">
                  <a:pos x="T4" y="T5"/>
                </a:cxn>
                <a:cxn ang="T13">
                  <a:pos x="T6" y="T7"/>
                </a:cxn>
                <a:cxn ang="T14">
                  <a:pos x="T8" y="T9"/>
                </a:cxn>
              </a:cxnLst>
              <a:rect l="T15" t="T16" r="T17" b="T18"/>
              <a:pathLst>
                <a:path w="340" h="178">
                  <a:moveTo>
                    <a:pt x="158" y="0"/>
                  </a:moveTo>
                  <a:lnTo>
                    <a:pt x="0" y="0"/>
                  </a:lnTo>
                  <a:lnTo>
                    <a:pt x="181" y="178"/>
                  </a:lnTo>
                  <a:lnTo>
                    <a:pt x="340" y="178"/>
                  </a:lnTo>
                  <a:lnTo>
                    <a:pt x="158" y="0"/>
                  </a:lnTo>
                  <a:close/>
                </a:path>
              </a:pathLst>
            </a:custGeom>
            <a:solidFill>
              <a:srgbClr val="CDE6FF"/>
            </a:solidFill>
            <a:ln w="4763">
              <a:solidFill>
                <a:schemeClr val="bg2"/>
              </a:solidFill>
              <a:round/>
              <a:headEnd/>
              <a:tailEnd/>
            </a:ln>
          </p:spPr>
          <p:txBody>
            <a:bodyPr/>
            <a:lstStyle/>
            <a:p>
              <a:endParaRPr lang="en-US"/>
            </a:p>
          </p:txBody>
        </p:sp>
      </p:grpSp>
      <p:grpSp>
        <p:nvGrpSpPr>
          <p:cNvPr id="16" name="Group 15"/>
          <p:cNvGrpSpPr/>
          <p:nvPr/>
        </p:nvGrpSpPr>
        <p:grpSpPr>
          <a:xfrm>
            <a:off x="3635261" y="3390568"/>
            <a:ext cx="1681248" cy="499240"/>
            <a:chOff x="3199629" y="3386598"/>
            <a:chExt cx="1681248" cy="499240"/>
          </a:xfrm>
        </p:grpSpPr>
        <p:grpSp>
          <p:nvGrpSpPr>
            <p:cNvPr id="270" name="Group 92"/>
            <p:cNvGrpSpPr>
              <a:grpSpLocks/>
            </p:cNvGrpSpPr>
            <p:nvPr/>
          </p:nvGrpSpPr>
          <p:grpSpPr bwMode="auto">
            <a:xfrm flipH="1">
              <a:off x="3199629" y="3386598"/>
              <a:ext cx="1681248" cy="499240"/>
              <a:chOff x="1747" y="1957"/>
              <a:chExt cx="873" cy="181"/>
            </a:xfrm>
          </p:grpSpPr>
          <p:sp>
            <p:nvSpPr>
              <p:cNvPr id="319" name="Freeform 93"/>
              <p:cNvSpPr>
                <a:spLocks/>
              </p:cNvSpPr>
              <p:nvPr/>
            </p:nvSpPr>
            <p:spPr bwMode="auto">
              <a:xfrm>
                <a:off x="1747" y="1957"/>
                <a:ext cx="86" cy="181"/>
              </a:xfrm>
              <a:custGeom>
                <a:avLst/>
                <a:gdLst>
                  <a:gd name="T0" fmla="*/ 0 w 86"/>
                  <a:gd name="T1" fmla="*/ 0 h 181"/>
                  <a:gd name="T2" fmla="*/ 86 w 86"/>
                  <a:gd name="T3" fmla="*/ 84 h 181"/>
                  <a:gd name="T4" fmla="*/ 86 w 86"/>
                  <a:gd name="T5" fmla="*/ 181 h 181"/>
                  <a:gd name="T6" fmla="*/ 0 w 86"/>
                  <a:gd name="T7" fmla="*/ 97 h 181"/>
                  <a:gd name="T8" fmla="*/ 0 w 86"/>
                  <a:gd name="T9" fmla="*/ 0 h 181"/>
                  <a:gd name="T10" fmla="*/ 0 60000 65536"/>
                  <a:gd name="T11" fmla="*/ 0 60000 65536"/>
                  <a:gd name="T12" fmla="*/ 0 60000 65536"/>
                  <a:gd name="T13" fmla="*/ 0 60000 65536"/>
                  <a:gd name="T14" fmla="*/ 0 60000 65536"/>
                  <a:gd name="T15" fmla="*/ 0 w 86"/>
                  <a:gd name="T16" fmla="*/ 0 h 181"/>
                  <a:gd name="T17" fmla="*/ 86 w 86"/>
                  <a:gd name="T18" fmla="*/ 181 h 181"/>
                </a:gdLst>
                <a:ahLst/>
                <a:cxnLst>
                  <a:cxn ang="T10">
                    <a:pos x="T0" y="T1"/>
                  </a:cxn>
                  <a:cxn ang="T11">
                    <a:pos x="T2" y="T3"/>
                  </a:cxn>
                  <a:cxn ang="T12">
                    <a:pos x="T4" y="T5"/>
                  </a:cxn>
                  <a:cxn ang="T13">
                    <a:pos x="T6" y="T7"/>
                  </a:cxn>
                  <a:cxn ang="T14">
                    <a:pos x="T8" y="T9"/>
                  </a:cxn>
                </a:cxnLst>
                <a:rect l="T15" t="T16" r="T17" b="T18"/>
                <a:pathLst>
                  <a:path w="86" h="181">
                    <a:moveTo>
                      <a:pt x="0" y="0"/>
                    </a:moveTo>
                    <a:lnTo>
                      <a:pt x="86" y="84"/>
                    </a:lnTo>
                    <a:lnTo>
                      <a:pt x="86" y="181"/>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320" name="Rectangle 94"/>
              <p:cNvSpPr>
                <a:spLocks noChangeArrowheads="1"/>
              </p:cNvSpPr>
              <p:nvPr/>
            </p:nvSpPr>
            <p:spPr bwMode="auto">
              <a:xfrm>
                <a:off x="1833" y="2041"/>
                <a:ext cx="787" cy="97"/>
              </a:xfrm>
              <a:prstGeom prst="rect">
                <a:avLst/>
              </a:prstGeom>
              <a:solidFill>
                <a:srgbClr val="CDE6FF"/>
              </a:solidFill>
              <a:ln w="4763">
                <a:solidFill>
                  <a:schemeClr val="bg2"/>
                </a:solidFill>
                <a:miter lim="800000"/>
                <a:headEnd/>
                <a:tailEnd/>
              </a:ln>
            </p:spPr>
            <p:txBody>
              <a:bodyPr/>
              <a:lstStyle/>
              <a:p>
                <a:endParaRPr lang="en-US"/>
              </a:p>
            </p:txBody>
          </p:sp>
          <p:sp>
            <p:nvSpPr>
              <p:cNvPr id="321" name="Freeform 95"/>
              <p:cNvSpPr>
                <a:spLocks/>
              </p:cNvSpPr>
              <p:nvPr/>
            </p:nvSpPr>
            <p:spPr bwMode="auto">
              <a:xfrm>
                <a:off x="1747" y="1957"/>
                <a:ext cx="873" cy="84"/>
              </a:xfrm>
              <a:custGeom>
                <a:avLst/>
                <a:gdLst>
                  <a:gd name="T0" fmla="*/ 787 w 873"/>
                  <a:gd name="T1" fmla="*/ 0 h 84"/>
                  <a:gd name="T2" fmla="*/ 0 w 873"/>
                  <a:gd name="T3" fmla="*/ 0 h 84"/>
                  <a:gd name="T4" fmla="*/ 86 w 873"/>
                  <a:gd name="T5" fmla="*/ 84 h 84"/>
                  <a:gd name="T6" fmla="*/ 873 w 873"/>
                  <a:gd name="T7" fmla="*/ 84 h 84"/>
                  <a:gd name="T8" fmla="*/ 787 w 873"/>
                  <a:gd name="T9" fmla="*/ 0 h 84"/>
                  <a:gd name="T10" fmla="*/ 0 60000 65536"/>
                  <a:gd name="T11" fmla="*/ 0 60000 65536"/>
                  <a:gd name="T12" fmla="*/ 0 60000 65536"/>
                  <a:gd name="T13" fmla="*/ 0 60000 65536"/>
                  <a:gd name="T14" fmla="*/ 0 60000 65536"/>
                  <a:gd name="T15" fmla="*/ 0 w 873"/>
                  <a:gd name="T16" fmla="*/ 0 h 84"/>
                  <a:gd name="T17" fmla="*/ 873 w 873"/>
                  <a:gd name="T18" fmla="*/ 84 h 84"/>
                </a:gdLst>
                <a:ahLst/>
                <a:cxnLst>
                  <a:cxn ang="T10">
                    <a:pos x="T0" y="T1"/>
                  </a:cxn>
                  <a:cxn ang="T11">
                    <a:pos x="T2" y="T3"/>
                  </a:cxn>
                  <a:cxn ang="T12">
                    <a:pos x="T4" y="T5"/>
                  </a:cxn>
                  <a:cxn ang="T13">
                    <a:pos x="T6" y="T7"/>
                  </a:cxn>
                  <a:cxn ang="T14">
                    <a:pos x="T8" y="T9"/>
                  </a:cxn>
                </a:cxnLst>
                <a:rect l="T15" t="T16" r="T17" b="T18"/>
                <a:pathLst>
                  <a:path w="873" h="84">
                    <a:moveTo>
                      <a:pt x="787" y="0"/>
                    </a:moveTo>
                    <a:lnTo>
                      <a:pt x="0" y="0"/>
                    </a:lnTo>
                    <a:lnTo>
                      <a:pt x="86" y="84"/>
                    </a:lnTo>
                    <a:lnTo>
                      <a:pt x="873" y="84"/>
                    </a:lnTo>
                    <a:lnTo>
                      <a:pt x="787" y="0"/>
                    </a:lnTo>
                    <a:close/>
                  </a:path>
                </a:pathLst>
              </a:custGeom>
              <a:solidFill>
                <a:srgbClr val="CDE6FF"/>
              </a:solidFill>
              <a:ln w="4763">
                <a:solidFill>
                  <a:schemeClr val="bg2"/>
                </a:solidFill>
                <a:round/>
                <a:headEnd/>
                <a:tailEnd/>
              </a:ln>
            </p:spPr>
            <p:txBody>
              <a:bodyPr/>
              <a:lstStyle/>
              <a:p>
                <a:endParaRPr lang="en-US"/>
              </a:p>
            </p:txBody>
          </p:sp>
        </p:grpSp>
        <p:sp>
          <p:nvSpPr>
            <p:cNvPr id="232" name="Line 144"/>
            <p:cNvSpPr>
              <a:spLocks noChangeShapeType="1"/>
            </p:cNvSpPr>
            <p:nvPr/>
          </p:nvSpPr>
          <p:spPr bwMode="auto">
            <a:xfrm flipH="1" flipV="1">
              <a:off x="3374879" y="3392114"/>
              <a:ext cx="1348080" cy="223417"/>
            </a:xfrm>
            <a:prstGeom prst="line">
              <a:avLst/>
            </a:prstGeom>
            <a:noFill/>
            <a:ln w="3175">
              <a:solidFill>
                <a:schemeClr val="bg2"/>
              </a:solidFill>
              <a:round/>
              <a:headEnd/>
              <a:tailEnd/>
            </a:ln>
          </p:spPr>
          <p:txBody>
            <a:bodyPr/>
            <a:lstStyle/>
            <a:p>
              <a:endParaRPr lang="en-US"/>
            </a:p>
          </p:txBody>
        </p:sp>
        <p:sp>
          <p:nvSpPr>
            <p:cNvPr id="233" name="Line 145"/>
            <p:cNvSpPr>
              <a:spLocks noChangeShapeType="1"/>
            </p:cNvSpPr>
            <p:nvPr/>
          </p:nvSpPr>
          <p:spPr bwMode="auto">
            <a:xfrm flipV="1">
              <a:off x="3213109" y="3400389"/>
              <a:ext cx="1658138" cy="215142"/>
            </a:xfrm>
            <a:prstGeom prst="line">
              <a:avLst/>
            </a:prstGeom>
            <a:noFill/>
            <a:ln w="3175">
              <a:solidFill>
                <a:schemeClr val="bg2"/>
              </a:solidFill>
              <a:round/>
              <a:headEnd/>
              <a:tailEnd/>
            </a:ln>
          </p:spPr>
          <p:txBody>
            <a:bodyPr/>
            <a:lstStyle/>
            <a:p>
              <a:endParaRPr lang="en-US"/>
            </a:p>
          </p:txBody>
        </p:sp>
        <p:sp>
          <p:nvSpPr>
            <p:cNvPr id="234" name="Oval 146"/>
            <p:cNvSpPr>
              <a:spLocks noChangeArrowheads="1"/>
            </p:cNvSpPr>
            <p:nvPr/>
          </p:nvSpPr>
          <p:spPr bwMode="auto">
            <a:xfrm flipH="1">
              <a:off x="3929518" y="3452796"/>
              <a:ext cx="244580" cy="104813"/>
            </a:xfrm>
            <a:prstGeom prst="ellipse">
              <a:avLst/>
            </a:prstGeom>
            <a:solidFill>
              <a:srgbClr val="CDE6FF"/>
            </a:solidFill>
            <a:ln w="3175">
              <a:solidFill>
                <a:schemeClr val="bg2"/>
              </a:solidFill>
              <a:round/>
              <a:headEnd/>
              <a:tailEnd/>
            </a:ln>
          </p:spPr>
          <p:txBody>
            <a:bodyPr/>
            <a:lstStyle/>
            <a:p>
              <a:endParaRPr lang="en-US"/>
            </a:p>
          </p:txBody>
        </p:sp>
      </p:grpSp>
      <p:grpSp>
        <p:nvGrpSpPr>
          <p:cNvPr id="15" name="Group 14"/>
          <p:cNvGrpSpPr/>
          <p:nvPr/>
        </p:nvGrpSpPr>
        <p:grpSpPr>
          <a:xfrm>
            <a:off x="2379226" y="5638947"/>
            <a:ext cx="762628" cy="499241"/>
            <a:chOff x="2546773" y="3386598"/>
            <a:chExt cx="762628" cy="499241"/>
          </a:xfrm>
        </p:grpSpPr>
        <p:grpSp>
          <p:nvGrpSpPr>
            <p:cNvPr id="269" name="Group 88"/>
            <p:cNvGrpSpPr>
              <a:grpSpLocks/>
            </p:cNvGrpSpPr>
            <p:nvPr/>
          </p:nvGrpSpPr>
          <p:grpSpPr bwMode="auto">
            <a:xfrm flipH="1">
              <a:off x="2546773" y="3386598"/>
              <a:ext cx="762628" cy="499240"/>
              <a:chOff x="2563" y="1957"/>
              <a:chExt cx="396" cy="181"/>
            </a:xfrm>
          </p:grpSpPr>
          <p:sp>
            <p:nvSpPr>
              <p:cNvPr id="322" name="Freeform 89"/>
              <p:cNvSpPr>
                <a:spLocks/>
              </p:cNvSpPr>
              <p:nvPr/>
            </p:nvSpPr>
            <p:spPr bwMode="auto">
              <a:xfrm>
                <a:off x="2563" y="1957"/>
                <a:ext cx="86" cy="181"/>
              </a:xfrm>
              <a:custGeom>
                <a:avLst/>
                <a:gdLst>
                  <a:gd name="T0" fmla="*/ 0 w 86"/>
                  <a:gd name="T1" fmla="*/ 0 h 181"/>
                  <a:gd name="T2" fmla="*/ 86 w 86"/>
                  <a:gd name="T3" fmla="*/ 84 h 181"/>
                  <a:gd name="T4" fmla="*/ 86 w 86"/>
                  <a:gd name="T5" fmla="*/ 181 h 181"/>
                  <a:gd name="T6" fmla="*/ 0 w 86"/>
                  <a:gd name="T7" fmla="*/ 97 h 181"/>
                  <a:gd name="T8" fmla="*/ 0 w 86"/>
                  <a:gd name="T9" fmla="*/ 0 h 181"/>
                  <a:gd name="T10" fmla="*/ 0 60000 65536"/>
                  <a:gd name="T11" fmla="*/ 0 60000 65536"/>
                  <a:gd name="T12" fmla="*/ 0 60000 65536"/>
                  <a:gd name="T13" fmla="*/ 0 60000 65536"/>
                  <a:gd name="T14" fmla="*/ 0 60000 65536"/>
                  <a:gd name="T15" fmla="*/ 0 w 86"/>
                  <a:gd name="T16" fmla="*/ 0 h 181"/>
                  <a:gd name="T17" fmla="*/ 86 w 86"/>
                  <a:gd name="T18" fmla="*/ 181 h 181"/>
                </a:gdLst>
                <a:ahLst/>
                <a:cxnLst>
                  <a:cxn ang="T10">
                    <a:pos x="T0" y="T1"/>
                  </a:cxn>
                  <a:cxn ang="T11">
                    <a:pos x="T2" y="T3"/>
                  </a:cxn>
                  <a:cxn ang="T12">
                    <a:pos x="T4" y="T5"/>
                  </a:cxn>
                  <a:cxn ang="T13">
                    <a:pos x="T6" y="T7"/>
                  </a:cxn>
                  <a:cxn ang="T14">
                    <a:pos x="T8" y="T9"/>
                  </a:cxn>
                </a:cxnLst>
                <a:rect l="T15" t="T16" r="T17" b="T18"/>
                <a:pathLst>
                  <a:path w="86" h="181">
                    <a:moveTo>
                      <a:pt x="0" y="0"/>
                    </a:moveTo>
                    <a:lnTo>
                      <a:pt x="86" y="84"/>
                    </a:lnTo>
                    <a:lnTo>
                      <a:pt x="86" y="181"/>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323" name="Rectangle 90"/>
              <p:cNvSpPr>
                <a:spLocks noChangeArrowheads="1"/>
              </p:cNvSpPr>
              <p:nvPr/>
            </p:nvSpPr>
            <p:spPr bwMode="auto">
              <a:xfrm>
                <a:off x="2649" y="2041"/>
                <a:ext cx="310" cy="97"/>
              </a:xfrm>
              <a:prstGeom prst="rect">
                <a:avLst/>
              </a:prstGeom>
              <a:solidFill>
                <a:srgbClr val="CDE6FF"/>
              </a:solidFill>
              <a:ln w="4763">
                <a:solidFill>
                  <a:schemeClr val="bg2"/>
                </a:solidFill>
                <a:miter lim="800000"/>
                <a:headEnd/>
                <a:tailEnd/>
              </a:ln>
            </p:spPr>
            <p:txBody>
              <a:bodyPr/>
              <a:lstStyle/>
              <a:p>
                <a:endParaRPr lang="en-US"/>
              </a:p>
            </p:txBody>
          </p:sp>
          <p:sp>
            <p:nvSpPr>
              <p:cNvPr id="324" name="Freeform 91"/>
              <p:cNvSpPr>
                <a:spLocks/>
              </p:cNvSpPr>
              <p:nvPr/>
            </p:nvSpPr>
            <p:spPr bwMode="auto">
              <a:xfrm>
                <a:off x="2563" y="1957"/>
                <a:ext cx="396" cy="84"/>
              </a:xfrm>
              <a:custGeom>
                <a:avLst/>
                <a:gdLst>
                  <a:gd name="T0" fmla="*/ 311 w 396"/>
                  <a:gd name="T1" fmla="*/ 0 h 84"/>
                  <a:gd name="T2" fmla="*/ 0 w 396"/>
                  <a:gd name="T3" fmla="*/ 0 h 84"/>
                  <a:gd name="T4" fmla="*/ 86 w 396"/>
                  <a:gd name="T5" fmla="*/ 84 h 84"/>
                  <a:gd name="T6" fmla="*/ 396 w 396"/>
                  <a:gd name="T7" fmla="*/ 84 h 84"/>
                  <a:gd name="T8" fmla="*/ 311 w 396"/>
                  <a:gd name="T9" fmla="*/ 0 h 84"/>
                  <a:gd name="T10" fmla="*/ 0 60000 65536"/>
                  <a:gd name="T11" fmla="*/ 0 60000 65536"/>
                  <a:gd name="T12" fmla="*/ 0 60000 65536"/>
                  <a:gd name="T13" fmla="*/ 0 60000 65536"/>
                  <a:gd name="T14" fmla="*/ 0 60000 65536"/>
                  <a:gd name="T15" fmla="*/ 0 w 396"/>
                  <a:gd name="T16" fmla="*/ 0 h 84"/>
                  <a:gd name="T17" fmla="*/ 396 w 396"/>
                  <a:gd name="T18" fmla="*/ 84 h 84"/>
                </a:gdLst>
                <a:ahLst/>
                <a:cxnLst>
                  <a:cxn ang="T10">
                    <a:pos x="T0" y="T1"/>
                  </a:cxn>
                  <a:cxn ang="T11">
                    <a:pos x="T2" y="T3"/>
                  </a:cxn>
                  <a:cxn ang="T12">
                    <a:pos x="T4" y="T5"/>
                  </a:cxn>
                  <a:cxn ang="T13">
                    <a:pos x="T6" y="T7"/>
                  </a:cxn>
                  <a:cxn ang="T14">
                    <a:pos x="T8" y="T9"/>
                  </a:cxn>
                </a:cxnLst>
                <a:rect l="T15" t="T16" r="T17" b="T18"/>
                <a:pathLst>
                  <a:path w="396" h="84">
                    <a:moveTo>
                      <a:pt x="311" y="0"/>
                    </a:moveTo>
                    <a:lnTo>
                      <a:pt x="0" y="0"/>
                    </a:lnTo>
                    <a:lnTo>
                      <a:pt x="86" y="84"/>
                    </a:lnTo>
                    <a:lnTo>
                      <a:pt x="396" y="84"/>
                    </a:lnTo>
                    <a:lnTo>
                      <a:pt x="311" y="0"/>
                    </a:lnTo>
                    <a:close/>
                  </a:path>
                </a:pathLst>
              </a:custGeom>
              <a:solidFill>
                <a:srgbClr val="CDE6FF"/>
              </a:solidFill>
              <a:ln w="4763">
                <a:solidFill>
                  <a:schemeClr val="bg2"/>
                </a:solidFill>
                <a:round/>
                <a:headEnd/>
                <a:tailEnd/>
              </a:ln>
            </p:spPr>
            <p:txBody>
              <a:bodyPr/>
              <a:lstStyle/>
              <a:p>
                <a:endParaRPr lang="en-US"/>
              </a:p>
            </p:txBody>
          </p:sp>
        </p:grpSp>
        <p:sp>
          <p:nvSpPr>
            <p:cNvPr id="235" name="Line 147"/>
            <p:cNvSpPr>
              <a:spLocks noChangeShapeType="1"/>
            </p:cNvSpPr>
            <p:nvPr/>
          </p:nvSpPr>
          <p:spPr bwMode="auto">
            <a:xfrm flipH="1">
              <a:off x="2623806" y="3510718"/>
              <a:ext cx="598933" cy="2758"/>
            </a:xfrm>
            <a:prstGeom prst="line">
              <a:avLst/>
            </a:prstGeom>
            <a:noFill/>
            <a:ln w="3175">
              <a:solidFill>
                <a:schemeClr val="bg2"/>
              </a:solidFill>
              <a:round/>
              <a:headEnd/>
              <a:tailEnd/>
            </a:ln>
          </p:spPr>
          <p:txBody>
            <a:bodyPr/>
            <a:lstStyle/>
            <a:p>
              <a:endParaRPr lang="en-US"/>
            </a:p>
          </p:txBody>
        </p:sp>
        <p:sp>
          <p:nvSpPr>
            <p:cNvPr id="236" name="Line 148"/>
            <p:cNvSpPr>
              <a:spLocks noChangeShapeType="1"/>
            </p:cNvSpPr>
            <p:nvPr/>
          </p:nvSpPr>
          <p:spPr bwMode="auto">
            <a:xfrm flipV="1">
              <a:off x="2856831" y="3392114"/>
              <a:ext cx="155992" cy="226175"/>
            </a:xfrm>
            <a:prstGeom prst="line">
              <a:avLst/>
            </a:prstGeom>
            <a:noFill/>
            <a:ln w="3175">
              <a:solidFill>
                <a:schemeClr val="bg2"/>
              </a:solidFill>
              <a:round/>
              <a:headEnd/>
              <a:tailEnd/>
            </a:ln>
          </p:spPr>
          <p:txBody>
            <a:bodyPr/>
            <a:lstStyle/>
            <a:p>
              <a:endParaRPr lang="en-US"/>
            </a:p>
          </p:txBody>
        </p:sp>
        <p:sp>
          <p:nvSpPr>
            <p:cNvPr id="237" name="Line 149"/>
            <p:cNvSpPr>
              <a:spLocks noChangeShapeType="1"/>
            </p:cNvSpPr>
            <p:nvPr/>
          </p:nvSpPr>
          <p:spPr bwMode="auto">
            <a:xfrm flipH="1">
              <a:off x="2849128" y="3618290"/>
              <a:ext cx="1926" cy="267549"/>
            </a:xfrm>
            <a:prstGeom prst="line">
              <a:avLst/>
            </a:prstGeom>
            <a:noFill/>
            <a:ln w="3175">
              <a:solidFill>
                <a:schemeClr val="bg2"/>
              </a:solidFill>
              <a:round/>
              <a:headEnd/>
              <a:tailEnd/>
            </a:ln>
          </p:spPr>
          <p:txBody>
            <a:bodyPr/>
            <a:lstStyle/>
            <a:p>
              <a:endParaRPr lang="en-US"/>
            </a:p>
          </p:txBody>
        </p:sp>
      </p:grpSp>
      <p:grpSp>
        <p:nvGrpSpPr>
          <p:cNvPr id="12" name="Group 11"/>
          <p:cNvGrpSpPr/>
          <p:nvPr/>
        </p:nvGrpSpPr>
        <p:grpSpPr>
          <a:xfrm>
            <a:off x="5137405" y="4289062"/>
            <a:ext cx="516122" cy="725415"/>
            <a:chOff x="5252955" y="4036297"/>
            <a:chExt cx="516122" cy="725415"/>
          </a:xfrm>
        </p:grpSpPr>
        <p:grpSp>
          <p:nvGrpSpPr>
            <p:cNvPr id="276" name="Group 116"/>
            <p:cNvGrpSpPr>
              <a:grpSpLocks/>
            </p:cNvGrpSpPr>
            <p:nvPr/>
          </p:nvGrpSpPr>
          <p:grpSpPr bwMode="auto">
            <a:xfrm flipH="1">
              <a:off x="5252955" y="4036297"/>
              <a:ext cx="516122" cy="725415"/>
              <a:chOff x="1846" y="2057"/>
              <a:chExt cx="268" cy="263"/>
            </a:xfrm>
          </p:grpSpPr>
          <p:sp>
            <p:nvSpPr>
              <p:cNvPr id="301" name="Freeform 117"/>
              <p:cNvSpPr>
                <a:spLocks/>
              </p:cNvSpPr>
              <p:nvPr/>
            </p:nvSpPr>
            <p:spPr bwMode="auto">
              <a:xfrm>
                <a:off x="1846" y="2057"/>
                <a:ext cx="168" cy="263"/>
              </a:xfrm>
              <a:custGeom>
                <a:avLst/>
                <a:gdLst>
                  <a:gd name="T0" fmla="*/ 0 w 168"/>
                  <a:gd name="T1" fmla="*/ 0 h 263"/>
                  <a:gd name="T2" fmla="*/ 168 w 168"/>
                  <a:gd name="T3" fmla="*/ 166 h 263"/>
                  <a:gd name="T4" fmla="*/ 168 w 168"/>
                  <a:gd name="T5" fmla="*/ 263 h 263"/>
                  <a:gd name="T6" fmla="*/ 0 w 168"/>
                  <a:gd name="T7" fmla="*/ 98 h 263"/>
                  <a:gd name="T8" fmla="*/ 0 w 168"/>
                  <a:gd name="T9" fmla="*/ 0 h 263"/>
                  <a:gd name="T10" fmla="*/ 0 60000 65536"/>
                  <a:gd name="T11" fmla="*/ 0 60000 65536"/>
                  <a:gd name="T12" fmla="*/ 0 60000 65536"/>
                  <a:gd name="T13" fmla="*/ 0 60000 65536"/>
                  <a:gd name="T14" fmla="*/ 0 60000 65536"/>
                  <a:gd name="T15" fmla="*/ 0 w 168"/>
                  <a:gd name="T16" fmla="*/ 0 h 263"/>
                  <a:gd name="T17" fmla="*/ 168 w 168"/>
                  <a:gd name="T18" fmla="*/ 263 h 263"/>
                </a:gdLst>
                <a:ahLst/>
                <a:cxnLst>
                  <a:cxn ang="T10">
                    <a:pos x="T0" y="T1"/>
                  </a:cxn>
                  <a:cxn ang="T11">
                    <a:pos x="T2" y="T3"/>
                  </a:cxn>
                  <a:cxn ang="T12">
                    <a:pos x="T4" y="T5"/>
                  </a:cxn>
                  <a:cxn ang="T13">
                    <a:pos x="T6" y="T7"/>
                  </a:cxn>
                  <a:cxn ang="T14">
                    <a:pos x="T8" y="T9"/>
                  </a:cxn>
                </a:cxnLst>
                <a:rect l="T15" t="T16" r="T17" b="T18"/>
                <a:pathLst>
                  <a:path w="168" h="263">
                    <a:moveTo>
                      <a:pt x="0" y="0"/>
                    </a:moveTo>
                    <a:lnTo>
                      <a:pt x="168" y="166"/>
                    </a:lnTo>
                    <a:lnTo>
                      <a:pt x="168" y="263"/>
                    </a:lnTo>
                    <a:lnTo>
                      <a:pt x="0" y="98"/>
                    </a:lnTo>
                    <a:lnTo>
                      <a:pt x="0" y="0"/>
                    </a:lnTo>
                    <a:close/>
                  </a:path>
                </a:pathLst>
              </a:custGeom>
              <a:solidFill>
                <a:srgbClr val="CDE6FF"/>
              </a:solidFill>
              <a:ln w="4763">
                <a:solidFill>
                  <a:schemeClr val="bg2"/>
                </a:solidFill>
                <a:round/>
                <a:headEnd/>
                <a:tailEnd/>
              </a:ln>
            </p:spPr>
            <p:txBody>
              <a:bodyPr/>
              <a:lstStyle/>
              <a:p>
                <a:endParaRPr lang="en-US"/>
              </a:p>
            </p:txBody>
          </p:sp>
          <p:sp>
            <p:nvSpPr>
              <p:cNvPr id="302" name="Rectangle 118"/>
              <p:cNvSpPr>
                <a:spLocks noChangeArrowheads="1"/>
              </p:cNvSpPr>
              <p:nvPr/>
            </p:nvSpPr>
            <p:spPr bwMode="auto">
              <a:xfrm>
                <a:off x="2014" y="2223"/>
                <a:ext cx="100" cy="97"/>
              </a:xfrm>
              <a:prstGeom prst="rect">
                <a:avLst/>
              </a:prstGeom>
              <a:solidFill>
                <a:srgbClr val="CDE6FF"/>
              </a:solidFill>
              <a:ln w="4763">
                <a:solidFill>
                  <a:schemeClr val="bg2"/>
                </a:solidFill>
                <a:miter lim="800000"/>
                <a:headEnd/>
                <a:tailEnd/>
              </a:ln>
            </p:spPr>
            <p:txBody>
              <a:bodyPr/>
              <a:lstStyle/>
              <a:p>
                <a:endParaRPr lang="en-US"/>
              </a:p>
            </p:txBody>
          </p:sp>
          <p:sp>
            <p:nvSpPr>
              <p:cNvPr id="303" name="Freeform 119"/>
              <p:cNvSpPr>
                <a:spLocks/>
              </p:cNvSpPr>
              <p:nvPr/>
            </p:nvSpPr>
            <p:spPr bwMode="auto">
              <a:xfrm>
                <a:off x="1846" y="2057"/>
                <a:ext cx="268" cy="166"/>
              </a:xfrm>
              <a:custGeom>
                <a:avLst/>
                <a:gdLst>
                  <a:gd name="T0" fmla="*/ 100 w 268"/>
                  <a:gd name="T1" fmla="*/ 0 h 166"/>
                  <a:gd name="T2" fmla="*/ 0 w 268"/>
                  <a:gd name="T3" fmla="*/ 0 h 166"/>
                  <a:gd name="T4" fmla="*/ 168 w 268"/>
                  <a:gd name="T5" fmla="*/ 166 h 166"/>
                  <a:gd name="T6" fmla="*/ 268 w 268"/>
                  <a:gd name="T7" fmla="*/ 166 h 166"/>
                  <a:gd name="T8" fmla="*/ 100 w 268"/>
                  <a:gd name="T9" fmla="*/ 0 h 166"/>
                  <a:gd name="T10" fmla="*/ 0 60000 65536"/>
                  <a:gd name="T11" fmla="*/ 0 60000 65536"/>
                  <a:gd name="T12" fmla="*/ 0 60000 65536"/>
                  <a:gd name="T13" fmla="*/ 0 60000 65536"/>
                  <a:gd name="T14" fmla="*/ 0 60000 65536"/>
                  <a:gd name="T15" fmla="*/ 0 w 268"/>
                  <a:gd name="T16" fmla="*/ 0 h 166"/>
                  <a:gd name="T17" fmla="*/ 268 w 268"/>
                  <a:gd name="T18" fmla="*/ 166 h 166"/>
                </a:gdLst>
                <a:ahLst/>
                <a:cxnLst>
                  <a:cxn ang="T10">
                    <a:pos x="T0" y="T1"/>
                  </a:cxn>
                  <a:cxn ang="T11">
                    <a:pos x="T2" y="T3"/>
                  </a:cxn>
                  <a:cxn ang="T12">
                    <a:pos x="T4" y="T5"/>
                  </a:cxn>
                  <a:cxn ang="T13">
                    <a:pos x="T6" y="T7"/>
                  </a:cxn>
                  <a:cxn ang="T14">
                    <a:pos x="T8" y="T9"/>
                  </a:cxn>
                </a:cxnLst>
                <a:rect l="T15" t="T16" r="T17" b="T18"/>
                <a:pathLst>
                  <a:path w="268" h="166">
                    <a:moveTo>
                      <a:pt x="100" y="0"/>
                    </a:moveTo>
                    <a:lnTo>
                      <a:pt x="0" y="0"/>
                    </a:lnTo>
                    <a:lnTo>
                      <a:pt x="168" y="166"/>
                    </a:lnTo>
                    <a:lnTo>
                      <a:pt x="268" y="166"/>
                    </a:lnTo>
                    <a:lnTo>
                      <a:pt x="100" y="0"/>
                    </a:lnTo>
                    <a:close/>
                  </a:path>
                </a:pathLst>
              </a:custGeom>
              <a:solidFill>
                <a:srgbClr val="CDE6FF"/>
              </a:solidFill>
              <a:ln w="4763">
                <a:solidFill>
                  <a:schemeClr val="bg2"/>
                </a:solidFill>
                <a:round/>
                <a:headEnd/>
                <a:tailEnd/>
              </a:ln>
            </p:spPr>
            <p:txBody>
              <a:bodyPr/>
              <a:lstStyle/>
              <a:p>
                <a:endParaRPr lang="en-US"/>
              </a:p>
            </p:txBody>
          </p:sp>
        </p:grpSp>
        <p:sp>
          <p:nvSpPr>
            <p:cNvPr id="238" name="Line 150"/>
            <p:cNvSpPr>
              <a:spLocks noChangeShapeType="1"/>
            </p:cNvSpPr>
            <p:nvPr/>
          </p:nvSpPr>
          <p:spPr bwMode="auto">
            <a:xfrm flipH="1" flipV="1">
              <a:off x="5668934" y="4176967"/>
              <a:ext cx="1926" cy="259274"/>
            </a:xfrm>
            <a:prstGeom prst="line">
              <a:avLst/>
            </a:prstGeom>
            <a:noFill/>
            <a:ln w="3175">
              <a:solidFill>
                <a:schemeClr val="bg2"/>
              </a:solidFill>
              <a:round/>
              <a:headEnd/>
              <a:tailEnd/>
            </a:ln>
          </p:spPr>
          <p:txBody>
            <a:bodyPr/>
            <a:lstStyle/>
            <a:p>
              <a:endParaRPr lang="en-US"/>
            </a:p>
          </p:txBody>
        </p:sp>
        <p:sp>
          <p:nvSpPr>
            <p:cNvPr id="239" name="Line 151"/>
            <p:cNvSpPr>
              <a:spLocks noChangeShapeType="1"/>
            </p:cNvSpPr>
            <p:nvPr/>
          </p:nvSpPr>
          <p:spPr bwMode="auto">
            <a:xfrm flipH="1" flipV="1">
              <a:off x="5555310" y="4342461"/>
              <a:ext cx="1926" cy="256516"/>
            </a:xfrm>
            <a:prstGeom prst="line">
              <a:avLst/>
            </a:prstGeom>
            <a:noFill/>
            <a:ln w="3175">
              <a:solidFill>
                <a:schemeClr val="bg2"/>
              </a:solidFill>
              <a:round/>
              <a:headEnd/>
              <a:tailEnd/>
            </a:ln>
          </p:spPr>
          <p:txBody>
            <a:bodyPr/>
            <a:lstStyle/>
            <a:p>
              <a:endParaRPr lang="en-US"/>
            </a:p>
          </p:txBody>
        </p:sp>
        <p:sp>
          <p:nvSpPr>
            <p:cNvPr id="240" name="Line 152"/>
            <p:cNvSpPr>
              <a:spLocks noChangeShapeType="1"/>
            </p:cNvSpPr>
            <p:nvPr/>
          </p:nvSpPr>
          <p:spPr bwMode="auto">
            <a:xfrm flipH="1">
              <a:off x="5485980" y="4176967"/>
              <a:ext cx="184880" cy="2758"/>
            </a:xfrm>
            <a:prstGeom prst="line">
              <a:avLst/>
            </a:prstGeom>
            <a:noFill/>
            <a:ln w="3175">
              <a:solidFill>
                <a:schemeClr val="bg2"/>
              </a:solidFill>
              <a:round/>
              <a:headEnd/>
              <a:tailEnd/>
            </a:ln>
          </p:spPr>
          <p:txBody>
            <a:bodyPr/>
            <a:lstStyle/>
            <a:p>
              <a:endParaRPr lang="en-US"/>
            </a:p>
          </p:txBody>
        </p:sp>
        <p:sp>
          <p:nvSpPr>
            <p:cNvPr id="241" name="Line 153"/>
            <p:cNvSpPr>
              <a:spLocks noChangeShapeType="1"/>
            </p:cNvSpPr>
            <p:nvPr/>
          </p:nvSpPr>
          <p:spPr bwMode="auto">
            <a:xfrm flipH="1">
              <a:off x="5364653" y="4342461"/>
              <a:ext cx="192583" cy="2758"/>
            </a:xfrm>
            <a:prstGeom prst="line">
              <a:avLst/>
            </a:prstGeom>
            <a:noFill/>
            <a:ln w="3175">
              <a:solidFill>
                <a:schemeClr val="bg2"/>
              </a:solidFill>
              <a:round/>
              <a:headEnd/>
              <a:tailEnd/>
            </a:ln>
          </p:spPr>
          <p:txBody>
            <a:bodyPr/>
            <a:lstStyle/>
            <a:p>
              <a:endParaRPr lang="en-US"/>
            </a:p>
          </p:txBody>
        </p:sp>
      </p:grpSp>
      <p:grpSp>
        <p:nvGrpSpPr>
          <p:cNvPr id="13" name="Group 12"/>
          <p:cNvGrpSpPr/>
          <p:nvPr/>
        </p:nvGrpSpPr>
        <p:grpSpPr>
          <a:xfrm>
            <a:off x="33280" y="4255963"/>
            <a:ext cx="541158" cy="758514"/>
            <a:chOff x="33280" y="4316123"/>
            <a:chExt cx="541158" cy="758514"/>
          </a:xfrm>
        </p:grpSpPr>
        <p:grpSp>
          <p:nvGrpSpPr>
            <p:cNvPr id="274" name="Group 108"/>
            <p:cNvGrpSpPr>
              <a:grpSpLocks/>
            </p:cNvGrpSpPr>
            <p:nvPr/>
          </p:nvGrpSpPr>
          <p:grpSpPr bwMode="auto">
            <a:xfrm flipH="1">
              <a:off x="33280" y="4316123"/>
              <a:ext cx="541158" cy="758514"/>
              <a:chOff x="2280" y="2054"/>
              <a:chExt cx="281" cy="275"/>
            </a:xfrm>
          </p:grpSpPr>
          <p:sp>
            <p:nvSpPr>
              <p:cNvPr id="307" name="Freeform 109"/>
              <p:cNvSpPr>
                <a:spLocks/>
              </p:cNvSpPr>
              <p:nvPr/>
            </p:nvSpPr>
            <p:spPr bwMode="auto">
              <a:xfrm>
                <a:off x="2280" y="2054"/>
                <a:ext cx="181" cy="275"/>
              </a:xfrm>
              <a:custGeom>
                <a:avLst/>
                <a:gdLst>
                  <a:gd name="T0" fmla="*/ 0 w 181"/>
                  <a:gd name="T1" fmla="*/ 0 h 275"/>
                  <a:gd name="T2" fmla="*/ 181 w 181"/>
                  <a:gd name="T3" fmla="*/ 178 h 275"/>
                  <a:gd name="T4" fmla="*/ 181 w 181"/>
                  <a:gd name="T5" fmla="*/ 275 h 275"/>
                  <a:gd name="T6" fmla="*/ 0 w 181"/>
                  <a:gd name="T7" fmla="*/ 97 h 275"/>
                  <a:gd name="T8" fmla="*/ 0 w 181"/>
                  <a:gd name="T9" fmla="*/ 0 h 275"/>
                  <a:gd name="T10" fmla="*/ 0 60000 65536"/>
                  <a:gd name="T11" fmla="*/ 0 60000 65536"/>
                  <a:gd name="T12" fmla="*/ 0 60000 65536"/>
                  <a:gd name="T13" fmla="*/ 0 60000 65536"/>
                  <a:gd name="T14" fmla="*/ 0 60000 65536"/>
                  <a:gd name="T15" fmla="*/ 0 w 181"/>
                  <a:gd name="T16" fmla="*/ 0 h 275"/>
                  <a:gd name="T17" fmla="*/ 181 w 181"/>
                  <a:gd name="T18" fmla="*/ 275 h 275"/>
                </a:gdLst>
                <a:ahLst/>
                <a:cxnLst>
                  <a:cxn ang="T10">
                    <a:pos x="T0" y="T1"/>
                  </a:cxn>
                  <a:cxn ang="T11">
                    <a:pos x="T2" y="T3"/>
                  </a:cxn>
                  <a:cxn ang="T12">
                    <a:pos x="T4" y="T5"/>
                  </a:cxn>
                  <a:cxn ang="T13">
                    <a:pos x="T6" y="T7"/>
                  </a:cxn>
                  <a:cxn ang="T14">
                    <a:pos x="T8" y="T9"/>
                  </a:cxn>
                </a:cxnLst>
                <a:rect l="T15" t="T16" r="T17" b="T18"/>
                <a:pathLst>
                  <a:path w="181" h="275">
                    <a:moveTo>
                      <a:pt x="0" y="0"/>
                    </a:moveTo>
                    <a:lnTo>
                      <a:pt x="181" y="178"/>
                    </a:lnTo>
                    <a:lnTo>
                      <a:pt x="181" y="27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308" name="Rectangle 110"/>
              <p:cNvSpPr>
                <a:spLocks noChangeArrowheads="1"/>
              </p:cNvSpPr>
              <p:nvPr/>
            </p:nvSpPr>
            <p:spPr bwMode="auto">
              <a:xfrm>
                <a:off x="2461" y="2232"/>
                <a:ext cx="100" cy="97"/>
              </a:xfrm>
              <a:prstGeom prst="rect">
                <a:avLst/>
              </a:prstGeom>
              <a:solidFill>
                <a:srgbClr val="CDE6FF"/>
              </a:solidFill>
              <a:ln w="4763">
                <a:solidFill>
                  <a:schemeClr val="bg2"/>
                </a:solidFill>
                <a:miter lim="800000"/>
                <a:headEnd/>
                <a:tailEnd/>
              </a:ln>
            </p:spPr>
            <p:txBody>
              <a:bodyPr/>
              <a:lstStyle/>
              <a:p>
                <a:endParaRPr lang="en-US"/>
              </a:p>
            </p:txBody>
          </p:sp>
          <p:sp>
            <p:nvSpPr>
              <p:cNvPr id="309" name="Freeform 111"/>
              <p:cNvSpPr>
                <a:spLocks/>
              </p:cNvSpPr>
              <p:nvPr/>
            </p:nvSpPr>
            <p:spPr bwMode="auto">
              <a:xfrm>
                <a:off x="2280" y="2054"/>
                <a:ext cx="281" cy="178"/>
              </a:xfrm>
              <a:custGeom>
                <a:avLst/>
                <a:gdLst>
                  <a:gd name="T0" fmla="*/ 100 w 281"/>
                  <a:gd name="T1" fmla="*/ 0 h 178"/>
                  <a:gd name="T2" fmla="*/ 0 w 281"/>
                  <a:gd name="T3" fmla="*/ 0 h 178"/>
                  <a:gd name="T4" fmla="*/ 181 w 281"/>
                  <a:gd name="T5" fmla="*/ 178 h 178"/>
                  <a:gd name="T6" fmla="*/ 281 w 281"/>
                  <a:gd name="T7" fmla="*/ 178 h 178"/>
                  <a:gd name="T8" fmla="*/ 100 w 281"/>
                  <a:gd name="T9" fmla="*/ 0 h 178"/>
                  <a:gd name="T10" fmla="*/ 0 60000 65536"/>
                  <a:gd name="T11" fmla="*/ 0 60000 65536"/>
                  <a:gd name="T12" fmla="*/ 0 60000 65536"/>
                  <a:gd name="T13" fmla="*/ 0 60000 65536"/>
                  <a:gd name="T14" fmla="*/ 0 60000 65536"/>
                  <a:gd name="T15" fmla="*/ 0 w 281"/>
                  <a:gd name="T16" fmla="*/ 0 h 178"/>
                  <a:gd name="T17" fmla="*/ 281 w 281"/>
                  <a:gd name="T18" fmla="*/ 178 h 178"/>
                </a:gdLst>
                <a:ahLst/>
                <a:cxnLst>
                  <a:cxn ang="T10">
                    <a:pos x="T0" y="T1"/>
                  </a:cxn>
                  <a:cxn ang="T11">
                    <a:pos x="T2" y="T3"/>
                  </a:cxn>
                  <a:cxn ang="T12">
                    <a:pos x="T4" y="T5"/>
                  </a:cxn>
                  <a:cxn ang="T13">
                    <a:pos x="T6" y="T7"/>
                  </a:cxn>
                  <a:cxn ang="T14">
                    <a:pos x="T8" y="T9"/>
                  </a:cxn>
                </a:cxnLst>
                <a:rect l="T15" t="T16" r="T17" b="T18"/>
                <a:pathLst>
                  <a:path w="281" h="178">
                    <a:moveTo>
                      <a:pt x="100" y="0"/>
                    </a:moveTo>
                    <a:lnTo>
                      <a:pt x="0" y="0"/>
                    </a:lnTo>
                    <a:lnTo>
                      <a:pt x="181" y="178"/>
                    </a:lnTo>
                    <a:lnTo>
                      <a:pt x="281" y="178"/>
                    </a:lnTo>
                    <a:lnTo>
                      <a:pt x="100" y="0"/>
                    </a:lnTo>
                    <a:close/>
                  </a:path>
                </a:pathLst>
              </a:custGeom>
              <a:solidFill>
                <a:srgbClr val="CDE6FF"/>
              </a:solidFill>
              <a:ln w="4763">
                <a:solidFill>
                  <a:schemeClr val="bg2"/>
                </a:solidFill>
                <a:round/>
                <a:headEnd/>
                <a:tailEnd/>
              </a:ln>
            </p:spPr>
            <p:txBody>
              <a:bodyPr/>
              <a:lstStyle/>
              <a:p>
                <a:endParaRPr lang="en-US"/>
              </a:p>
            </p:txBody>
          </p:sp>
        </p:grpSp>
        <p:sp>
          <p:nvSpPr>
            <p:cNvPr id="242" name="Freeform 154"/>
            <p:cNvSpPr>
              <a:spLocks/>
            </p:cNvSpPr>
            <p:nvPr/>
          </p:nvSpPr>
          <p:spPr bwMode="auto">
            <a:xfrm flipH="1">
              <a:off x="229715" y="4536781"/>
              <a:ext cx="192583" cy="253757"/>
            </a:xfrm>
            <a:custGeom>
              <a:avLst/>
              <a:gdLst>
                <a:gd name="T0" fmla="*/ 0 w 100"/>
                <a:gd name="T1" fmla="*/ 92 h 92"/>
                <a:gd name="T2" fmla="*/ 0 w 100"/>
                <a:gd name="T3" fmla="*/ 0 h 92"/>
                <a:gd name="T4" fmla="*/ 100 w 100"/>
                <a:gd name="T5" fmla="*/ 0 h 92"/>
                <a:gd name="T6" fmla="*/ 0 60000 65536"/>
                <a:gd name="T7" fmla="*/ 0 60000 65536"/>
                <a:gd name="T8" fmla="*/ 0 60000 65536"/>
                <a:gd name="T9" fmla="*/ 0 w 100"/>
                <a:gd name="T10" fmla="*/ 0 h 92"/>
                <a:gd name="T11" fmla="*/ 100 w 100"/>
                <a:gd name="T12" fmla="*/ 92 h 92"/>
              </a:gdLst>
              <a:ahLst/>
              <a:cxnLst>
                <a:cxn ang="T6">
                  <a:pos x="T0" y="T1"/>
                </a:cxn>
                <a:cxn ang="T7">
                  <a:pos x="T2" y="T3"/>
                </a:cxn>
                <a:cxn ang="T8">
                  <a:pos x="T4" y="T5"/>
                </a:cxn>
              </a:cxnLst>
              <a:rect l="T9" t="T10" r="T11" b="T12"/>
              <a:pathLst>
                <a:path w="100" h="92">
                  <a:moveTo>
                    <a:pt x="0" y="92"/>
                  </a:moveTo>
                  <a:lnTo>
                    <a:pt x="0" y="0"/>
                  </a:lnTo>
                  <a:lnTo>
                    <a:pt x="100" y="0"/>
                  </a:lnTo>
                </a:path>
              </a:pathLst>
            </a:custGeom>
            <a:noFill/>
            <a:ln w="3175">
              <a:solidFill>
                <a:schemeClr val="bg2"/>
              </a:solidFill>
              <a:round/>
              <a:headEnd/>
              <a:tailEnd/>
            </a:ln>
          </p:spPr>
          <p:txBody>
            <a:bodyPr/>
            <a:lstStyle/>
            <a:p>
              <a:endParaRPr lang="en-US"/>
            </a:p>
          </p:txBody>
        </p:sp>
      </p:grpSp>
      <p:grpSp>
        <p:nvGrpSpPr>
          <p:cNvPr id="9" name="Group 8"/>
          <p:cNvGrpSpPr/>
          <p:nvPr/>
        </p:nvGrpSpPr>
        <p:grpSpPr>
          <a:xfrm>
            <a:off x="4333942" y="5261202"/>
            <a:ext cx="762628" cy="427526"/>
            <a:chOff x="4333942" y="5406734"/>
            <a:chExt cx="762628" cy="427526"/>
          </a:xfrm>
        </p:grpSpPr>
        <p:grpSp>
          <p:nvGrpSpPr>
            <p:cNvPr id="282" name="Group 140"/>
            <p:cNvGrpSpPr>
              <a:grpSpLocks/>
            </p:cNvGrpSpPr>
            <p:nvPr/>
          </p:nvGrpSpPr>
          <p:grpSpPr bwMode="auto">
            <a:xfrm flipH="1">
              <a:off x="4333942" y="5406734"/>
              <a:ext cx="762628" cy="427526"/>
              <a:chOff x="2021" y="2236"/>
              <a:chExt cx="396" cy="155"/>
            </a:xfrm>
          </p:grpSpPr>
          <p:sp>
            <p:nvSpPr>
              <p:cNvPr id="283" name="Freeform 141"/>
              <p:cNvSpPr>
                <a:spLocks/>
              </p:cNvSpPr>
              <p:nvPr/>
            </p:nvSpPr>
            <p:spPr bwMode="auto">
              <a:xfrm>
                <a:off x="2021" y="2236"/>
                <a:ext cx="59" cy="155"/>
              </a:xfrm>
              <a:custGeom>
                <a:avLst/>
                <a:gdLst>
                  <a:gd name="T0" fmla="*/ 0 w 59"/>
                  <a:gd name="T1" fmla="*/ 0 h 155"/>
                  <a:gd name="T2" fmla="*/ 59 w 59"/>
                  <a:gd name="T3" fmla="*/ 58 h 155"/>
                  <a:gd name="T4" fmla="*/ 59 w 59"/>
                  <a:gd name="T5" fmla="*/ 155 h 155"/>
                  <a:gd name="T6" fmla="*/ 0 w 59"/>
                  <a:gd name="T7" fmla="*/ 97 h 155"/>
                  <a:gd name="T8" fmla="*/ 0 w 59"/>
                  <a:gd name="T9" fmla="*/ 0 h 155"/>
                  <a:gd name="T10" fmla="*/ 0 60000 65536"/>
                  <a:gd name="T11" fmla="*/ 0 60000 65536"/>
                  <a:gd name="T12" fmla="*/ 0 60000 65536"/>
                  <a:gd name="T13" fmla="*/ 0 60000 65536"/>
                  <a:gd name="T14" fmla="*/ 0 60000 65536"/>
                  <a:gd name="T15" fmla="*/ 0 w 59"/>
                  <a:gd name="T16" fmla="*/ 0 h 155"/>
                  <a:gd name="T17" fmla="*/ 59 w 59"/>
                  <a:gd name="T18" fmla="*/ 155 h 155"/>
                </a:gdLst>
                <a:ahLst/>
                <a:cxnLst>
                  <a:cxn ang="T10">
                    <a:pos x="T0" y="T1"/>
                  </a:cxn>
                  <a:cxn ang="T11">
                    <a:pos x="T2" y="T3"/>
                  </a:cxn>
                  <a:cxn ang="T12">
                    <a:pos x="T4" y="T5"/>
                  </a:cxn>
                  <a:cxn ang="T13">
                    <a:pos x="T6" y="T7"/>
                  </a:cxn>
                  <a:cxn ang="T14">
                    <a:pos x="T8" y="T9"/>
                  </a:cxn>
                </a:cxnLst>
                <a:rect l="T15" t="T16" r="T17" b="T18"/>
                <a:pathLst>
                  <a:path w="59" h="155">
                    <a:moveTo>
                      <a:pt x="0" y="0"/>
                    </a:moveTo>
                    <a:lnTo>
                      <a:pt x="59" y="58"/>
                    </a:lnTo>
                    <a:lnTo>
                      <a:pt x="59" y="15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84" name="Rectangle 142"/>
              <p:cNvSpPr>
                <a:spLocks noChangeArrowheads="1"/>
              </p:cNvSpPr>
              <p:nvPr/>
            </p:nvSpPr>
            <p:spPr bwMode="auto">
              <a:xfrm>
                <a:off x="2080" y="2294"/>
                <a:ext cx="337" cy="97"/>
              </a:xfrm>
              <a:prstGeom prst="rect">
                <a:avLst/>
              </a:prstGeom>
              <a:solidFill>
                <a:srgbClr val="CDE6FF"/>
              </a:solidFill>
              <a:ln w="4763">
                <a:solidFill>
                  <a:schemeClr val="bg2"/>
                </a:solidFill>
                <a:miter lim="800000"/>
                <a:headEnd/>
                <a:tailEnd/>
              </a:ln>
            </p:spPr>
            <p:txBody>
              <a:bodyPr/>
              <a:lstStyle/>
              <a:p>
                <a:endParaRPr lang="en-US"/>
              </a:p>
            </p:txBody>
          </p:sp>
          <p:sp>
            <p:nvSpPr>
              <p:cNvPr id="285" name="Freeform 143"/>
              <p:cNvSpPr>
                <a:spLocks/>
              </p:cNvSpPr>
              <p:nvPr/>
            </p:nvSpPr>
            <p:spPr bwMode="auto">
              <a:xfrm>
                <a:off x="2021" y="2236"/>
                <a:ext cx="396" cy="58"/>
              </a:xfrm>
              <a:custGeom>
                <a:avLst/>
                <a:gdLst>
                  <a:gd name="T0" fmla="*/ 336 w 396"/>
                  <a:gd name="T1" fmla="*/ 0 h 58"/>
                  <a:gd name="T2" fmla="*/ 0 w 396"/>
                  <a:gd name="T3" fmla="*/ 0 h 58"/>
                  <a:gd name="T4" fmla="*/ 59 w 396"/>
                  <a:gd name="T5" fmla="*/ 58 h 58"/>
                  <a:gd name="T6" fmla="*/ 396 w 396"/>
                  <a:gd name="T7" fmla="*/ 58 h 58"/>
                  <a:gd name="T8" fmla="*/ 336 w 396"/>
                  <a:gd name="T9" fmla="*/ 0 h 58"/>
                  <a:gd name="T10" fmla="*/ 0 60000 65536"/>
                  <a:gd name="T11" fmla="*/ 0 60000 65536"/>
                  <a:gd name="T12" fmla="*/ 0 60000 65536"/>
                  <a:gd name="T13" fmla="*/ 0 60000 65536"/>
                  <a:gd name="T14" fmla="*/ 0 60000 65536"/>
                  <a:gd name="T15" fmla="*/ 0 w 396"/>
                  <a:gd name="T16" fmla="*/ 0 h 58"/>
                  <a:gd name="T17" fmla="*/ 396 w 396"/>
                  <a:gd name="T18" fmla="*/ 58 h 58"/>
                </a:gdLst>
                <a:ahLst/>
                <a:cxnLst>
                  <a:cxn ang="T10">
                    <a:pos x="T0" y="T1"/>
                  </a:cxn>
                  <a:cxn ang="T11">
                    <a:pos x="T2" y="T3"/>
                  </a:cxn>
                  <a:cxn ang="T12">
                    <a:pos x="T4" y="T5"/>
                  </a:cxn>
                  <a:cxn ang="T13">
                    <a:pos x="T6" y="T7"/>
                  </a:cxn>
                  <a:cxn ang="T14">
                    <a:pos x="T8" y="T9"/>
                  </a:cxn>
                </a:cxnLst>
                <a:rect l="T15" t="T16" r="T17" b="T18"/>
                <a:pathLst>
                  <a:path w="396" h="58">
                    <a:moveTo>
                      <a:pt x="336" y="0"/>
                    </a:moveTo>
                    <a:lnTo>
                      <a:pt x="0" y="0"/>
                    </a:lnTo>
                    <a:lnTo>
                      <a:pt x="59" y="58"/>
                    </a:lnTo>
                    <a:lnTo>
                      <a:pt x="396" y="58"/>
                    </a:lnTo>
                    <a:lnTo>
                      <a:pt x="336" y="0"/>
                    </a:lnTo>
                    <a:close/>
                  </a:path>
                </a:pathLst>
              </a:custGeom>
              <a:solidFill>
                <a:srgbClr val="CDE6FF"/>
              </a:solidFill>
              <a:ln w="4763">
                <a:solidFill>
                  <a:schemeClr val="bg2"/>
                </a:solidFill>
                <a:round/>
                <a:headEnd/>
                <a:tailEnd/>
              </a:ln>
            </p:spPr>
            <p:txBody>
              <a:bodyPr/>
              <a:lstStyle/>
              <a:p>
                <a:endParaRPr lang="en-US"/>
              </a:p>
            </p:txBody>
          </p:sp>
        </p:grpSp>
        <p:sp>
          <p:nvSpPr>
            <p:cNvPr id="243" name="Line 155"/>
            <p:cNvSpPr>
              <a:spLocks noChangeShapeType="1"/>
            </p:cNvSpPr>
            <p:nvPr/>
          </p:nvSpPr>
          <p:spPr bwMode="auto">
            <a:xfrm flipH="1" flipV="1">
              <a:off x="4846212" y="5569470"/>
              <a:ext cx="1926" cy="259274"/>
            </a:xfrm>
            <a:prstGeom prst="line">
              <a:avLst/>
            </a:prstGeom>
            <a:noFill/>
            <a:ln w="4763">
              <a:solidFill>
                <a:schemeClr val="bg2"/>
              </a:solidFill>
              <a:round/>
              <a:headEnd/>
              <a:tailEnd/>
            </a:ln>
          </p:spPr>
          <p:txBody>
            <a:bodyPr/>
            <a:lstStyle/>
            <a:p>
              <a:endParaRPr lang="en-US"/>
            </a:p>
          </p:txBody>
        </p:sp>
        <p:sp>
          <p:nvSpPr>
            <p:cNvPr id="244" name="Line 156"/>
            <p:cNvSpPr>
              <a:spLocks noChangeShapeType="1"/>
            </p:cNvSpPr>
            <p:nvPr/>
          </p:nvSpPr>
          <p:spPr bwMode="auto">
            <a:xfrm flipH="1" flipV="1">
              <a:off x="4478379" y="5569470"/>
              <a:ext cx="1926" cy="259274"/>
            </a:xfrm>
            <a:prstGeom prst="line">
              <a:avLst/>
            </a:prstGeom>
            <a:noFill/>
            <a:ln w="4763">
              <a:solidFill>
                <a:schemeClr val="bg2"/>
              </a:solidFill>
              <a:round/>
              <a:headEnd/>
              <a:tailEnd/>
            </a:ln>
          </p:spPr>
          <p:txBody>
            <a:bodyPr/>
            <a:lstStyle/>
            <a:p>
              <a:endParaRPr lang="en-US"/>
            </a:p>
          </p:txBody>
        </p:sp>
        <p:sp>
          <p:nvSpPr>
            <p:cNvPr id="245" name="Line 157"/>
            <p:cNvSpPr>
              <a:spLocks noChangeShapeType="1"/>
            </p:cNvSpPr>
            <p:nvPr/>
          </p:nvSpPr>
          <p:spPr bwMode="auto">
            <a:xfrm flipH="1" flipV="1">
              <a:off x="4732588" y="5415009"/>
              <a:ext cx="115550" cy="154461"/>
            </a:xfrm>
            <a:prstGeom prst="line">
              <a:avLst/>
            </a:prstGeom>
            <a:noFill/>
            <a:ln w="4763">
              <a:solidFill>
                <a:schemeClr val="bg2"/>
              </a:solidFill>
              <a:round/>
              <a:headEnd/>
              <a:tailEnd/>
            </a:ln>
          </p:spPr>
          <p:txBody>
            <a:bodyPr/>
            <a:lstStyle/>
            <a:p>
              <a:endParaRPr lang="en-US"/>
            </a:p>
          </p:txBody>
        </p:sp>
        <p:sp>
          <p:nvSpPr>
            <p:cNvPr id="246" name="Line 158"/>
            <p:cNvSpPr>
              <a:spLocks noChangeShapeType="1"/>
            </p:cNvSpPr>
            <p:nvPr/>
          </p:nvSpPr>
          <p:spPr bwMode="auto">
            <a:xfrm flipV="1">
              <a:off x="4480305" y="5415009"/>
              <a:ext cx="256135" cy="154461"/>
            </a:xfrm>
            <a:prstGeom prst="line">
              <a:avLst/>
            </a:prstGeom>
            <a:noFill/>
            <a:ln w="4763">
              <a:solidFill>
                <a:schemeClr val="bg2"/>
              </a:solidFill>
              <a:round/>
              <a:headEnd/>
              <a:tailEnd/>
            </a:ln>
          </p:spPr>
          <p:txBody>
            <a:bodyPr/>
            <a:lstStyle/>
            <a:p>
              <a:endParaRPr lang="en-US"/>
            </a:p>
          </p:txBody>
        </p:sp>
      </p:grpSp>
      <p:grpSp>
        <p:nvGrpSpPr>
          <p:cNvPr id="14" name="Group 13"/>
          <p:cNvGrpSpPr/>
          <p:nvPr/>
        </p:nvGrpSpPr>
        <p:grpSpPr>
          <a:xfrm>
            <a:off x="3186148" y="4031301"/>
            <a:ext cx="479531" cy="670251"/>
            <a:chOff x="3186148" y="4091461"/>
            <a:chExt cx="479531" cy="670251"/>
          </a:xfrm>
        </p:grpSpPr>
        <p:grpSp>
          <p:nvGrpSpPr>
            <p:cNvPr id="273" name="Group 104"/>
            <p:cNvGrpSpPr>
              <a:grpSpLocks/>
            </p:cNvGrpSpPr>
            <p:nvPr/>
          </p:nvGrpSpPr>
          <p:grpSpPr bwMode="auto">
            <a:xfrm flipH="1">
              <a:off x="3186148" y="4091461"/>
              <a:ext cx="479531" cy="670251"/>
              <a:chOff x="2484" y="2064"/>
              <a:chExt cx="249" cy="243"/>
            </a:xfrm>
          </p:grpSpPr>
          <p:sp>
            <p:nvSpPr>
              <p:cNvPr id="310" name="Freeform 105"/>
              <p:cNvSpPr>
                <a:spLocks/>
              </p:cNvSpPr>
              <p:nvPr/>
            </p:nvSpPr>
            <p:spPr bwMode="auto">
              <a:xfrm>
                <a:off x="2484" y="2064"/>
                <a:ext cx="148" cy="243"/>
              </a:xfrm>
              <a:custGeom>
                <a:avLst/>
                <a:gdLst>
                  <a:gd name="T0" fmla="*/ 0 w 148"/>
                  <a:gd name="T1" fmla="*/ 0 h 243"/>
                  <a:gd name="T2" fmla="*/ 148 w 148"/>
                  <a:gd name="T3" fmla="*/ 146 h 243"/>
                  <a:gd name="T4" fmla="*/ 148 w 148"/>
                  <a:gd name="T5" fmla="*/ 243 h 243"/>
                  <a:gd name="T6" fmla="*/ 0 w 148"/>
                  <a:gd name="T7" fmla="*/ 97 h 243"/>
                  <a:gd name="T8" fmla="*/ 0 w 148"/>
                  <a:gd name="T9" fmla="*/ 0 h 243"/>
                  <a:gd name="T10" fmla="*/ 0 60000 65536"/>
                  <a:gd name="T11" fmla="*/ 0 60000 65536"/>
                  <a:gd name="T12" fmla="*/ 0 60000 65536"/>
                  <a:gd name="T13" fmla="*/ 0 60000 65536"/>
                  <a:gd name="T14" fmla="*/ 0 60000 65536"/>
                  <a:gd name="T15" fmla="*/ 0 w 148"/>
                  <a:gd name="T16" fmla="*/ 0 h 243"/>
                  <a:gd name="T17" fmla="*/ 148 w 148"/>
                  <a:gd name="T18" fmla="*/ 243 h 243"/>
                </a:gdLst>
                <a:ahLst/>
                <a:cxnLst>
                  <a:cxn ang="T10">
                    <a:pos x="T0" y="T1"/>
                  </a:cxn>
                  <a:cxn ang="T11">
                    <a:pos x="T2" y="T3"/>
                  </a:cxn>
                  <a:cxn ang="T12">
                    <a:pos x="T4" y="T5"/>
                  </a:cxn>
                  <a:cxn ang="T13">
                    <a:pos x="T6" y="T7"/>
                  </a:cxn>
                  <a:cxn ang="T14">
                    <a:pos x="T8" y="T9"/>
                  </a:cxn>
                </a:cxnLst>
                <a:rect l="T15" t="T16" r="T17" b="T18"/>
                <a:pathLst>
                  <a:path w="148" h="243">
                    <a:moveTo>
                      <a:pt x="0" y="0"/>
                    </a:moveTo>
                    <a:lnTo>
                      <a:pt x="148" y="146"/>
                    </a:lnTo>
                    <a:lnTo>
                      <a:pt x="148" y="243"/>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311" name="Rectangle 106"/>
              <p:cNvSpPr>
                <a:spLocks noChangeArrowheads="1"/>
              </p:cNvSpPr>
              <p:nvPr/>
            </p:nvSpPr>
            <p:spPr bwMode="auto">
              <a:xfrm>
                <a:off x="2632" y="2210"/>
                <a:ext cx="101" cy="97"/>
              </a:xfrm>
              <a:prstGeom prst="rect">
                <a:avLst/>
              </a:prstGeom>
              <a:solidFill>
                <a:srgbClr val="CDE6FF"/>
              </a:solidFill>
              <a:ln w="4763">
                <a:solidFill>
                  <a:schemeClr val="bg2"/>
                </a:solidFill>
                <a:miter lim="800000"/>
                <a:headEnd/>
                <a:tailEnd/>
              </a:ln>
            </p:spPr>
            <p:txBody>
              <a:bodyPr/>
              <a:lstStyle/>
              <a:p>
                <a:endParaRPr lang="en-US"/>
              </a:p>
            </p:txBody>
          </p:sp>
          <p:sp>
            <p:nvSpPr>
              <p:cNvPr id="312" name="Freeform 107"/>
              <p:cNvSpPr>
                <a:spLocks/>
              </p:cNvSpPr>
              <p:nvPr/>
            </p:nvSpPr>
            <p:spPr bwMode="auto">
              <a:xfrm>
                <a:off x="2484" y="2064"/>
                <a:ext cx="249" cy="146"/>
              </a:xfrm>
              <a:custGeom>
                <a:avLst/>
                <a:gdLst>
                  <a:gd name="T0" fmla="*/ 100 w 249"/>
                  <a:gd name="T1" fmla="*/ 0 h 146"/>
                  <a:gd name="T2" fmla="*/ 0 w 249"/>
                  <a:gd name="T3" fmla="*/ 0 h 146"/>
                  <a:gd name="T4" fmla="*/ 148 w 249"/>
                  <a:gd name="T5" fmla="*/ 146 h 146"/>
                  <a:gd name="T6" fmla="*/ 249 w 249"/>
                  <a:gd name="T7" fmla="*/ 146 h 146"/>
                  <a:gd name="T8" fmla="*/ 100 w 249"/>
                  <a:gd name="T9" fmla="*/ 0 h 146"/>
                  <a:gd name="T10" fmla="*/ 0 60000 65536"/>
                  <a:gd name="T11" fmla="*/ 0 60000 65536"/>
                  <a:gd name="T12" fmla="*/ 0 60000 65536"/>
                  <a:gd name="T13" fmla="*/ 0 60000 65536"/>
                  <a:gd name="T14" fmla="*/ 0 60000 65536"/>
                  <a:gd name="T15" fmla="*/ 0 w 249"/>
                  <a:gd name="T16" fmla="*/ 0 h 146"/>
                  <a:gd name="T17" fmla="*/ 249 w 249"/>
                  <a:gd name="T18" fmla="*/ 146 h 146"/>
                </a:gdLst>
                <a:ahLst/>
                <a:cxnLst>
                  <a:cxn ang="T10">
                    <a:pos x="T0" y="T1"/>
                  </a:cxn>
                  <a:cxn ang="T11">
                    <a:pos x="T2" y="T3"/>
                  </a:cxn>
                  <a:cxn ang="T12">
                    <a:pos x="T4" y="T5"/>
                  </a:cxn>
                  <a:cxn ang="T13">
                    <a:pos x="T6" y="T7"/>
                  </a:cxn>
                  <a:cxn ang="T14">
                    <a:pos x="T8" y="T9"/>
                  </a:cxn>
                </a:cxnLst>
                <a:rect l="T15" t="T16" r="T17" b="T18"/>
                <a:pathLst>
                  <a:path w="249" h="146">
                    <a:moveTo>
                      <a:pt x="100" y="0"/>
                    </a:moveTo>
                    <a:lnTo>
                      <a:pt x="0" y="0"/>
                    </a:lnTo>
                    <a:lnTo>
                      <a:pt x="148" y="146"/>
                    </a:lnTo>
                    <a:lnTo>
                      <a:pt x="249" y="146"/>
                    </a:lnTo>
                    <a:lnTo>
                      <a:pt x="100" y="0"/>
                    </a:lnTo>
                    <a:close/>
                  </a:path>
                </a:pathLst>
              </a:custGeom>
              <a:solidFill>
                <a:srgbClr val="CDE6FF"/>
              </a:solidFill>
              <a:ln w="4763">
                <a:solidFill>
                  <a:schemeClr val="bg2"/>
                </a:solidFill>
                <a:round/>
                <a:headEnd/>
                <a:tailEnd/>
              </a:ln>
            </p:spPr>
            <p:txBody>
              <a:bodyPr/>
              <a:lstStyle/>
              <a:p>
                <a:endParaRPr lang="en-US"/>
              </a:p>
            </p:txBody>
          </p:sp>
        </p:grpSp>
        <p:sp>
          <p:nvSpPr>
            <p:cNvPr id="255" name="Line 167"/>
            <p:cNvSpPr>
              <a:spLocks noChangeShapeType="1"/>
            </p:cNvSpPr>
            <p:nvPr/>
          </p:nvSpPr>
          <p:spPr bwMode="auto">
            <a:xfrm flipH="1" flipV="1">
              <a:off x="3467319" y="4094219"/>
              <a:ext cx="51997" cy="212384"/>
            </a:xfrm>
            <a:prstGeom prst="line">
              <a:avLst/>
            </a:prstGeom>
            <a:noFill/>
            <a:ln w="4763">
              <a:solidFill>
                <a:schemeClr val="bg2"/>
              </a:solidFill>
              <a:round/>
              <a:headEnd/>
              <a:tailEnd/>
            </a:ln>
          </p:spPr>
          <p:txBody>
            <a:bodyPr/>
            <a:lstStyle/>
            <a:p>
              <a:endParaRPr lang="en-US"/>
            </a:p>
          </p:txBody>
        </p:sp>
        <p:sp>
          <p:nvSpPr>
            <p:cNvPr id="256" name="Line 168"/>
            <p:cNvSpPr>
              <a:spLocks noChangeShapeType="1"/>
            </p:cNvSpPr>
            <p:nvPr/>
          </p:nvSpPr>
          <p:spPr bwMode="auto">
            <a:xfrm flipV="1">
              <a:off x="3186148" y="4292812"/>
              <a:ext cx="325465" cy="204109"/>
            </a:xfrm>
            <a:prstGeom prst="line">
              <a:avLst/>
            </a:prstGeom>
            <a:noFill/>
            <a:ln w="4763">
              <a:solidFill>
                <a:schemeClr val="bg2"/>
              </a:solidFill>
              <a:round/>
              <a:headEnd/>
              <a:tailEnd/>
            </a:ln>
          </p:spPr>
          <p:txBody>
            <a:bodyPr/>
            <a:lstStyle/>
            <a:p>
              <a:endParaRPr lang="en-US"/>
            </a:p>
          </p:txBody>
        </p:sp>
      </p:grpSp>
      <p:grpSp>
        <p:nvGrpSpPr>
          <p:cNvPr id="10" name="Group 9"/>
          <p:cNvGrpSpPr/>
          <p:nvPr/>
        </p:nvGrpSpPr>
        <p:grpSpPr>
          <a:xfrm>
            <a:off x="2419564" y="4915145"/>
            <a:ext cx="889733" cy="424768"/>
            <a:chOff x="2791353" y="5083370"/>
            <a:chExt cx="889733" cy="424768"/>
          </a:xfrm>
        </p:grpSpPr>
        <p:grpSp>
          <p:nvGrpSpPr>
            <p:cNvPr id="281" name="Group 136"/>
            <p:cNvGrpSpPr>
              <a:grpSpLocks/>
            </p:cNvGrpSpPr>
            <p:nvPr/>
          </p:nvGrpSpPr>
          <p:grpSpPr bwMode="auto">
            <a:xfrm flipH="1">
              <a:off x="2791353" y="5088887"/>
              <a:ext cx="889733" cy="419251"/>
              <a:chOff x="2370" y="2239"/>
              <a:chExt cx="462" cy="152"/>
            </a:xfrm>
          </p:grpSpPr>
          <p:sp>
            <p:nvSpPr>
              <p:cNvPr id="286" name="Freeform 137"/>
              <p:cNvSpPr>
                <a:spLocks/>
              </p:cNvSpPr>
              <p:nvPr/>
            </p:nvSpPr>
            <p:spPr bwMode="auto">
              <a:xfrm>
                <a:off x="2370" y="2239"/>
                <a:ext cx="57" cy="152"/>
              </a:xfrm>
              <a:custGeom>
                <a:avLst/>
                <a:gdLst>
                  <a:gd name="T0" fmla="*/ 0 w 57"/>
                  <a:gd name="T1" fmla="*/ 0 h 152"/>
                  <a:gd name="T2" fmla="*/ 57 w 57"/>
                  <a:gd name="T3" fmla="*/ 55 h 152"/>
                  <a:gd name="T4" fmla="*/ 57 w 57"/>
                  <a:gd name="T5" fmla="*/ 152 h 152"/>
                  <a:gd name="T6" fmla="*/ 0 w 57"/>
                  <a:gd name="T7" fmla="*/ 97 h 152"/>
                  <a:gd name="T8" fmla="*/ 0 w 57"/>
                  <a:gd name="T9" fmla="*/ 0 h 152"/>
                  <a:gd name="T10" fmla="*/ 0 60000 65536"/>
                  <a:gd name="T11" fmla="*/ 0 60000 65536"/>
                  <a:gd name="T12" fmla="*/ 0 60000 65536"/>
                  <a:gd name="T13" fmla="*/ 0 60000 65536"/>
                  <a:gd name="T14" fmla="*/ 0 60000 65536"/>
                  <a:gd name="T15" fmla="*/ 0 w 57"/>
                  <a:gd name="T16" fmla="*/ 0 h 152"/>
                  <a:gd name="T17" fmla="*/ 57 w 57"/>
                  <a:gd name="T18" fmla="*/ 152 h 152"/>
                </a:gdLst>
                <a:ahLst/>
                <a:cxnLst>
                  <a:cxn ang="T10">
                    <a:pos x="T0" y="T1"/>
                  </a:cxn>
                  <a:cxn ang="T11">
                    <a:pos x="T2" y="T3"/>
                  </a:cxn>
                  <a:cxn ang="T12">
                    <a:pos x="T4" y="T5"/>
                  </a:cxn>
                  <a:cxn ang="T13">
                    <a:pos x="T6" y="T7"/>
                  </a:cxn>
                  <a:cxn ang="T14">
                    <a:pos x="T8" y="T9"/>
                  </a:cxn>
                </a:cxnLst>
                <a:rect l="T15" t="T16" r="T17" b="T18"/>
                <a:pathLst>
                  <a:path w="57" h="152">
                    <a:moveTo>
                      <a:pt x="0" y="0"/>
                    </a:moveTo>
                    <a:lnTo>
                      <a:pt x="57" y="55"/>
                    </a:lnTo>
                    <a:lnTo>
                      <a:pt x="57" y="152"/>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87" name="Rectangle 138"/>
              <p:cNvSpPr>
                <a:spLocks noChangeArrowheads="1"/>
              </p:cNvSpPr>
              <p:nvPr/>
            </p:nvSpPr>
            <p:spPr bwMode="auto">
              <a:xfrm>
                <a:off x="2427" y="2294"/>
                <a:ext cx="405" cy="97"/>
              </a:xfrm>
              <a:prstGeom prst="rect">
                <a:avLst/>
              </a:prstGeom>
              <a:solidFill>
                <a:srgbClr val="CDE6FF"/>
              </a:solidFill>
              <a:ln w="4763">
                <a:solidFill>
                  <a:schemeClr val="bg2"/>
                </a:solidFill>
                <a:miter lim="800000"/>
                <a:headEnd/>
                <a:tailEnd/>
              </a:ln>
            </p:spPr>
            <p:txBody>
              <a:bodyPr/>
              <a:lstStyle/>
              <a:p>
                <a:endParaRPr lang="en-US"/>
              </a:p>
            </p:txBody>
          </p:sp>
          <p:sp>
            <p:nvSpPr>
              <p:cNvPr id="288" name="Freeform 139"/>
              <p:cNvSpPr>
                <a:spLocks/>
              </p:cNvSpPr>
              <p:nvPr/>
            </p:nvSpPr>
            <p:spPr bwMode="auto">
              <a:xfrm>
                <a:off x="2370" y="2239"/>
                <a:ext cx="462" cy="55"/>
              </a:xfrm>
              <a:custGeom>
                <a:avLst/>
                <a:gdLst>
                  <a:gd name="T0" fmla="*/ 405 w 462"/>
                  <a:gd name="T1" fmla="*/ 0 h 55"/>
                  <a:gd name="T2" fmla="*/ 0 w 462"/>
                  <a:gd name="T3" fmla="*/ 0 h 55"/>
                  <a:gd name="T4" fmla="*/ 57 w 462"/>
                  <a:gd name="T5" fmla="*/ 55 h 55"/>
                  <a:gd name="T6" fmla="*/ 462 w 462"/>
                  <a:gd name="T7" fmla="*/ 55 h 55"/>
                  <a:gd name="T8" fmla="*/ 405 w 462"/>
                  <a:gd name="T9" fmla="*/ 0 h 55"/>
                  <a:gd name="T10" fmla="*/ 0 60000 65536"/>
                  <a:gd name="T11" fmla="*/ 0 60000 65536"/>
                  <a:gd name="T12" fmla="*/ 0 60000 65536"/>
                  <a:gd name="T13" fmla="*/ 0 60000 65536"/>
                  <a:gd name="T14" fmla="*/ 0 60000 65536"/>
                  <a:gd name="T15" fmla="*/ 0 w 462"/>
                  <a:gd name="T16" fmla="*/ 0 h 55"/>
                  <a:gd name="T17" fmla="*/ 462 w 462"/>
                  <a:gd name="T18" fmla="*/ 55 h 55"/>
                </a:gdLst>
                <a:ahLst/>
                <a:cxnLst>
                  <a:cxn ang="T10">
                    <a:pos x="T0" y="T1"/>
                  </a:cxn>
                  <a:cxn ang="T11">
                    <a:pos x="T2" y="T3"/>
                  </a:cxn>
                  <a:cxn ang="T12">
                    <a:pos x="T4" y="T5"/>
                  </a:cxn>
                  <a:cxn ang="T13">
                    <a:pos x="T6" y="T7"/>
                  </a:cxn>
                  <a:cxn ang="T14">
                    <a:pos x="T8" y="T9"/>
                  </a:cxn>
                </a:cxnLst>
                <a:rect l="T15" t="T16" r="T17" b="T18"/>
                <a:pathLst>
                  <a:path w="462" h="55">
                    <a:moveTo>
                      <a:pt x="405" y="0"/>
                    </a:moveTo>
                    <a:lnTo>
                      <a:pt x="0" y="0"/>
                    </a:lnTo>
                    <a:lnTo>
                      <a:pt x="57" y="55"/>
                    </a:lnTo>
                    <a:lnTo>
                      <a:pt x="462" y="55"/>
                    </a:lnTo>
                    <a:lnTo>
                      <a:pt x="405" y="0"/>
                    </a:lnTo>
                    <a:close/>
                  </a:path>
                </a:pathLst>
              </a:custGeom>
              <a:solidFill>
                <a:srgbClr val="CDE6FF"/>
              </a:solidFill>
              <a:ln w="4763">
                <a:solidFill>
                  <a:schemeClr val="bg2"/>
                </a:solidFill>
                <a:round/>
                <a:headEnd/>
                <a:tailEnd/>
              </a:ln>
            </p:spPr>
            <p:txBody>
              <a:bodyPr/>
              <a:lstStyle/>
              <a:p>
                <a:endParaRPr lang="en-US"/>
              </a:p>
            </p:txBody>
          </p:sp>
        </p:grpSp>
        <p:sp>
          <p:nvSpPr>
            <p:cNvPr id="247" name="Line 159"/>
            <p:cNvSpPr>
              <a:spLocks noChangeShapeType="1"/>
            </p:cNvSpPr>
            <p:nvPr/>
          </p:nvSpPr>
          <p:spPr bwMode="auto">
            <a:xfrm flipH="1" flipV="1">
              <a:off x="3353695" y="5243348"/>
              <a:ext cx="1926" cy="259274"/>
            </a:xfrm>
            <a:prstGeom prst="line">
              <a:avLst/>
            </a:prstGeom>
            <a:noFill/>
            <a:ln w="4763">
              <a:solidFill>
                <a:schemeClr val="bg2"/>
              </a:solidFill>
              <a:round/>
              <a:headEnd/>
              <a:tailEnd/>
            </a:ln>
          </p:spPr>
          <p:txBody>
            <a:bodyPr/>
            <a:lstStyle/>
            <a:p>
              <a:endParaRPr lang="en-US"/>
            </a:p>
          </p:txBody>
        </p:sp>
        <p:sp>
          <p:nvSpPr>
            <p:cNvPr id="248" name="Line 160"/>
            <p:cNvSpPr>
              <a:spLocks noChangeShapeType="1"/>
            </p:cNvSpPr>
            <p:nvPr/>
          </p:nvSpPr>
          <p:spPr bwMode="auto">
            <a:xfrm flipH="1" flipV="1">
              <a:off x="3005120" y="5243348"/>
              <a:ext cx="1926" cy="259274"/>
            </a:xfrm>
            <a:prstGeom prst="line">
              <a:avLst/>
            </a:prstGeom>
            <a:noFill/>
            <a:ln w="4763">
              <a:solidFill>
                <a:schemeClr val="bg2"/>
              </a:solidFill>
              <a:round/>
              <a:headEnd/>
              <a:tailEnd/>
            </a:ln>
          </p:spPr>
          <p:txBody>
            <a:bodyPr/>
            <a:lstStyle/>
            <a:p>
              <a:endParaRPr lang="en-US"/>
            </a:p>
          </p:txBody>
        </p:sp>
        <p:sp>
          <p:nvSpPr>
            <p:cNvPr id="257" name="Line 169"/>
            <p:cNvSpPr>
              <a:spLocks noChangeShapeType="1"/>
            </p:cNvSpPr>
            <p:nvPr/>
          </p:nvSpPr>
          <p:spPr bwMode="auto">
            <a:xfrm flipV="1">
              <a:off x="3355621" y="5088887"/>
              <a:ext cx="310058" cy="154461"/>
            </a:xfrm>
            <a:prstGeom prst="line">
              <a:avLst/>
            </a:prstGeom>
            <a:noFill/>
            <a:ln w="4763">
              <a:solidFill>
                <a:schemeClr val="bg2"/>
              </a:solidFill>
              <a:round/>
              <a:headEnd/>
              <a:tailEnd/>
            </a:ln>
          </p:spPr>
          <p:txBody>
            <a:bodyPr/>
            <a:lstStyle/>
            <a:p>
              <a:endParaRPr lang="en-US"/>
            </a:p>
          </p:txBody>
        </p:sp>
        <p:sp>
          <p:nvSpPr>
            <p:cNvPr id="258" name="Line 170"/>
            <p:cNvSpPr>
              <a:spLocks noChangeShapeType="1"/>
            </p:cNvSpPr>
            <p:nvPr/>
          </p:nvSpPr>
          <p:spPr bwMode="auto">
            <a:xfrm flipH="1" flipV="1">
              <a:off x="2904977" y="5083370"/>
              <a:ext cx="102069" cy="159977"/>
            </a:xfrm>
            <a:prstGeom prst="line">
              <a:avLst/>
            </a:prstGeom>
            <a:noFill/>
            <a:ln w="4763">
              <a:solidFill>
                <a:schemeClr val="bg2"/>
              </a:solidFill>
              <a:round/>
              <a:headEnd/>
              <a:tailEnd/>
            </a:ln>
          </p:spPr>
          <p:txBody>
            <a:bodyPr/>
            <a:lstStyle/>
            <a:p>
              <a:endParaRPr lang="en-US"/>
            </a:p>
          </p:txBody>
        </p:sp>
        <p:sp>
          <p:nvSpPr>
            <p:cNvPr id="259" name="Freeform 171"/>
            <p:cNvSpPr>
              <a:spLocks/>
            </p:cNvSpPr>
            <p:nvPr/>
          </p:nvSpPr>
          <p:spPr bwMode="auto">
            <a:xfrm flipH="1">
              <a:off x="3188074" y="5102678"/>
              <a:ext cx="100143" cy="399944"/>
            </a:xfrm>
            <a:custGeom>
              <a:avLst/>
              <a:gdLst>
                <a:gd name="T0" fmla="*/ 52 w 52"/>
                <a:gd name="T1" fmla="*/ 145 h 145"/>
                <a:gd name="T2" fmla="*/ 52 w 52"/>
                <a:gd name="T3" fmla="*/ 51 h 145"/>
                <a:gd name="T4" fmla="*/ 0 w 52"/>
                <a:gd name="T5" fmla="*/ 0 h 145"/>
                <a:gd name="T6" fmla="*/ 0 60000 65536"/>
                <a:gd name="T7" fmla="*/ 0 60000 65536"/>
                <a:gd name="T8" fmla="*/ 0 60000 65536"/>
                <a:gd name="T9" fmla="*/ 0 w 52"/>
                <a:gd name="T10" fmla="*/ 0 h 145"/>
                <a:gd name="T11" fmla="*/ 52 w 52"/>
                <a:gd name="T12" fmla="*/ 145 h 145"/>
              </a:gdLst>
              <a:ahLst/>
              <a:cxnLst>
                <a:cxn ang="T6">
                  <a:pos x="T0" y="T1"/>
                </a:cxn>
                <a:cxn ang="T7">
                  <a:pos x="T2" y="T3"/>
                </a:cxn>
                <a:cxn ang="T8">
                  <a:pos x="T4" y="T5"/>
                </a:cxn>
              </a:cxnLst>
              <a:rect l="T9" t="T10" r="T11" b="T12"/>
              <a:pathLst>
                <a:path w="52" h="145">
                  <a:moveTo>
                    <a:pt x="52" y="145"/>
                  </a:moveTo>
                  <a:lnTo>
                    <a:pt x="52" y="51"/>
                  </a:lnTo>
                  <a:lnTo>
                    <a:pt x="0" y="0"/>
                  </a:lnTo>
                </a:path>
              </a:pathLst>
            </a:custGeom>
            <a:noFill/>
            <a:ln w="4763">
              <a:solidFill>
                <a:schemeClr val="bg2"/>
              </a:solidFill>
              <a:round/>
              <a:headEnd/>
              <a:tailEnd/>
            </a:ln>
          </p:spPr>
          <p:txBody>
            <a:bodyPr/>
            <a:lstStyle/>
            <a:p>
              <a:endParaRPr lang="en-US"/>
            </a:p>
          </p:txBody>
        </p:sp>
      </p:grpSp>
      <p:grpSp>
        <p:nvGrpSpPr>
          <p:cNvPr id="17" name="Group 16"/>
          <p:cNvGrpSpPr/>
          <p:nvPr/>
        </p:nvGrpSpPr>
        <p:grpSpPr>
          <a:xfrm>
            <a:off x="3433306" y="5656153"/>
            <a:ext cx="577749" cy="496482"/>
            <a:chOff x="2342635" y="4087189"/>
            <a:chExt cx="577749" cy="496482"/>
          </a:xfrm>
        </p:grpSpPr>
        <p:grpSp>
          <p:nvGrpSpPr>
            <p:cNvPr id="280" name="Group 132"/>
            <p:cNvGrpSpPr>
              <a:grpSpLocks/>
            </p:cNvGrpSpPr>
            <p:nvPr/>
          </p:nvGrpSpPr>
          <p:grpSpPr bwMode="auto">
            <a:xfrm flipH="1">
              <a:off x="2342635" y="4092706"/>
              <a:ext cx="577749" cy="490965"/>
              <a:chOff x="2765" y="2213"/>
              <a:chExt cx="300" cy="178"/>
            </a:xfrm>
          </p:grpSpPr>
          <p:sp>
            <p:nvSpPr>
              <p:cNvPr id="289" name="Freeform 133"/>
              <p:cNvSpPr>
                <a:spLocks/>
              </p:cNvSpPr>
              <p:nvPr/>
            </p:nvSpPr>
            <p:spPr bwMode="auto">
              <a:xfrm>
                <a:off x="2765" y="2213"/>
                <a:ext cx="83" cy="178"/>
              </a:xfrm>
              <a:custGeom>
                <a:avLst/>
                <a:gdLst>
                  <a:gd name="T0" fmla="*/ 0 w 83"/>
                  <a:gd name="T1" fmla="*/ 0 h 178"/>
                  <a:gd name="T2" fmla="*/ 83 w 83"/>
                  <a:gd name="T3" fmla="*/ 81 h 178"/>
                  <a:gd name="T4" fmla="*/ 83 w 83"/>
                  <a:gd name="T5" fmla="*/ 178 h 178"/>
                  <a:gd name="T6" fmla="*/ 0 w 83"/>
                  <a:gd name="T7" fmla="*/ 97 h 178"/>
                  <a:gd name="T8" fmla="*/ 0 w 83"/>
                  <a:gd name="T9" fmla="*/ 0 h 178"/>
                  <a:gd name="T10" fmla="*/ 0 60000 65536"/>
                  <a:gd name="T11" fmla="*/ 0 60000 65536"/>
                  <a:gd name="T12" fmla="*/ 0 60000 65536"/>
                  <a:gd name="T13" fmla="*/ 0 60000 65536"/>
                  <a:gd name="T14" fmla="*/ 0 60000 65536"/>
                  <a:gd name="T15" fmla="*/ 0 w 83"/>
                  <a:gd name="T16" fmla="*/ 0 h 178"/>
                  <a:gd name="T17" fmla="*/ 83 w 83"/>
                  <a:gd name="T18" fmla="*/ 178 h 178"/>
                </a:gdLst>
                <a:ahLst/>
                <a:cxnLst>
                  <a:cxn ang="T10">
                    <a:pos x="T0" y="T1"/>
                  </a:cxn>
                  <a:cxn ang="T11">
                    <a:pos x="T2" y="T3"/>
                  </a:cxn>
                  <a:cxn ang="T12">
                    <a:pos x="T4" y="T5"/>
                  </a:cxn>
                  <a:cxn ang="T13">
                    <a:pos x="T6" y="T7"/>
                  </a:cxn>
                  <a:cxn ang="T14">
                    <a:pos x="T8" y="T9"/>
                  </a:cxn>
                </a:cxnLst>
                <a:rect l="T15" t="T16" r="T17" b="T18"/>
                <a:pathLst>
                  <a:path w="83" h="178">
                    <a:moveTo>
                      <a:pt x="0" y="0"/>
                    </a:moveTo>
                    <a:lnTo>
                      <a:pt x="83" y="81"/>
                    </a:lnTo>
                    <a:lnTo>
                      <a:pt x="83" y="178"/>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90" name="Rectangle 134"/>
              <p:cNvSpPr>
                <a:spLocks noChangeArrowheads="1"/>
              </p:cNvSpPr>
              <p:nvPr/>
            </p:nvSpPr>
            <p:spPr bwMode="auto">
              <a:xfrm>
                <a:off x="2848" y="2294"/>
                <a:ext cx="217" cy="97"/>
              </a:xfrm>
              <a:prstGeom prst="rect">
                <a:avLst/>
              </a:prstGeom>
              <a:solidFill>
                <a:srgbClr val="CDE6FF"/>
              </a:solidFill>
              <a:ln w="4763">
                <a:solidFill>
                  <a:schemeClr val="bg2"/>
                </a:solidFill>
                <a:miter lim="800000"/>
                <a:headEnd/>
                <a:tailEnd/>
              </a:ln>
            </p:spPr>
            <p:txBody>
              <a:bodyPr/>
              <a:lstStyle/>
              <a:p>
                <a:endParaRPr lang="en-US"/>
              </a:p>
            </p:txBody>
          </p:sp>
          <p:sp>
            <p:nvSpPr>
              <p:cNvPr id="291" name="Freeform 135"/>
              <p:cNvSpPr>
                <a:spLocks/>
              </p:cNvSpPr>
              <p:nvPr/>
            </p:nvSpPr>
            <p:spPr bwMode="auto">
              <a:xfrm>
                <a:off x="2765" y="2213"/>
                <a:ext cx="300" cy="81"/>
              </a:xfrm>
              <a:custGeom>
                <a:avLst/>
                <a:gdLst>
                  <a:gd name="T0" fmla="*/ 217 w 300"/>
                  <a:gd name="T1" fmla="*/ 0 h 81"/>
                  <a:gd name="T2" fmla="*/ 0 w 300"/>
                  <a:gd name="T3" fmla="*/ 0 h 81"/>
                  <a:gd name="T4" fmla="*/ 83 w 300"/>
                  <a:gd name="T5" fmla="*/ 81 h 81"/>
                  <a:gd name="T6" fmla="*/ 300 w 300"/>
                  <a:gd name="T7" fmla="*/ 81 h 81"/>
                  <a:gd name="T8" fmla="*/ 217 w 300"/>
                  <a:gd name="T9" fmla="*/ 0 h 81"/>
                  <a:gd name="T10" fmla="*/ 0 60000 65536"/>
                  <a:gd name="T11" fmla="*/ 0 60000 65536"/>
                  <a:gd name="T12" fmla="*/ 0 60000 65536"/>
                  <a:gd name="T13" fmla="*/ 0 60000 65536"/>
                  <a:gd name="T14" fmla="*/ 0 60000 65536"/>
                  <a:gd name="T15" fmla="*/ 0 w 300"/>
                  <a:gd name="T16" fmla="*/ 0 h 81"/>
                  <a:gd name="T17" fmla="*/ 300 w 300"/>
                  <a:gd name="T18" fmla="*/ 81 h 81"/>
                </a:gdLst>
                <a:ahLst/>
                <a:cxnLst>
                  <a:cxn ang="T10">
                    <a:pos x="T0" y="T1"/>
                  </a:cxn>
                  <a:cxn ang="T11">
                    <a:pos x="T2" y="T3"/>
                  </a:cxn>
                  <a:cxn ang="T12">
                    <a:pos x="T4" y="T5"/>
                  </a:cxn>
                  <a:cxn ang="T13">
                    <a:pos x="T6" y="T7"/>
                  </a:cxn>
                  <a:cxn ang="T14">
                    <a:pos x="T8" y="T9"/>
                  </a:cxn>
                </a:cxnLst>
                <a:rect l="T15" t="T16" r="T17" b="T18"/>
                <a:pathLst>
                  <a:path w="300" h="81">
                    <a:moveTo>
                      <a:pt x="217" y="0"/>
                    </a:moveTo>
                    <a:lnTo>
                      <a:pt x="0" y="0"/>
                    </a:lnTo>
                    <a:lnTo>
                      <a:pt x="83" y="81"/>
                    </a:lnTo>
                    <a:lnTo>
                      <a:pt x="300" y="81"/>
                    </a:lnTo>
                    <a:lnTo>
                      <a:pt x="217" y="0"/>
                    </a:lnTo>
                    <a:close/>
                  </a:path>
                </a:pathLst>
              </a:custGeom>
              <a:solidFill>
                <a:srgbClr val="CDE6FF"/>
              </a:solidFill>
              <a:ln w="4763">
                <a:solidFill>
                  <a:schemeClr val="bg2"/>
                </a:solidFill>
                <a:round/>
                <a:headEnd/>
                <a:tailEnd/>
              </a:ln>
            </p:spPr>
            <p:txBody>
              <a:bodyPr/>
              <a:lstStyle/>
              <a:p>
                <a:endParaRPr lang="en-US"/>
              </a:p>
            </p:txBody>
          </p:sp>
        </p:grpSp>
        <p:sp>
          <p:nvSpPr>
            <p:cNvPr id="249" name="Line 161"/>
            <p:cNvSpPr>
              <a:spLocks noChangeShapeType="1"/>
            </p:cNvSpPr>
            <p:nvPr/>
          </p:nvSpPr>
          <p:spPr bwMode="auto">
            <a:xfrm flipH="1" flipV="1">
              <a:off x="2504404" y="4087189"/>
              <a:ext cx="259987" cy="231692"/>
            </a:xfrm>
            <a:prstGeom prst="line">
              <a:avLst/>
            </a:prstGeom>
            <a:noFill/>
            <a:ln w="4763">
              <a:solidFill>
                <a:schemeClr val="bg2"/>
              </a:solidFill>
              <a:round/>
              <a:headEnd/>
              <a:tailEnd/>
            </a:ln>
          </p:spPr>
          <p:txBody>
            <a:bodyPr/>
            <a:lstStyle/>
            <a:p>
              <a:endParaRPr lang="en-US"/>
            </a:p>
          </p:txBody>
        </p:sp>
        <p:sp>
          <p:nvSpPr>
            <p:cNvPr id="260" name="Line 172"/>
            <p:cNvSpPr>
              <a:spLocks noChangeShapeType="1"/>
            </p:cNvSpPr>
            <p:nvPr/>
          </p:nvSpPr>
          <p:spPr bwMode="auto">
            <a:xfrm flipV="1">
              <a:off x="2346486" y="4092706"/>
              <a:ext cx="560416" cy="226175"/>
            </a:xfrm>
            <a:prstGeom prst="line">
              <a:avLst/>
            </a:prstGeom>
            <a:noFill/>
            <a:ln w="4763">
              <a:solidFill>
                <a:schemeClr val="bg2"/>
              </a:solidFill>
              <a:round/>
              <a:headEnd/>
              <a:tailEnd/>
            </a:ln>
          </p:spPr>
          <p:txBody>
            <a:bodyPr/>
            <a:lstStyle/>
            <a:p>
              <a:endParaRPr lang="en-US"/>
            </a:p>
          </p:txBody>
        </p:sp>
        <p:sp>
          <p:nvSpPr>
            <p:cNvPr id="261" name="Freeform 173"/>
            <p:cNvSpPr>
              <a:spLocks/>
            </p:cNvSpPr>
            <p:nvPr/>
          </p:nvSpPr>
          <p:spPr bwMode="auto">
            <a:xfrm flipH="1">
              <a:off x="2567957" y="4142354"/>
              <a:ext cx="132882" cy="110329"/>
            </a:xfrm>
            <a:custGeom>
              <a:avLst/>
              <a:gdLst>
                <a:gd name="T0" fmla="*/ 69 w 69"/>
                <a:gd name="T1" fmla="*/ 24 h 40"/>
                <a:gd name="T2" fmla="*/ 69 w 69"/>
                <a:gd name="T3" fmla="*/ 27 h 40"/>
                <a:gd name="T4" fmla="*/ 66 w 69"/>
                <a:gd name="T5" fmla="*/ 30 h 40"/>
                <a:gd name="T6" fmla="*/ 63 w 69"/>
                <a:gd name="T7" fmla="*/ 34 h 40"/>
                <a:gd name="T8" fmla="*/ 58 w 69"/>
                <a:gd name="T9" fmla="*/ 37 h 40"/>
                <a:gd name="T10" fmla="*/ 46 w 69"/>
                <a:gd name="T11" fmla="*/ 40 h 40"/>
                <a:gd name="T12" fmla="*/ 32 w 69"/>
                <a:gd name="T13" fmla="*/ 40 h 40"/>
                <a:gd name="T14" fmla="*/ 19 w 69"/>
                <a:gd name="T15" fmla="*/ 39 h 40"/>
                <a:gd name="T16" fmla="*/ 8 w 69"/>
                <a:gd name="T17" fmla="*/ 32 h 40"/>
                <a:gd name="T18" fmla="*/ 4 w 69"/>
                <a:gd name="T19" fmla="*/ 29 h 40"/>
                <a:gd name="T20" fmla="*/ 1 w 69"/>
                <a:gd name="T21" fmla="*/ 26 h 40"/>
                <a:gd name="T22" fmla="*/ 0 w 69"/>
                <a:gd name="T23" fmla="*/ 21 h 40"/>
                <a:gd name="T24" fmla="*/ 0 w 69"/>
                <a:gd name="T25" fmla="*/ 17 h 40"/>
                <a:gd name="T26" fmla="*/ 0 w 69"/>
                <a:gd name="T27" fmla="*/ 13 h 40"/>
                <a:gd name="T28" fmla="*/ 3 w 69"/>
                <a:gd name="T29" fmla="*/ 9 h 40"/>
                <a:gd name="T30" fmla="*/ 6 w 69"/>
                <a:gd name="T31" fmla="*/ 6 h 40"/>
                <a:gd name="T32" fmla="*/ 11 w 69"/>
                <a:gd name="T33" fmla="*/ 5 h 40"/>
                <a:gd name="T34" fmla="*/ 22 w 69"/>
                <a:gd name="T35" fmla="*/ 0 h 40"/>
                <a:gd name="T36" fmla="*/ 37 w 69"/>
                <a:gd name="T37" fmla="*/ 0 h 40"/>
                <a:gd name="T38" fmla="*/ 50 w 69"/>
                <a:gd name="T39" fmla="*/ 3 h 40"/>
                <a:gd name="T40" fmla="*/ 61 w 69"/>
                <a:gd name="T41" fmla="*/ 8 h 40"/>
                <a:gd name="T42" fmla="*/ 64 w 69"/>
                <a:gd name="T43" fmla="*/ 11 h 40"/>
                <a:gd name="T44" fmla="*/ 68 w 69"/>
                <a:gd name="T45" fmla="*/ 16 h 40"/>
                <a:gd name="T46" fmla="*/ 69 w 69"/>
                <a:gd name="T47" fmla="*/ 19 h 40"/>
                <a:gd name="T48" fmla="*/ 69 w 69"/>
                <a:gd name="T49" fmla="*/ 24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40"/>
                <a:gd name="T77" fmla="*/ 69 w 69"/>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40">
                  <a:moveTo>
                    <a:pt x="69" y="24"/>
                  </a:moveTo>
                  <a:lnTo>
                    <a:pt x="69" y="27"/>
                  </a:lnTo>
                  <a:lnTo>
                    <a:pt x="66" y="30"/>
                  </a:lnTo>
                  <a:lnTo>
                    <a:pt x="63" y="34"/>
                  </a:lnTo>
                  <a:lnTo>
                    <a:pt x="58" y="37"/>
                  </a:lnTo>
                  <a:lnTo>
                    <a:pt x="46" y="40"/>
                  </a:lnTo>
                  <a:lnTo>
                    <a:pt x="32" y="40"/>
                  </a:lnTo>
                  <a:lnTo>
                    <a:pt x="19" y="39"/>
                  </a:lnTo>
                  <a:lnTo>
                    <a:pt x="8" y="32"/>
                  </a:lnTo>
                  <a:lnTo>
                    <a:pt x="4" y="29"/>
                  </a:lnTo>
                  <a:lnTo>
                    <a:pt x="1" y="26"/>
                  </a:lnTo>
                  <a:lnTo>
                    <a:pt x="0" y="21"/>
                  </a:lnTo>
                  <a:lnTo>
                    <a:pt x="0" y="17"/>
                  </a:lnTo>
                  <a:lnTo>
                    <a:pt x="0" y="13"/>
                  </a:lnTo>
                  <a:lnTo>
                    <a:pt x="3" y="9"/>
                  </a:lnTo>
                  <a:lnTo>
                    <a:pt x="6" y="6"/>
                  </a:lnTo>
                  <a:lnTo>
                    <a:pt x="11" y="5"/>
                  </a:lnTo>
                  <a:lnTo>
                    <a:pt x="22" y="0"/>
                  </a:lnTo>
                  <a:lnTo>
                    <a:pt x="37" y="0"/>
                  </a:lnTo>
                  <a:lnTo>
                    <a:pt x="50" y="3"/>
                  </a:lnTo>
                  <a:lnTo>
                    <a:pt x="61" y="8"/>
                  </a:lnTo>
                  <a:lnTo>
                    <a:pt x="64" y="11"/>
                  </a:lnTo>
                  <a:lnTo>
                    <a:pt x="68" y="16"/>
                  </a:lnTo>
                  <a:lnTo>
                    <a:pt x="69" y="19"/>
                  </a:lnTo>
                  <a:lnTo>
                    <a:pt x="69" y="24"/>
                  </a:lnTo>
                  <a:close/>
                </a:path>
              </a:pathLst>
            </a:custGeom>
            <a:solidFill>
              <a:srgbClr val="CDE6FF"/>
            </a:solidFill>
            <a:ln w="3175">
              <a:solidFill>
                <a:schemeClr val="bg2"/>
              </a:solidFill>
              <a:round/>
              <a:headEnd/>
              <a:tailEnd/>
            </a:ln>
          </p:spPr>
          <p:txBody>
            <a:bodyPr/>
            <a:lstStyle/>
            <a:p>
              <a:endParaRPr lang="en-US"/>
            </a:p>
          </p:txBody>
        </p:sp>
      </p:grpSp>
      <p:grpSp>
        <p:nvGrpSpPr>
          <p:cNvPr id="18" name="Group 17"/>
          <p:cNvGrpSpPr/>
          <p:nvPr/>
        </p:nvGrpSpPr>
        <p:grpSpPr>
          <a:xfrm>
            <a:off x="1689778" y="5870639"/>
            <a:ext cx="533455" cy="455108"/>
            <a:chOff x="1918952" y="4647570"/>
            <a:chExt cx="533455" cy="455108"/>
          </a:xfrm>
        </p:grpSpPr>
        <p:grpSp>
          <p:nvGrpSpPr>
            <p:cNvPr id="279" name="Group 128"/>
            <p:cNvGrpSpPr>
              <a:grpSpLocks/>
            </p:cNvGrpSpPr>
            <p:nvPr/>
          </p:nvGrpSpPr>
          <p:grpSpPr bwMode="auto">
            <a:xfrm flipH="1">
              <a:off x="1918952" y="4647570"/>
              <a:ext cx="533455" cy="455108"/>
              <a:chOff x="3008" y="2226"/>
              <a:chExt cx="277" cy="165"/>
            </a:xfrm>
          </p:grpSpPr>
          <p:sp>
            <p:nvSpPr>
              <p:cNvPr id="292" name="Freeform 129"/>
              <p:cNvSpPr>
                <a:spLocks/>
              </p:cNvSpPr>
              <p:nvPr/>
            </p:nvSpPr>
            <p:spPr bwMode="auto">
              <a:xfrm>
                <a:off x="3008" y="2226"/>
                <a:ext cx="70" cy="165"/>
              </a:xfrm>
              <a:custGeom>
                <a:avLst/>
                <a:gdLst>
                  <a:gd name="T0" fmla="*/ 0 w 70"/>
                  <a:gd name="T1" fmla="*/ 0 h 165"/>
                  <a:gd name="T2" fmla="*/ 70 w 70"/>
                  <a:gd name="T3" fmla="*/ 68 h 165"/>
                  <a:gd name="T4" fmla="*/ 70 w 70"/>
                  <a:gd name="T5" fmla="*/ 165 h 165"/>
                  <a:gd name="T6" fmla="*/ 0 w 70"/>
                  <a:gd name="T7" fmla="*/ 97 h 165"/>
                  <a:gd name="T8" fmla="*/ 0 w 70"/>
                  <a:gd name="T9" fmla="*/ 0 h 165"/>
                  <a:gd name="T10" fmla="*/ 0 60000 65536"/>
                  <a:gd name="T11" fmla="*/ 0 60000 65536"/>
                  <a:gd name="T12" fmla="*/ 0 60000 65536"/>
                  <a:gd name="T13" fmla="*/ 0 60000 65536"/>
                  <a:gd name="T14" fmla="*/ 0 60000 65536"/>
                  <a:gd name="T15" fmla="*/ 0 w 70"/>
                  <a:gd name="T16" fmla="*/ 0 h 165"/>
                  <a:gd name="T17" fmla="*/ 70 w 70"/>
                  <a:gd name="T18" fmla="*/ 165 h 165"/>
                </a:gdLst>
                <a:ahLst/>
                <a:cxnLst>
                  <a:cxn ang="T10">
                    <a:pos x="T0" y="T1"/>
                  </a:cxn>
                  <a:cxn ang="T11">
                    <a:pos x="T2" y="T3"/>
                  </a:cxn>
                  <a:cxn ang="T12">
                    <a:pos x="T4" y="T5"/>
                  </a:cxn>
                  <a:cxn ang="T13">
                    <a:pos x="T6" y="T7"/>
                  </a:cxn>
                  <a:cxn ang="T14">
                    <a:pos x="T8" y="T9"/>
                  </a:cxn>
                </a:cxnLst>
                <a:rect l="T15" t="T16" r="T17" b="T18"/>
                <a:pathLst>
                  <a:path w="70" h="165">
                    <a:moveTo>
                      <a:pt x="0" y="0"/>
                    </a:moveTo>
                    <a:lnTo>
                      <a:pt x="70" y="68"/>
                    </a:lnTo>
                    <a:lnTo>
                      <a:pt x="70" y="16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93" name="Rectangle 130"/>
              <p:cNvSpPr>
                <a:spLocks noChangeArrowheads="1"/>
              </p:cNvSpPr>
              <p:nvPr/>
            </p:nvSpPr>
            <p:spPr bwMode="auto">
              <a:xfrm>
                <a:off x="3078" y="2294"/>
                <a:ext cx="207" cy="97"/>
              </a:xfrm>
              <a:prstGeom prst="rect">
                <a:avLst/>
              </a:prstGeom>
              <a:solidFill>
                <a:srgbClr val="CDE6FF"/>
              </a:solidFill>
              <a:ln w="4763">
                <a:solidFill>
                  <a:schemeClr val="bg2"/>
                </a:solidFill>
                <a:miter lim="800000"/>
                <a:headEnd/>
                <a:tailEnd/>
              </a:ln>
            </p:spPr>
            <p:txBody>
              <a:bodyPr/>
              <a:lstStyle/>
              <a:p>
                <a:endParaRPr lang="en-US"/>
              </a:p>
            </p:txBody>
          </p:sp>
          <p:sp>
            <p:nvSpPr>
              <p:cNvPr id="294" name="Freeform 131"/>
              <p:cNvSpPr>
                <a:spLocks/>
              </p:cNvSpPr>
              <p:nvPr/>
            </p:nvSpPr>
            <p:spPr bwMode="auto">
              <a:xfrm>
                <a:off x="3008" y="2226"/>
                <a:ext cx="277" cy="68"/>
              </a:xfrm>
              <a:custGeom>
                <a:avLst/>
                <a:gdLst>
                  <a:gd name="T0" fmla="*/ 207 w 277"/>
                  <a:gd name="T1" fmla="*/ 0 h 68"/>
                  <a:gd name="T2" fmla="*/ 0 w 277"/>
                  <a:gd name="T3" fmla="*/ 0 h 68"/>
                  <a:gd name="T4" fmla="*/ 70 w 277"/>
                  <a:gd name="T5" fmla="*/ 68 h 68"/>
                  <a:gd name="T6" fmla="*/ 277 w 277"/>
                  <a:gd name="T7" fmla="*/ 68 h 68"/>
                  <a:gd name="T8" fmla="*/ 207 w 277"/>
                  <a:gd name="T9" fmla="*/ 0 h 68"/>
                  <a:gd name="T10" fmla="*/ 0 60000 65536"/>
                  <a:gd name="T11" fmla="*/ 0 60000 65536"/>
                  <a:gd name="T12" fmla="*/ 0 60000 65536"/>
                  <a:gd name="T13" fmla="*/ 0 60000 65536"/>
                  <a:gd name="T14" fmla="*/ 0 60000 65536"/>
                  <a:gd name="T15" fmla="*/ 0 w 277"/>
                  <a:gd name="T16" fmla="*/ 0 h 68"/>
                  <a:gd name="T17" fmla="*/ 277 w 277"/>
                  <a:gd name="T18" fmla="*/ 68 h 68"/>
                </a:gdLst>
                <a:ahLst/>
                <a:cxnLst>
                  <a:cxn ang="T10">
                    <a:pos x="T0" y="T1"/>
                  </a:cxn>
                  <a:cxn ang="T11">
                    <a:pos x="T2" y="T3"/>
                  </a:cxn>
                  <a:cxn ang="T12">
                    <a:pos x="T4" y="T5"/>
                  </a:cxn>
                  <a:cxn ang="T13">
                    <a:pos x="T6" y="T7"/>
                  </a:cxn>
                  <a:cxn ang="T14">
                    <a:pos x="T8" y="T9"/>
                  </a:cxn>
                </a:cxnLst>
                <a:rect l="T15" t="T16" r="T17" b="T18"/>
                <a:pathLst>
                  <a:path w="277" h="68">
                    <a:moveTo>
                      <a:pt x="207" y="0"/>
                    </a:moveTo>
                    <a:lnTo>
                      <a:pt x="0" y="0"/>
                    </a:lnTo>
                    <a:lnTo>
                      <a:pt x="70" y="68"/>
                    </a:lnTo>
                    <a:lnTo>
                      <a:pt x="277" y="68"/>
                    </a:lnTo>
                    <a:lnTo>
                      <a:pt x="207" y="0"/>
                    </a:lnTo>
                    <a:close/>
                  </a:path>
                </a:pathLst>
              </a:custGeom>
              <a:solidFill>
                <a:srgbClr val="CDE6FF"/>
              </a:solidFill>
              <a:ln w="4763">
                <a:solidFill>
                  <a:schemeClr val="bg2"/>
                </a:solidFill>
                <a:round/>
                <a:headEnd/>
                <a:tailEnd/>
              </a:ln>
            </p:spPr>
            <p:txBody>
              <a:bodyPr/>
              <a:lstStyle/>
              <a:p>
                <a:endParaRPr lang="en-US"/>
              </a:p>
            </p:txBody>
          </p:sp>
        </p:grpSp>
        <p:sp>
          <p:nvSpPr>
            <p:cNvPr id="250" name="Line 162"/>
            <p:cNvSpPr>
              <a:spLocks noChangeShapeType="1"/>
            </p:cNvSpPr>
            <p:nvPr/>
          </p:nvSpPr>
          <p:spPr bwMode="auto">
            <a:xfrm flipH="1" flipV="1">
              <a:off x="2113461" y="4837888"/>
              <a:ext cx="1926" cy="259274"/>
            </a:xfrm>
            <a:prstGeom prst="line">
              <a:avLst/>
            </a:prstGeom>
            <a:noFill/>
            <a:ln w="4763">
              <a:solidFill>
                <a:schemeClr val="bg2"/>
              </a:solidFill>
              <a:round/>
              <a:headEnd/>
              <a:tailEnd/>
            </a:ln>
          </p:spPr>
          <p:txBody>
            <a:bodyPr/>
            <a:lstStyle/>
            <a:p>
              <a:endParaRPr lang="en-US"/>
            </a:p>
          </p:txBody>
        </p:sp>
        <p:sp>
          <p:nvSpPr>
            <p:cNvPr id="262" name="Line 174"/>
            <p:cNvSpPr>
              <a:spLocks noChangeShapeType="1"/>
            </p:cNvSpPr>
            <p:nvPr/>
          </p:nvSpPr>
          <p:spPr bwMode="auto">
            <a:xfrm flipV="1">
              <a:off x="2115387" y="4650328"/>
              <a:ext cx="130956" cy="187560"/>
            </a:xfrm>
            <a:prstGeom prst="line">
              <a:avLst/>
            </a:prstGeom>
            <a:noFill/>
            <a:ln w="4763">
              <a:solidFill>
                <a:schemeClr val="bg2"/>
              </a:solidFill>
              <a:round/>
              <a:headEnd/>
              <a:tailEnd/>
            </a:ln>
          </p:spPr>
          <p:txBody>
            <a:bodyPr/>
            <a:lstStyle/>
            <a:p>
              <a:endParaRPr lang="en-US"/>
            </a:p>
          </p:txBody>
        </p:sp>
      </p:grpSp>
      <p:grpSp>
        <p:nvGrpSpPr>
          <p:cNvPr id="11" name="Group 10"/>
          <p:cNvGrpSpPr/>
          <p:nvPr/>
        </p:nvGrpSpPr>
        <p:grpSpPr>
          <a:xfrm>
            <a:off x="871375" y="5035027"/>
            <a:ext cx="882030" cy="490965"/>
            <a:chOff x="796194" y="5348811"/>
            <a:chExt cx="882030" cy="490965"/>
          </a:xfrm>
        </p:grpSpPr>
        <p:grpSp>
          <p:nvGrpSpPr>
            <p:cNvPr id="277" name="Group 120"/>
            <p:cNvGrpSpPr>
              <a:grpSpLocks/>
            </p:cNvGrpSpPr>
            <p:nvPr/>
          </p:nvGrpSpPr>
          <p:grpSpPr bwMode="auto">
            <a:xfrm flipH="1">
              <a:off x="796194" y="5348811"/>
              <a:ext cx="882030" cy="490965"/>
              <a:chOff x="3513" y="2213"/>
              <a:chExt cx="458" cy="178"/>
            </a:xfrm>
          </p:grpSpPr>
          <p:sp>
            <p:nvSpPr>
              <p:cNvPr id="298" name="Freeform 121"/>
              <p:cNvSpPr>
                <a:spLocks/>
              </p:cNvSpPr>
              <p:nvPr/>
            </p:nvSpPr>
            <p:spPr bwMode="auto">
              <a:xfrm>
                <a:off x="3513" y="2213"/>
                <a:ext cx="83" cy="178"/>
              </a:xfrm>
              <a:custGeom>
                <a:avLst/>
                <a:gdLst>
                  <a:gd name="T0" fmla="*/ 0 w 83"/>
                  <a:gd name="T1" fmla="*/ 0 h 178"/>
                  <a:gd name="T2" fmla="*/ 83 w 83"/>
                  <a:gd name="T3" fmla="*/ 81 h 178"/>
                  <a:gd name="T4" fmla="*/ 83 w 83"/>
                  <a:gd name="T5" fmla="*/ 178 h 178"/>
                  <a:gd name="T6" fmla="*/ 0 w 83"/>
                  <a:gd name="T7" fmla="*/ 97 h 178"/>
                  <a:gd name="T8" fmla="*/ 0 w 83"/>
                  <a:gd name="T9" fmla="*/ 0 h 178"/>
                  <a:gd name="T10" fmla="*/ 0 60000 65536"/>
                  <a:gd name="T11" fmla="*/ 0 60000 65536"/>
                  <a:gd name="T12" fmla="*/ 0 60000 65536"/>
                  <a:gd name="T13" fmla="*/ 0 60000 65536"/>
                  <a:gd name="T14" fmla="*/ 0 60000 65536"/>
                  <a:gd name="T15" fmla="*/ 0 w 83"/>
                  <a:gd name="T16" fmla="*/ 0 h 178"/>
                  <a:gd name="T17" fmla="*/ 83 w 83"/>
                  <a:gd name="T18" fmla="*/ 178 h 178"/>
                </a:gdLst>
                <a:ahLst/>
                <a:cxnLst>
                  <a:cxn ang="T10">
                    <a:pos x="T0" y="T1"/>
                  </a:cxn>
                  <a:cxn ang="T11">
                    <a:pos x="T2" y="T3"/>
                  </a:cxn>
                  <a:cxn ang="T12">
                    <a:pos x="T4" y="T5"/>
                  </a:cxn>
                  <a:cxn ang="T13">
                    <a:pos x="T6" y="T7"/>
                  </a:cxn>
                  <a:cxn ang="T14">
                    <a:pos x="T8" y="T9"/>
                  </a:cxn>
                </a:cxnLst>
                <a:rect l="T15" t="T16" r="T17" b="T18"/>
                <a:pathLst>
                  <a:path w="83" h="178">
                    <a:moveTo>
                      <a:pt x="0" y="0"/>
                    </a:moveTo>
                    <a:lnTo>
                      <a:pt x="83" y="81"/>
                    </a:lnTo>
                    <a:lnTo>
                      <a:pt x="83" y="178"/>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99" name="Rectangle 122"/>
              <p:cNvSpPr>
                <a:spLocks noChangeArrowheads="1"/>
              </p:cNvSpPr>
              <p:nvPr/>
            </p:nvSpPr>
            <p:spPr bwMode="auto">
              <a:xfrm>
                <a:off x="3596" y="2294"/>
                <a:ext cx="375" cy="97"/>
              </a:xfrm>
              <a:prstGeom prst="rect">
                <a:avLst/>
              </a:prstGeom>
              <a:solidFill>
                <a:srgbClr val="CDE6FF"/>
              </a:solidFill>
              <a:ln w="4763">
                <a:solidFill>
                  <a:schemeClr val="bg2"/>
                </a:solidFill>
                <a:miter lim="800000"/>
                <a:headEnd/>
                <a:tailEnd/>
              </a:ln>
            </p:spPr>
            <p:txBody>
              <a:bodyPr/>
              <a:lstStyle/>
              <a:p>
                <a:endParaRPr lang="en-US"/>
              </a:p>
            </p:txBody>
          </p:sp>
          <p:sp>
            <p:nvSpPr>
              <p:cNvPr id="300" name="Freeform 123"/>
              <p:cNvSpPr>
                <a:spLocks/>
              </p:cNvSpPr>
              <p:nvPr/>
            </p:nvSpPr>
            <p:spPr bwMode="auto">
              <a:xfrm>
                <a:off x="3513" y="2213"/>
                <a:ext cx="458" cy="81"/>
              </a:xfrm>
              <a:custGeom>
                <a:avLst/>
                <a:gdLst>
                  <a:gd name="T0" fmla="*/ 376 w 458"/>
                  <a:gd name="T1" fmla="*/ 0 h 81"/>
                  <a:gd name="T2" fmla="*/ 0 w 458"/>
                  <a:gd name="T3" fmla="*/ 0 h 81"/>
                  <a:gd name="T4" fmla="*/ 83 w 458"/>
                  <a:gd name="T5" fmla="*/ 81 h 81"/>
                  <a:gd name="T6" fmla="*/ 458 w 458"/>
                  <a:gd name="T7" fmla="*/ 81 h 81"/>
                  <a:gd name="T8" fmla="*/ 376 w 458"/>
                  <a:gd name="T9" fmla="*/ 0 h 81"/>
                  <a:gd name="T10" fmla="*/ 0 60000 65536"/>
                  <a:gd name="T11" fmla="*/ 0 60000 65536"/>
                  <a:gd name="T12" fmla="*/ 0 60000 65536"/>
                  <a:gd name="T13" fmla="*/ 0 60000 65536"/>
                  <a:gd name="T14" fmla="*/ 0 60000 65536"/>
                  <a:gd name="T15" fmla="*/ 0 w 458"/>
                  <a:gd name="T16" fmla="*/ 0 h 81"/>
                  <a:gd name="T17" fmla="*/ 458 w 458"/>
                  <a:gd name="T18" fmla="*/ 81 h 81"/>
                </a:gdLst>
                <a:ahLst/>
                <a:cxnLst>
                  <a:cxn ang="T10">
                    <a:pos x="T0" y="T1"/>
                  </a:cxn>
                  <a:cxn ang="T11">
                    <a:pos x="T2" y="T3"/>
                  </a:cxn>
                  <a:cxn ang="T12">
                    <a:pos x="T4" y="T5"/>
                  </a:cxn>
                  <a:cxn ang="T13">
                    <a:pos x="T6" y="T7"/>
                  </a:cxn>
                  <a:cxn ang="T14">
                    <a:pos x="T8" y="T9"/>
                  </a:cxn>
                </a:cxnLst>
                <a:rect l="T15" t="T16" r="T17" b="T18"/>
                <a:pathLst>
                  <a:path w="458" h="81">
                    <a:moveTo>
                      <a:pt x="376" y="0"/>
                    </a:moveTo>
                    <a:lnTo>
                      <a:pt x="0" y="0"/>
                    </a:lnTo>
                    <a:lnTo>
                      <a:pt x="83" y="81"/>
                    </a:lnTo>
                    <a:lnTo>
                      <a:pt x="458" y="81"/>
                    </a:lnTo>
                    <a:lnTo>
                      <a:pt x="376" y="0"/>
                    </a:lnTo>
                    <a:close/>
                  </a:path>
                </a:pathLst>
              </a:custGeom>
              <a:solidFill>
                <a:srgbClr val="CDE6FF"/>
              </a:solidFill>
              <a:ln w="4763">
                <a:solidFill>
                  <a:schemeClr val="bg2"/>
                </a:solidFill>
                <a:round/>
                <a:headEnd/>
                <a:tailEnd/>
              </a:ln>
            </p:spPr>
            <p:txBody>
              <a:bodyPr/>
              <a:lstStyle/>
              <a:p>
                <a:endParaRPr lang="en-US"/>
              </a:p>
            </p:txBody>
          </p:sp>
        </p:grpSp>
        <p:sp>
          <p:nvSpPr>
            <p:cNvPr id="253" name="Line 165"/>
            <p:cNvSpPr>
              <a:spLocks noChangeShapeType="1"/>
            </p:cNvSpPr>
            <p:nvPr/>
          </p:nvSpPr>
          <p:spPr bwMode="auto">
            <a:xfrm flipH="1" flipV="1">
              <a:off x="1352758" y="5574986"/>
              <a:ext cx="1926" cy="259274"/>
            </a:xfrm>
            <a:prstGeom prst="line">
              <a:avLst/>
            </a:prstGeom>
            <a:noFill/>
            <a:ln w="4763">
              <a:solidFill>
                <a:schemeClr val="bg2"/>
              </a:solidFill>
              <a:round/>
              <a:headEnd/>
              <a:tailEnd/>
            </a:ln>
          </p:spPr>
          <p:txBody>
            <a:bodyPr/>
            <a:lstStyle/>
            <a:p>
              <a:endParaRPr lang="en-US"/>
            </a:p>
          </p:txBody>
        </p:sp>
        <p:sp>
          <p:nvSpPr>
            <p:cNvPr id="263" name="Line 175"/>
            <p:cNvSpPr>
              <a:spLocks noChangeShapeType="1"/>
            </p:cNvSpPr>
            <p:nvPr/>
          </p:nvSpPr>
          <p:spPr bwMode="auto">
            <a:xfrm flipH="1" flipV="1">
              <a:off x="971444" y="5574986"/>
              <a:ext cx="1926" cy="259274"/>
            </a:xfrm>
            <a:prstGeom prst="line">
              <a:avLst/>
            </a:prstGeom>
            <a:noFill/>
            <a:ln w="4763">
              <a:solidFill>
                <a:schemeClr val="bg2"/>
              </a:solidFill>
              <a:round/>
              <a:headEnd/>
              <a:tailEnd/>
            </a:ln>
          </p:spPr>
          <p:txBody>
            <a:bodyPr/>
            <a:lstStyle/>
            <a:p>
              <a:endParaRPr lang="en-US"/>
            </a:p>
          </p:txBody>
        </p:sp>
        <p:sp>
          <p:nvSpPr>
            <p:cNvPr id="264" name="Line 176"/>
            <p:cNvSpPr>
              <a:spLocks noChangeShapeType="1"/>
            </p:cNvSpPr>
            <p:nvPr/>
          </p:nvSpPr>
          <p:spPr bwMode="auto">
            <a:xfrm flipH="1" flipV="1">
              <a:off x="1067736" y="5348811"/>
              <a:ext cx="286948" cy="226175"/>
            </a:xfrm>
            <a:prstGeom prst="line">
              <a:avLst/>
            </a:prstGeom>
            <a:noFill/>
            <a:ln w="4763">
              <a:solidFill>
                <a:schemeClr val="bg2"/>
              </a:solidFill>
              <a:round/>
              <a:headEnd/>
              <a:tailEnd/>
            </a:ln>
          </p:spPr>
          <p:txBody>
            <a:bodyPr/>
            <a:lstStyle/>
            <a:p>
              <a:endParaRPr lang="en-US"/>
            </a:p>
          </p:txBody>
        </p:sp>
        <p:sp>
          <p:nvSpPr>
            <p:cNvPr id="265" name="Line 177"/>
            <p:cNvSpPr>
              <a:spLocks noChangeShapeType="1"/>
            </p:cNvSpPr>
            <p:nvPr/>
          </p:nvSpPr>
          <p:spPr bwMode="auto">
            <a:xfrm flipV="1">
              <a:off x="973370" y="5348811"/>
              <a:ext cx="462199" cy="226175"/>
            </a:xfrm>
            <a:prstGeom prst="line">
              <a:avLst/>
            </a:prstGeom>
            <a:noFill/>
            <a:ln w="4763">
              <a:solidFill>
                <a:schemeClr val="bg2"/>
              </a:solidFill>
              <a:round/>
              <a:headEnd/>
              <a:tailEnd/>
            </a:ln>
          </p:spPr>
          <p:txBody>
            <a:bodyPr/>
            <a:lstStyle/>
            <a:p>
              <a:endParaRPr lang="en-US"/>
            </a:p>
          </p:txBody>
        </p:sp>
      </p:grpSp>
      <p:grpSp>
        <p:nvGrpSpPr>
          <p:cNvPr id="19" name="Group 18"/>
          <p:cNvGrpSpPr/>
          <p:nvPr/>
        </p:nvGrpSpPr>
        <p:grpSpPr>
          <a:xfrm>
            <a:off x="1657660" y="3762238"/>
            <a:ext cx="932101" cy="821953"/>
            <a:chOff x="1352759" y="3761718"/>
            <a:chExt cx="932101" cy="821953"/>
          </a:xfrm>
        </p:grpSpPr>
        <p:grpSp>
          <p:nvGrpSpPr>
            <p:cNvPr id="278" name="Group 124"/>
            <p:cNvGrpSpPr>
              <a:grpSpLocks/>
            </p:cNvGrpSpPr>
            <p:nvPr/>
          </p:nvGrpSpPr>
          <p:grpSpPr bwMode="auto">
            <a:xfrm flipH="1">
              <a:off x="1352759" y="3761718"/>
              <a:ext cx="932101" cy="821953"/>
              <a:chOff x="3095" y="2093"/>
              <a:chExt cx="484" cy="298"/>
            </a:xfrm>
          </p:grpSpPr>
          <p:sp>
            <p:nvSpPr>
              <p:cNvPr id="295" name="Freeform 125"/>
              <p:cNvSpPr>
                <a:spLocks/>
              </p:cNvSpPr>
              <p:nvPr/>
            </p:nvSpPr>
            <p:spPr bwMode="auto">
              <a:xfrm>
                <a:off x="3095" y="2093"/>
                <a:ext cx="206" cy="298"/>
              </a:xfrm>
              <a:custGeom>
                <a:avLst/>
                <a:gdLst>
                  <a:gd name="T0" fmla="*/ 0 w 206"/>
                  <a:gd name="T1" fmla="*/ 0 h 298"/>
                  <a:gd name="T2" fmla="*/ 206 w 206"/>
                  <a:gd name="T3" fmla="*/ 201 h 298"/>
                  <a:gd name="T4" fmla="*/ 206 w 206"/>
                  <a:gd name="T5" fmla="*/ 298 h 298"/>
                  <a:gd name="T6" fmla="*/ 0 w 206"/>
                  <a:gd name="T7" fmla="*/ 97 h 298"/>
                  <a:gd name="T8" fmla="*/ 0 w 206"/>
                  <a:gd name="T9" fmla="*/ 0 h 298"/>
                  <a:gd name="T10" fmla="*/ 0 60000 65536"/>
                  <a:gd name="T11" fmla="*/ 0 60000 65536"/>
                  <a:gd name="T12" fmla="*/ 0 60000 65536"/>
                  <a:gd name="T13" fmla="*/ 0 60000 65536"/>
                  <a:gd name="T14" fmla="*/ 0 60000 65536"/>
                  <a:gd name="T15" fmla="*/ 0 w 206"/>
                  <a:gd name="T16" fmla="*/ 0 h 298"/>
                  <a:gd name="T17" fmla="*/ 206 w 206"/>
                  <a:gd name="T18" fmla="*/ 298 h 298"/>
                </a:gdLst>
                <a:ahLst/>
                <a:cxnLst>
                  <a:cxn ang="T10">
                    <a:pos x="T0" y="T1"/>
                  </a:cxn>
                  <a:cxn ang="T11">
                    <a:pos x="T2" y="T3"/>
                  </a:cxn>
                  <a:cxn ang="T12">
                    <a:pos x="T4" y="T5"/>
                  </a:cxn>
                  <a:cxn ang="T13">
                    <a:pos x="T6" y="T7"/>
                  </a:cxn>
                  <a:cxn ang="T14">
                    <a:pos x="T8" y="T9"/>
                  </a:cxn>
                </a:cxnLst>
                <a:rect l="T15" t="T16" r="T17" b="T18"/>
                <a:pathLst>
                  <a:path w="206" h="298">
                    <a:moveTo>
                      <a:pt x="0" y="0"/>
                    </a:moveTo>
                    <a:lnTo>
                      <a:pt x="206" y="201"/>
                    </a:lnTo>
                    <a:lnTo>
                      <a:pt x="206" y="298"/>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96" name="Rectangle 126"/>
              <p:cNvSpPr>
                <a:spLocks noChangeArrowheads="1"/>
              </p:cNvSpPr>
              <p:nvPr/>
            </p:nvSpPr>
            <p:spPr bwMode="auto">
              <a:xfrm>
                <a:off x="3301" y="2294"/>
                <a:ext cx="278" cy="97"/>
              </a:xfrm>
              <a:prstGeom prst="rect">
                <a:avLst/>
              </a:prstGeom>
              <a:solidFill>
                <a:srgbClr val="CDE6FF"/>
              </a:solidFill>
              <a:ln w="4763">
                <a:solidFill>
                  <a:schemeClr val="bg2"/>
                </a:solidFill>
                <a:miter lim="800000"/>
                <a:headEnd/>
                <a:tailEnd/>
              </a:ln>
            </p:spPr>
            <p:txBody>
              <a:bodyPr/>
              <a:lstStyle/>
              <a:p>
                <a:endParaRPr lang="en-US"/>
              </a:p>
            </p:txBody>
          </p:sp>
          <p:sp>
            <p:nvSpPr>
              <p:cNvPr id="297" name="Freeform 127"/>
              <p:cNvSpPr>
                <a:spLocks/>
              </p:cNvSpPr>
              <p:nvPr/>
            </p:nvSpPr>
            <p:spPr bwMode="auto">
              <a:xfrm>
                <a:off x="3095" y="2093"/>
                <a:ext cx="484" cy="201"/>
              </a:xfrm>
              <a:custGeom>
                <a:avLst/>
                <a:gdLst>
                  <a:gd name="T0" fmla="*/ 279 w 484"/>
                  <a:gd name="T1" fmla="*/ 0 h 201"/>
                  <a:gd name="T2" fmla="*/ 0 w 484"/>
                  <a:gd name="T3" fmla="*/ 0 h 201"/>
                  <a:gd name="T4" fmla="*/ 206 w 484"/>
                  <a:gd name="T5" fmla="*/ 201 h 201"/>
                  <a:gd name="T6" fmla="*/ 484 w 484"/>
                  <a:gd name="T7" fmla="*/ 201 h 201"/>
                  <a:gd name="T8" fmla="*/ 279 w 484"/>
                  <a:gd name="T9" fmla="*/ 0 h 201"/>
                  <a:gd name="T10" fmla="*/ 0 60000 65536"/>
                  <a:gd name="T11" fmla="*/ 0 60000 65536"/>
                  <a:gd name="T12" fmla="*/ 0 60000 65536"/>
                  <a:gd name="T13" fmla="*/ 0 60000 65536"/>
                  <a:gd name="T14" fmla="*/ 0 60000 65536"/>
                  <a:gd name="T15" fmla="*/ 0 w 484"/>
                  <a:gd name="T16" fmla="*/ 0 h 201"/>
                  <a:gd name="T17" fmla="*/ 484 w 484"/>
                  <a:gd name="T18" fmla="*/ 201 h 201"/>
                </a:gdLst>
                <a:ahLst/>
                <a:cxnLst>
                  <a:cxn ang="T10">
                    <a:pos x="T0" y="T1"/>
                  </a:cxn>
                  <a:cxn ang="T11">
                    <a:pos x="T2" y="T3"/>
                  </a:cxn>
                  <a:cxn ang="T12">
                    <a:pos x="T4" y="T5"/>
                  </a:cxn>
                  <a:cxn ang="T13">
                    <a:pos x="T6" y="T7"/>
                  </a:cxn>
                  <a:cxn ang="T14">
                    <a:pos x="T8" y="T9"/>
                  </a:cxn>
                </a:cxnLst>
                <a:rect l="T15" t="T16" r="T17" b="T18"/>
                <a:pathLst>
                  <a:path w="484" h="201">
                    <a:moveTo>
                      <a:pt x="279" y="0"/>
                    </a:moveTo>
                    <a:lnTo>
                      <a:pt x="0" y="0"/>
                    </a:lnTo>
                    <a:lnTo>
                      <a:pt x="206" y="201"/>
                    </a:lnTo>
                    <a:lnTo>
                      <a:pt x="484" y="201"/>
                    </a:lnTo>
                    <a:lnTo>
                      <a:pt x="279" y="0"/>
                    </a:lnTo>
                    <a:close/>
                  </a:path>
                </a:pathLst>
              </a:custGeom>
              <a:solidFill>
                <a:srgbClr val="CDE6FF"/>
              </a:solidFill>
              <a:ln w="4763">
                <a:solidFill>
                  <a:schemeClr val="bg2"/>
                </a:solidFill>
                <a:round/>
                <a:headEnd/>
                <a:tailEnd/>
              </a:ln>
            </p:spPr>
            <p:txBody>
              <a:bodyPr/>
              <a:lstStyle/>
              <a:p>
                <a:endParaRPr lang="en-US"/>
              </a:p>
            </p:txBody>
          </p:sp>
        </p:grpSp>
        <p:sp>
          <p:nvSpPr>
            <p:cNvPr id="266" name="Line 178"/>
            <p:cNvSpPr>
              <a:spLocks noChangeShapeType="1"/>
            </p:cNvSpPr>
            <p:nvPr/>
          </p:nvSpPr>
          <p:spPr bwMode="auto">
            <a:xfrm flipV="1">
              <a:off x="1761035" y="3767234"/>
              <a:ext cx="385166" cy="551647"/>
            </a:xfrm>
            <a:prstGeom prst="line">
              <a:avLst/>
            </a:prstGeom>
            <a:noFill/>
            <a:ln w="4763">
              <a:solidFill>
                <a:schemeClr val="bg2"/>
              </a:solidFill>
              <a:round/>
              <a:headEnd/>
              <a:tailEnd/>
            </a:ln>
          </p:spPr>
          <p:txBody>
            <a:bodyPr/>
            <a:lstStyle/>
            <a:p>
              <a:endParaRPr lang="en-US"/>
            </a:p>
          </p:txBody>
        </p:sp>
        <p:sp>
          <p:nvSpPr>
            <p:cNvPr id="267" name="Line 179"/>
            <p:cNvSpPr>
              <a:spLocks noChangeShapeType="1"/>
            </p:cNvSpPr>
            <p:nvPr/>
          </p:nvSpPr>
          <p:spPr bwMode="auto">
            <a:xfrm flipV="1">
              <a:off x="1458679" y="3775509"/>
              <a:ext cx="383240" cy="543372"/>
            </a:xfrm>
            <a:prstGeom prst="line">
              <a:avLst/>
            </a:prstGeom>
            <a:noFill/>
            <a:ln w="4763">
              <a:solidFill>
                <a:schemeClr val="bg2"/>
              </a:solidFill>
              <a:round/>
              <a:headEnd/>
              <a:tailEnd/>
            </a:ln>
          </p:spPr>
          <p:txBody>
            <a:bodyPr/>
            <a:lstStyle/>
            <a:p>
              <a:endParaRPr lang="en-US"/>
            </a:p>
          </p:txBody>
        </p:sp>
        <p:sp>
          <p:nvSpPr>
            <p:cNvPr id="268" name="Line 180"/>
            <p:cNvSpPr>
              <a:spLocks noChangeShapeType="1"/>
            </p:cNvSpPr>
            <p:nvPr/>
          </p:nvSpPr>
          <p:spPr bwMode="auto">
            <a:xfrm>
              <a:off x="1678224" y="4015475"/>
              <a:ext cx="294652" cy="2758"/>
            </a:xfrm>
            <a:prstGeom prst="line">
              <a:avLst/>
            </a:prstGeom>
            <a:noFill/>
            <a:ln w="4763">
              <a:solidFill>
                <a:schemeClr val="bg2"/>
              </a:solidFill>
              <a:round/>
              <a:headEnd/>
              <a:tailEnd/>
            </a:ln>
          </p:spPr>
          <p:txBody>
            <a:bodyPr/>
            <a:lstStyle/>
            <a:p>
              <a:endParaRPr lang="en-US"/>
            </a:p>
          </p:txBody>
        </p:sp>
      </p:grpSp>
      <p:graphicFrame>
        <p:nvGraphicFramePr>
          <p:cNvPr id="173" name="Group 4"/>
          <p:cNvGraphicFramePr>
            <a:graphicFrameLocks noGrp="1"/>
          </p:cNvGraphicFramePr>
          <p:nvPr>
            <p:extLst>
              <p:ext uri="{D42A27DB-BD31-4B8C-83A1-F6EECF244321}">
                <p14:modId xmlns:p14="http://schemas.microsoft.com/office/powerpoint/2010/main" val="1716302025"/>
              </p:ext>
            </p:extLst>
          </p:nvPr>
        </p:nvGraphicFramePr>
        <p:xfrm>
          <a:off x="33280" y="1154691"/>
          <a:ext cx="5229133" cy="2044962"/>
        </p:xfrm>
        <a:graphic>
          <a:graphicData uri="http://schemas.openxmlformats.org/drawingml/2006/table">
            <a:tbl>
              <a:tblPr/>
              <a:tblGrid>
                <a:gridCol w="2659816"/>
                <a:gridCol w="2569317"/>
              </a:tblGrid>
              <a:tr h="337010">
                <a:tc>
                  <a:txBody>
                    <a:bodyPr/>
                    <a:lstStyle/>
                    <a:p>
                      <a:pPr marL="0" marR="0" lvl="0" indent="0" algn="l" defTabSz="914400" rtl="0" eaLnBrk="0" fontAlgn="base" latinLnBrk="0" hangingPunct="0">
                        <a:lnSpc>
                          <a:spcPct val="100000"/>
                        </a:lnSpc>
                        <a:spcBef>
                          <a:spcPct val="75000"/>
                        </a:spcBef>
                        <a:spcAft>
                          <a:spcPct val="0"/>
                        </a:spcAft>
                        <a:buClr>
                          <a:srgbClr val="006699"/>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Context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0" fontAlgn="base" latinLnBrk="0" hangingPunct="0">
                        <a:lnSpc>
                          <a:spcPct val="100000"/>
                        </a:lnSpc>
                        <a:spcBef>
                          <a:spcPct val="75000"/>
                        </a:spcBef>
                        <a:spcAft>
                          <a:spcPct val="0"/>
                        </a:spcAft>
                        <a:buClr>
                          <a:srgbClr val="006699"/>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Problems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1679202">
                <a:tc>
                  <a:txBody>
                    <a:bodyPr/>
                    <a:lstStyle/>
                    <a:p>
                      <a:pPr marL="228600" marR="0" lvl="0" indent="-228600" algn="l" defTabSz="914400" rtl="0" eaLnBrk="1" fontAlgn="base" latinLnBrk="0" hangingPunct="1">
                        <a:lnSpc>
                          <a:spcPct val="95000"/>
                        </a:lnSpc>
                        <a:spcBef>
                          <a:spcPct val="30000"/>
                        </a:spcBef>
                        <a:spcAft>
                          <a:spcPct val="0"/>
                        </a:spcAft>
                        <a:buClrTx/>
                        <a:buSzPct val="85000"/>
                        <a:buFont typeface="Arial" pitchFamily="34" charset="0"/>
                        <a:buChar char="•"/>
                        <a:tabLst/>
                        <a:defRPr/>
                      </a:pPr>
                      <a:r>
                        <a:rPr lang="en-US" sz="2000" kern="1200" dirty="0" smtClean="0">
                          <a:solidFill>
                            <a:schemeClr val="tx1"/>
                          </a:solidFill>
                          <a:latin typeface="+mn-lt"/>
                          <a:ea typeface="+mn-ea"/>
                          <a:cs typeface="+mn-cs"/>
                        </a:rPr>
                        <a:t>Concurrent &amp; networked software with many components &amp; developers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228600" marR="0" lvl="0" indent="-228600" algn="l" defTabSz="914400" rtl="0" eaLnBrk="1" fontAlgn="base" latinLnBrk="0" hangingPunct="1">
                        <a:lnSpc>
                          <a:spcPct val="95000"/>
                        </a:lnSpc>
                        <a:spcBef>
                          <a:spcPct val="30000"/>
                        </a:spcBef>
                        <a:spcAft>
                          <a:spcPct val="0"/>
                        </a:spcAft>
                        <a:buClrTx/>
                        <a:buSzPct val="85000"/>
                        <a:buFont typeface="Arial" pitchFamily="34" charset="0"/>
                        <a:buChar char="•"/>
                        <a:tabLst/>
                        <a:defRPr/>
                      </a:pPr>
                      <a:r>
                        <a:rPr lang="en-US" sz="2000" kern="1200" dirty="0" smtClean="0">
                          <a:solidFill>
                            <a:schemeClr val="tx1"/>
                          </a:solidFill>
                          <a:latin typeface="+mn-lt"/>
                          <a:ea typeface="+mn-ea"/>
                          <a:cs typeface="+mn-cs"/>
                        </a:rPr>
                        <a:t>Complexity stemming from needed capabilities at many levels of abstraction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60926935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3776" y="896901"/>
            <a:ext cx="4571871" cy="1092607"/>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Consequences of commoditization </a:t>
            </a:r>
          </a:p>
          <a:p>
            <a:pPr marL="461963" indent="-234950"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More </a:t>
            </a:r>
            <a:r>
              <a:rPr lang="en-US" sz="2000" dirty="0">
                <a:latin typeface="+mn-lt"/>
                <a:ea typeface="+mn-ea"/>
                <a:cs typeface="+mn-cs"/>
              </a:rPr>
              <a:t>emphasis on integration rather than programming </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 y="3831771"/>
            <a:ext cx="6269855" cy="252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470" y="-1186548"/>
            <a:ext cx="7346950" cy="737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Consequences of Commoditization</a:t>
            </a:r>
          </a:p>
        </p:txBody>
      </p:sp>
      <p:sp>
        <p:nvSpPr>
          <p:cNvPr id="2" name="Rectangle 1"/>
          <p:cNvSpPr/>
          <p:nvPr/>
        </p:nvSpPr>
        <p:spPr bwMode="auto">
          <a:xfrm rot="2770428">
            <a:off x="6052749" y="4703995"/>
            <a:ext cx="685800" cy="19594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73086585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3776" y="896901"/>
            <a:ext cx="4571871" cy="1785104"/>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Consequences of commoditization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More emphasis on integration rather than programming </a:t>
            </a:r>
          </a:p>
          <a:p>
            <a:pPr marL="461963" indent="-234950" eaLnBrk="0" hangingPunct="0">
              <a:lnSpc>
                <a:spcPct val="100000"/>
              </a:lnSpc>
              <a:spcBef>
                <a:spcPts val="600"/>
              </a:spcBef>
              <a:buClrTx/>
              <a:buFont typeface="Arial" pitchFamily="34" charset="0"/>
              <a:buChar char="•"/>
              <a:defRPr/>
            </a:pPr>
            <a:r>
              <a:rPr lang="en-US" sz="2000" dirty="0">
                <a:latin typeface="+mn-lt"/>
                <a:ea typeface="+mn-ea"/>
                <a:cs typeface="+mn-cs"/>
              </a:rPr>
              <a:t>Increased technology convergence &amp; standardization  </a:t>
            </a: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Consequences of Commoditization</a:t>
            </a:r>
          </a:p>
        </p:txBody>
      </p:sp>
      <p:grpSp>
        <p:nvGrpSpPr>
          <p:cNvPr id="6" name="Group 13"/>
          <p:cNvGrpSpPr>
            <a:grpSpLocks noChangeAspect="1"/>
          </p:cNvGrpSpPr>
          <p:nvPr/>
        </p:nvGrpSpPr>
        <p:grpSpPr bwMode="auto">
          <a:xfrm>
            <a:off x="678812" y="2857673"/>
            <a:ext cx="3191599" cy="2728987"/>
            <a:chOff x="105" y="1736"/>
            <a:chExt cx="1422" cy="1267"/>
          </a:xfrm>
        </p:grpSpPr>
        <p:grpSp>
          <p:nvGrpSpPr>
            <p:cNvPr id="8" name="Group 14"/>
            <p:cNvGrpSpPr>
              <a:grpSpLocks noChangeAspect="1"/>
            </p:cNvGrpSpPr>
            <p:nvPr/>
          </p:nvGrpSpPr>
          <p:grpSpPr bwMode="auto">
            <a:xfrm>
              <a:off x="105" y="2011"/>
              <a:ext cx="1422" cy="973"/>
              <a:chOff x="2244" y="1998"/>
              <a:chExt cx="1620" cy="1734"/>
            </a:xfrm>
          </p:grpSpPr>
          <p:sp>
            <p:nvSpPr>
              <p:cNvPr id="23" name="AutoShape 15"/>
              <p:cNvSpPr>
                <a:spLocks noChangeAspect="1" noChangeArrowheads="1"/>
              </p:cNvSpPr>
              <p:nvPr/>
            </p:nvSpPr>
            <p:spPr bwMode="auto">
              <a:xfrm>
                <a:off x="2244" y="3024"/>
                <a:ext cx="1620" cy="708"/>
              </a:xfrm>
              <a:prstGeom prst="triangle">
                <a:avLst>
                  <a:gd name="adj" fmla="val 50000"/>
                </a:avLst>
              </a:prstGeom>
              <a:solidFill>
                <a:srgbClr val="BCBCBC"/>
              </a:solidFill>
              <a:ln w="12700">
                <a:noFill/>
                <a:miter lim="800000"/>
                <a:headEnd/>
                <a:tailEnd/>
              </a:ln>
              <a:scene3d>
                <a:camera prst="orthographicFront"/>
                <a:lightRig rig="threePt" dir="t"/>
              </a:scene3d>
              <a:sp3d>
                <a:bevelT/>
              </a:sp3d>
            </p:spPr>
            <p:txBody>
              <a:bodyPr rot="10800000" wrap="none" anchor="ctr"/>
              <a:lstStyle/>
              <a:p>
                <a:endParaRPr lang="en-US" sz="2000"/>
              </a:p>
            </p:txBody>
          </p:sp>
          <p:sp>
            <p:nvSpPr>
              <p:cNvPr id="24" name="AutoShape 16"/>
              <p:cNvSpPr>
                <a:spLocks noChangeAspect="1" noChangeArrowheads="1"/>
              </p:cNvSpPr>
              <p:nvPr/>
            </p:nvSpPr>
            <p:spPr bwMode="auto">
              <a:xfrm flipV="1">
                <a:off x="2244" y="1998"/>
                <a:ext cx="1620" cy="1020"/>
              </a:xfrm>
              <a:prstGeom prst="triangle">
                <a:avLst>
                  <a:gd name="adj" fmla="val 50000"/>
                </a:avLst>
              </a:prstGeom>
              <a:solidFill>
                <a:srgbClr val="BCBCBC"/>
              </a:solidFill>
              <a:ln w="12700">
                <a:noFill/>
                <a:miter lim="800000"/>
                <a:headEnd/>
                <a:tailEnd/>
              </a:ln>
              <a:scene3d>
                <a:camera prst="orthographicFront"/>
                <a:lightRig rig="threePt" dir="t"/>
              </a:scene3d>
              <a:sp3d>
                <a:bevelT/>
              </a:sp3d>
            </p:spPr>
            <p:txBody>
              <a:bodyPr rot="10800000" wrap="none" anchor="ctr"/>
              <a:lstStyle/>
              <a:p>
                <a:endParaRPr lang="en-US" sz="2000"/>
              </a:p>
            </p:txBody>
          </p:sp>
        </p:grpSp>
        <p:sp>
          <p:nvSpPr>
            <p:cNvPr id="9" name="Rectangle 17"/>
            <p:cNvSpPr>
              <a:spLocks noChangeAspect="1" noChangeArrowheads="1"/>
            </p:cNvSpPr>
            <p:nvPr/>
          </p:nvSpPr>
          <p:spPr bwMode="auto">
            <a:xfrm>
              <a:off x="134" y="1911"/>
              <a:ext cx="310" cy="155"/>
            </a:xfrm>
            <a:prstGeom prst="rect">
              <a:avLst/>
            </a:prstGeom>
            <a:solidFill>
              <a:srgbClr val="FF99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RTP</a:t>
              </a:r>
            </a:p>
          </p:txBody>
        </p:sp>
        <p:sp>
          <p:nvSpPr>
            <p:cNvPr id="10" name="Rectangle 18"/>
            <p:cNvSpPr>
              <a:spLocks noChangeAspect="1" noChangeArrowheads="1"/>
            </p:cNvSpPr>
            <p:nvPr/>
          </p:nvSpPr>
          <p:spPr bwMode="auto">
            <a:xfrm>
              <a:off x="288" y="2086"/>
              <a:ext cx="309" cy="156"/>
            </a:xfrm>
            <a:prstGeom prst="rect">
              <a:avLst/>
            </a:prstGeom>
            <a:solidFill>
              <a:srgbClr val="FF99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DNS</a:t>
              </a:r>
            </a:p>
          </p:txBody>
        </p:sp>
        <p:sp>
          <p:nvSpPr>
            <p:cNvPr id="11" name="Rectangle 19"/>
            <p:cNvSpPr>
              <a:spLocks noChangeAspect="1" noChangeArrowheads="1"/>
            </p:cNvSpPr>
            <p:nvPr/>
          </p:nvSpPr>
          <p:spPr bwMode="auto">
            <a:xfrm>
              <a:off x="1168" y="1911"/>
              <a:ext cx="328" cy="156"/>
            </a:xfrm>
            <a:prstGeom prst="rect">
              <a:avLst/>
            </a:prstGeom>
            <a:solidFill>
              <a:srgbClr val="FF99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HTTP</a:t>
              </a:r>
            </a:p>
          </p:txBody>
        </p:sp>
        <p:sp>
          <p:nvSpPr>
            <p:cNvPr id="12" name="Rectangle 20"/>
            <p:cNvSpPr>
              <a:spLocks noChangeAspect="1" noChangeArrowheads="1"/>
            </p:cNvSpPr>
            <p:nvPr/>
          </p:nvSpPr>
          <p:spPr bwMode="auto">
            <a:xfrm>
              <a:off x="352" y="2266"/>
              <a:ext cx="310" cy="156"/>
            </a:xfrm>
            <a:prstGeom prst="rect">
              <a:avLst/>
            </a:prstGeom>
            <a:solidFill>
              <a:srgbClr val="B7EEFF"/>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UDP</a:t>
              </a:r>
            </a:p>
          </p:txBody>
        </p:sp>
        <p:sp>
          <p:nvSpPr>
            <p:cNvPr id="13" name="Rectangle 21"/>
            <p:cNvSpPr>
              <a:spLocks noChangeAspect="1" noChangeArrowheads="1"/>
            </p:cNvSpPr>
            <p:nvPr/>
          </p:nvSpPr>
          <p:spPr bwMode="auto">
            <a:xfrm>
              <a:off x="974" y="2266"/>
              <a:ext cx="310" cy="156"/>
            </a:xfrm>
            <a:prstGeom prst="rect">
              <a:avLst/>
            </a:prstGeom>
            <a:solidFill>
              <a:srgbClr val="B7EEFF"/>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dirty="0"/>
                <a:t>TCP</a:t>
              </a:r>
            </a:p>
          </p:txBody>
        </p:sp>
        <p:sp>
          <p:nvSpPr>
            <p:cNvPr id="14" name="Rectangle 22"/>
            <p:cNvSpPr>
              <a:spLocks noChangeAspect="1" noChangeArrowheads="1"/>
            </p:cNvSpPr>
            <p:nvPr/>
          </p:nvSpPr>
          <p:spPr bwMode="auto">
            <a:xfrm>
              <a:off x="662" y="2454"/>
              <a:ext cx="309" cy="155"/>
            </a:xfrm>
            <a:prstGeom prst="rect">
              <a:avLst/>
            </a:prstGeom>
            <a:solidFill>
              <a:srgbClr val="3366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solidFill>
                    <a:schemeClr val="bg1"/>
                  </a:solidFill>
                </a:rPr>
                <a:t>IP</a:t>
              </a:r>
            </a:p>
          </p:txBody>
        </p:sp>
        <p:sp>
          <p:nvSpPr>
            <p:cNvPr id="15" name="Rectangle 23"/>
            <p:cNvSpPr>
              <a:spLocks noChangeAspect="1" noChangeArrowheads="1"/>
            </p:cNvSpPr>
            <p:nvPr/>
          </p:nvSpPr>
          <p:spPr bwMode="auto">
            <a:xfrm>
              <a:off x="906" y="2086"/>
              <a:ext cx="449" cy="155"/>
            </a:xfrm>
            <a:prstGeom prst="rect">
              <a:avLst/>
            </a:prstGeom>
            <a:solidFill>
              <a:srgbClr val="FF99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TELNET</a:t>
              </a:r>
            </a:p>
          </p:txBody>
        </p:sp>
        <p:sp>
          <p:nvSpPr>
            <p:cNvPr id="16" name="Rectangle 24"/>
            <p:cNvSpPr>
              <a:spLocks noChangeAspect="1" noChangeArrowheads="1"/>
            </p:cNvSpPr>
            <p:nvPr/>
          </p:nvSpPr>
          <p:spPr bwMode="auto">
            <a:xfrm>
              <a:off x="165" y="2848"/>
              <a:ext cx="592" cy="155"/>
            </a:xfrm>
            <a:prstGeom prst="rect">
              <a:avLst/>
            </a:prstGeom>
            <a:solidFill>
              <a:srgbClr val="FFC000"/>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Ethernet</a:t>
              </a:r>
            </a:p>
          </p:txBody>
        </p:sp>
        <p:sp>
          <p:nvSpPr>
            <p:cNvPr id="17" name="Rectangle 25"/>
            <p:cNvSpPr>
              <a:spLocks noChangeAspect="1" noChangeArrowheads="1"/>
            </p:cNvSpPr>
            <p:nvPr/>
          </p:nvSpPr>
          <p:spPr bwMode="auto">
            <a:xfrm>
              <a:off x="799" y="2848"/>
              <a:ext cx="310" cy="155"/>
            </a:xfrm>
            <a:prstGeom prst="rect">
              <a:avLst/>
            </a:prstGeom>
            <a:solidFill>
              <a:srgbClr val="FFFF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ATM</a:t>
              </a:r>
            </a:p>
          </p:txBody>
        </p:sp>
        <p:sp>
          <p:nvSpPr>
            <p:cNvPr id="18" name="Rectangle 26"/>
            <p:cNvSpPr>
              <a:spLocks noChangeAspect="1" noChangeArrowheads="1"/>
            </p:cNvSpPr>
            <p:nvPr/>
          </p:nvSpPr>
          <p:spPr bwMode="auto">
            <a:xfrm>
              <a:off x="1156" y="2848"/>
              <a:ext cx="310" cy="155"/>
            </a:xfrm>
            <a:prstGeom prst="rect">
              <a:avLst/>
            </a:prstGeom>
            <a:solidFill>
              <a:srgbClr val="92D050"/>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FDDI</a:t>
              </a:r>
            </a:p>
          </p:txBody>
        </p:sp>
        <p:sp>
          <p:nvSpPr>
            <p:cNvPr id="19" name="Rectangle 27"/>
            <p:cNvSpPr>
              <a:spLocks noChangeAspect="1" noChangeArrowheads="1"/>
            </p:cNvSpPr>
            <p:nvPr/>
          </p:nvSpPr>
          <p:spPr bwMode="auto">
            <a:xfrm>
              <a:off x="442" y="2674"/>
              <a:ext cx="754" cy="155"/>
            </a:xfrm>
            <a:prstGeom prst="rect">
              <a:avLst/>
            </a:prstGeom>
            <a:solidFill>
              <a:srgbClr val="C00000"/>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dirty="0" err="1">
                  <a:solidFill>
                    <a:schemeClr val="bg1"/>
                  </a:solidFill>
                </a:rPr>
                <a:t>Fibre</a:t>
              </a:r>
              <a:r>
                <a:rPr lang="en-US" sz="1400" b="1" u="none" dirty="0">
                  <a:solidFill>
                    <a:schemeClr val="bg1"/>
                  </a:solidFill>
                </a:rPr>
                <a:t> Channel</a:t>
              </a:r>
            </a:p>
          </p:txBody>
        </p:sp>
        <p:sp>
          <p:nvSpPr>
            <p:cNvPr id="20" name="Rectangle 28"/>
            <p:cNvSpPr>
              <a:spLocks noChangeAspect="1" noChangeArrowheads="1"/>
            </p:cNvSpPr>
            <p:nvPr/>
          </p:nvSpPr>
          <p:spPr bwMode="auto">
            <a:xfrm>
              <a:off x="845" y="1911"/>
              <a:ext cx="309" cy="156"/>
            </a:xfrm>
            <a:prstGeom prst="rect">
              <a:avLst/>
            </a:prstGeom>
            <a:solidFill>
              <a:srgbClr val="FF99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FTP</a:t>
              </a:r>
            </a:p>
          </p:txBody>
        </p:sp>
        <p:sp>
          <p:nvSpPr>
            <p:cNvPr id="21" name="Text Box 29"/>
            <p:cNvSpPr txBox="1">
              <a:spLocks noChangeAspect="1" noChangeArrowheads="1"/>
            </p:cNvSpPr>
            <p:nvPr/>
          </p:nvSpPr>
          <p:spPr bwMode="auto">
            <a:xfrm>
              <a:off x="233" y="1736"/>
              <a:ext cx="1166" cy="133"/>
            </a:xfrm>
            <a:prstGeom prst="rect">
              <a:avLst/>
            </a:prstGeom>
            <a:noFill/>
            <a:ln w="12700">
              <a:noFill/>
              <a:miter lim="800000"/>
              <a:headEnd/>
              <a:tailEnd/>
            </a:ln>
            <a:scene3d>
              <a:camera prst="orthographicFront"/>
              <a:lightRig rig="threePt" dir="t"/>
            </a:scene3d>
            <a:sp3d>
              <a:bevelT/>
            </a:sp3d>
          </p:spPr>
          <p:txBody>
            <a:bodyPr wrap="none">
              <a:spAutoFit/>
            </a:bodyPr>
            <a:lstStyle/>
            <a:p>
              <a:pPr algn="ctr"/>
              <a:r>
                <a:rPr lang="en-US" sz="1400" b="1" i="1" u="none"/>
                <a:t>INTERNETWORKING ARCH</a:t>
              </a:r>
            </a:p>
          </p:txBody>
        </p:sp>
        <p:sp>
          <p:nvSpPr>
            <p:cNvPr id="22" name="Rectangle 30"/>
            <p:cNvSpPr>
              <a:spLocks noChangeAspect="1" noChangeArrowheads="1"/>
            </p:cNvSpPr>
            <p:nvPr/>
          </p:nvSpPr>
          <p:spPr bwMode="auto">
            <a:xfrm>
              <a:off x="459" y="1911"/>
              <a:ext cx="309" cy="156"/>
            </a:xfrm>
            <a:prstGeom prst="rect">
              <a:avLst/>
            </a:prstGeom>
            <a:solidFill>
              <a:srgbClr val="FF99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TFTP</a:t>
              </a:r>
            </a:p>
          </p:txBody>
        </p:sp>
      </p:grpSp>
      <p:sp>
        <p:nvSpPr>
          <p:cNvPr id="7" name="Rectangle 31"/>
          <p:cNvSpPr>
            <a:spLocks noChangeArrowheads="1"/>
          </p:cNvSpPr>
          <p:nvPr/>
        </p:nvSpPr>
        <p:spPr bwMode="auto">
          <a:xfrm>
            <a:off x="1401237" y="5736008"/>
            <a:ext cx="1577676" cy="369332"/>
          </a:xfrm>
          <a:prstGeom prst="rect">
            <a:avLst/>
          </a:prstGeom>
          <a:noFill/>
          <a:ln w="12700">
            <a:noFill/>
            <a:miter lim="800000"/>
            <a:headEnd/>
            <a:tailEnd/>
          </a:ln>
        </p:spPr>
        <p:txBody>
          <a:bodyPr wrap="none">
            <a:spAutoFit/>
          </a:bodyPr>
          <a:lstStyle/>
          <a:p>
            <a:r>
              <a:rPr lang="en-US" sz="2000" u="none" dirty="0">
                <a:latin typeface="+mj-lt"/>
              </a:rPr>
              <a:t>20</a:t>
            </a:r>
            <a:r>
              <a:rPr lang="en-US" sz="2000" u="none" baseline="30000" dirty="0">
                <a:latin typeface="+mj-lt"/>
              </a:rPr>
              <a:t>th</a:t>
            </a:r>
            <a:r>
              <a:rPr lang="en-US" sz="2000" u="none" dirty="0">
                <a:latin typeface="+mj-lt"/>
              </a:rPr>
              <a:t> Century</a:t>
            </a:r>
          </a:p>
        </p:txBody>
      </p:sp>
      <p:grpSp>
        <p:nvGrpSpPr>
          <p:cNvPr id="26" name="Group 33"/>
          <p:cNvGrpSpPr>
            <a:grpSpLocks noChangeAspect="1"/>
          </p:cNvGrpSpPr>
          <p:nvPr/>
        </p:nvGrpSpPr>
        <p:grpSpPr bwMode="auto">
          <a:xfrm>
            <a:off x="5388799" y="2857673"/>
            <a:ext cx="3171308" cy="2697833"/>
            <a:chOff x="4214" y="1754"/>
            <a:chExt cx="1426" cy="1259"/>
          </a:xfrm>
        </p:grpSpPr>
        <p:grpSp>
          <p:nvGrpSpPr>
            <p:cNvPr id="28" name="Group 34"/>
            <p:cNvGrpSpPr>
              <a:grpSpLocks noChangeAspect="1"/>
            </p:cNvGrpSpPr>
            <p:nvPr/>
          </p:nvGrpSpPr>
          <p:grpSpPr bwMode="auto">
            <a:xfrm>
              <a:off x="4217" y="1995"/>
              <a:ext cx="1423" cy="973"/>
              <a:chOff x="2244" y="1998"/>
              <a:chExt cx="1620" cy="1734"/>
            </a:xfrm>
          </p:grpSpPr>
          <p:sp>
            <p:nvSpPr>
              <p:cNvPr id="39" name="AutoShape 35"/>
              <p:cNvSpPr>
                <a:spLocks noChangeAspect="1" noChangeArrowheads="1"/>
              </p:cNvSpPr>
              <p:nvPr/>
            </p:nvSpPr>
            <p:spPr bwMode="auto">
              <a:xfrm>
                <a:off x="2244" y="3024"/>
                <a:ext cx="1620" cy="708"/>
              </a:xfrm>
              <a:prstGeom prst="triangle">
                <a:avLst>
                  <a:gd name="adj" fmla="val 50000"/>
                </a:avLst>
              </a:prstGeom>
              <a:solidFill>
                <a:srgbClr val="BCBCBC"/>
              </a:solidFill>
              <a:ln w="12700">
                <a:noFill/>
                <a:miter lim="800000"/>
                <a:headEnd/>
                <a:tailEnd/>
              </a:ln>
              <a:scene3d>
                <a:camera prst="orthographicFront"/>
                <a:lightRig rig="threePt" dir="t"/>
              </a:scene3d>
              <a:sp3d>
                <a:bevelT/>
              </a:sp3d>
            </p:spPr>
            <p:txBody>
              <a:bodyPr rot="10800000" wrap="none" anchor="ctr"/>
              <a:lstStyle/>
              <a:p>
                <a:endParaRPr lang="en-US" sz="2000"/>
              </a:p>
            </p:txBody>
          </p:sp>
          <p:sp>
            <p:nvSpPr>
              <p:cNvPr id="40" name="AutoShape 36"/>
              <p:cNvSpPr>
                <a:spLocks noChangeAspect="1" noChangeArrowheads="1"/>
              </p:cNvSpPr>
              <p:nvPr/>
            </p:nvSpPr>
            <p:spPr bwMode="auto">
              <a:xfrm flipV="1">
                <a:off x="2244" y="1998"/>
                <a:ext cx="1620" cy="1020"/>
              </a:xfrm>
              <a:prstGeom prst="triangle">
                <a:avLst>
                  <a:gd name="adj" fmla="val 50000"/>
                </a:avLst>
              </a:prstGeom>
              <a:solidFill>
                <a:srgbClr val="BCBCBC"/>
              </a:solidFill>
              <a:ln w="12700">
                <a:noFill/>
                <a:miter lim="800000"/>
                <a:headEnd/>
                <a:tailEnd/>
              </a:ln>
              <a:scene3d>
                <a:camera prst="orthographicFront"/>
                <a:lightRig rig="threePt" dir="t"/>
              </a:scene3d>
              <a:sp3d>
                <a:bevelT/>
              </a:sp3d>
            </p:spPr>
            <p:txBody>
              <a:bodyPr rot="10800000" wrap="none" anchor="ctr"/>
              <a:lstStyle/>
              <a:p>
                <a:endParaRPr lang="en-US" sz="2000"/>
              </a:p>
            </p:txBody>
          </p:sp>
        </p:grpSp>
        <p:grpSp>
          <p:nvGrpSpPr>
            <p:cNvPr id="29" name="Group 37"/>
            <p:cNvGrpSpPr>
              <a:grpSpLocks noChangeAspect="1"/>
            </p:cNvGrpSpPr>
            <p:nvPr/>
          </p:nvGrpSpPr>
          <p:grpSpPr bwMode="auto">
            <a:xfrm>
              <a:off x="4214" y="2675"/>
              <a:ext cx="1370" cy="338"/>
              <a:chOff x="3989" y="2789"/>
              <a:chExt cx="1439" cy="408"/>
            </a:xfrm>
          </p:grpSpPr>
          <p:sp>
            <p:nvSpPr>
              <p:cNvPr id="34" name="Rectangle 38"/>
              <p:cNvSpPr>
                <a:spLocks noChangeArrowheads="1"/>
              </p:cNvSpPr>
              <p:nvPr/>
            </p:nvSpPr>
            <p:spPr bwMode="auto">
              <a:xfrm>
                <a:off x="3989" y="3013"/>
                <a:ext cx="483" cy="183"/>
              </a:xfrm>
              <a:prstGeom prst="rect">
                <a:avLst/>
              </a:prstGeom>
              <a:solidFill>
                <a:schemeClr val="accent1">
                  <a:lumMod val="50000"/>
                </a:schemeClr>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dirty="0" smtClean="0">
                    <a:solidFill>
                      <a:schemeClr val="bg1"/>
                    </a:solidFill>
                  </a:rPr>
                  <a:t>Windows</a:t>
                </a:r>
                <a:endParaRPr lang="en-US" sz="1400" b="1" u="none" dirty="0">
                  <a:solidFill>
                    <a:schemeClr val="bg1"/>
                  </a:solidFill>
                </a:endParaRPr>
              </a:p>
            </p:txBody>
          </p:sp>
          <p:sp>
            <p:nvSpPr>
              <p:cNvPr id="35" name="Rectangle 39"/>
              <p:cNvSpPr>
                <a:spLocks noChangeAspect="1" noChangeArrowheads="1"/>
              </p:cNvSpPr>
              <p:nvPr/>
            </p:nvSpPr>
            <p:spPr bwMode="auto">
              <a:xfrm>
                <a:off x="4490" y="3008"/>
                <a:ext cx="436" cy="189"/>
              </a:xfrm>
              <a:prstGeom prst="rect">
                <a:avLst/>
              </a:prstGeom>
              <a:solidFill>
                <a:schemeClr val="bg1">
                  <a:lumMod val="50000"/>
                </a:schemeClr>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solidFill>
                      <a:schemeClr val="bg1"/>
                    </a:solidFill>
                  </a:rPr>
                  <a:t>Linux</a:t>
                </a:r>
              </a:p>
            </p:txBody>
          </p:sp>
          <p:sp>
            <p:nvSpPr>
              <p:cNvPr id="36" name="Rectangle 40"/>
              <p:cNvSpPr>
                <a:spLocks noChangeAspect="1" noChangeArrowheads="1"/>
              </p:cNvSpPr>
              <p:nvPr/>
            </p:nvSpPr>
            <p:spPr bwMode="auto">
              <a:xfrm>
                <a:off x="4955" y="3008"/>
                <a:ext cx="473" cy="189"/>
              </a:xfrm>
              <a:prstGeom prst="rect">
                <a:avLst/>
              </a:prstGeom>
              <a:solidFill>
                <a:srgbClr val="92D050"/>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LynxOS</a:t>
                </a:r>
              </a:p>
            </p:txBody>
          </p:sp>
          <p:sp>
            <p:nvSpPr>
              <p:cNvPr id="37" name="Rectangle 41"/>
              <p:cNvSpPr>
                <a:spLocks noChangeAspect="1" noChangeArrowheads="1"/>
              </p:cNvSpPr>
              <p:nvPr/>
            </p:nvSpPr>
            <p:spPr bwMode="auto">
              <a:xfrm>
                <a:off x="4122" y="2789"/>
                <a:ext cx="549" cy="184"/>
              </a:xfrm>
              <a:prstGeom prst="rect">
                <a:avLst/>
              </a:prstGeom>
              <a:solidFill>
                <a:srgbClr val="FFC000"/>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t>Solaris</a:t>
                </a:r>
              </a:p>
            </p:txBody>
          </p:sp>
          <p:sp>
            <p:nvSpPr>
              <p:cNvPr id="38" name="Rectangle 42"/>
              <p:cNvSpPr>
                <a:spLocks noChangeAspect="1" noChangeArrowheads="1"/>
              </p:cNvSpPr>
              <p:nvPr/>
            </p:nvSpPr>
            <p:spPr bwMode="auto">
              <a:xfrm>
                <a:off x="4718" y="2789"/>
                <a:ext cx="653" cy="189"/>
              </a:xfrm>
              <a:prstGeom prst="rect">
                <a:avLst/>
              </a:prstGeom>
              <a:solidFill>
                <a:srgbClr val="FFFF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dirty="0" err="1"/>
                  <a:t>VxWorks</a:t>
                </a:r>
                <a:endParaRPr lang="en-US" sz="1400" b="1" u="none" dirty="0"/>
              </a:p>
            </p:txBody>
          </p:sp>
        </p:grpSp>
        <p:sp>
          <p:nvSpPr>
            <p:cNvPr id="30" name="Rectangle 43"/>
            <p:cNvSpPr>
              <a:spLocks noChangeAspect="1" noChangeArrowheads="1"/>
            </p:cNvSpPr>
            <p:nvPr/>
          </p:nvSpPr>
          <p:spPr bwMode="auto">
            <a:xfrm>
              <a:off x="4620" y="2467"/>
              <a:ext cx="593" cy="160"/>
            </a:xfrm>
            <a:prstGeom prst="rect">
              <a:avLst/>
            </a:prstGeom>
            <a:solidFill>
              <a:srgbClr val="336699"/>
            </a:solidFill>
            <a:ln w="12700">
              <a:solidFill>
                <a:schemeClr val="tx1"/>
              </a:solidFill>
              <a:miter lim="800000"/>
              <a:headEnd/>
              <a:tailEnd/>
            </a:ln>
            <a:scene3d>
              <a:camera prst="orthographicFront"/>
              <a:lightRig rig="threePt" dir="t"/>
            </a:scene3d>
            <a:sp3d>
              <a:bevelT/>
            </a:sp3d>
          </p:spPr>
          <p:txBody>
            <a:bodyPr wrap="none" anchor="ctr"/>
            <a:lstStyle/>
            <a:p>
              <a:pPr algn="ctr"/>
              <a:r>
                <a:rPr lang="en-US" sz="1400" b="1" u="none">
                  <a:solidFill>
                    <a:schemeClr val="bg1"/>
                  </a:solidFill>
                </a:rPr>
                <a:t>Middleware</a:t>
              </a:r>
            </a:p>
          </p:txBody>
        </p:sp>
        <p:sp>
          <p:nvSpPr>
            <p:cNvPr id="31" name="Rectangle 44"/>
            <p:cNvSpPr>
              <a:spLocks noChangeAspect="1" noChangeArrowheads="1"/>
            </p:cNvSpPr>
            <p:nvPr/>
          </p:nvSpPr>
          <p:spPr bwMode="auto">
            <a:xfrm>
              <a:off x="4639" y="2177"/>
              <a:ext cx="580" cy="237"/>
            </a:xfrm>
            <a:prstGeom prst="rect">
              <a:avLst/>
            </a:prstGeom>
            <a:solidFill>
              <a:srgbClr val="C9F2FF"/>
            </a:solidFill>
            <a:ln w="12700">
              <a:solidFill>
                <a:schemeClr val="tx1"/>
              </a:solidFill>
              <a:miter lim="800000"/>
              <a:headEnd/>
              <a:tailEnd/>
            </a:ln>
            <a:scene3d>
              <a:camera prst="orthographicFront"/>
              <a:lightRig rig="threePt" dir="t"/>
            </a:scene3d>
            <a:sp3d>
              <a:bevelT/>
            </a:sp3d>
          </p:spPr>
          <p:txBody>
            <a:bodyPr wrap="none" anchor="ctr"/>
            <a:lstStyle/>
            <a:p>
              <a:pPr algn="ctr">
                <a:lnSpc>
                  <a:spcPct val="80000"/>
                </a:lnSpc>
              </a:pPr>
              <a:r>
                <a:rPr lang="en-US" sz="1400" b="1" u="none"/>
                <a:t>Middleware</a:t>
              </a:r>
            </a:p>
            <a:p>
              <a:pPr algn="ctr">
                <a:lnSpc>
                  <a:spcPct val="80000"/>
                </a:lnSpc>
              </a:pPr>
              <a:r>
                <a:rPr lang="en-US" sz="1400" b="1" u="none"/>
                <a:t>Services</a:t>
              </a:r>
            </a:p>
          </p:txBody>
        </p:sp>
        <p:sp>
          <p:nvSpPr>
            <p:cNvPr id="32" name="Rectangle 45"/>
            <p:cNvSpPr>
              <a:spLocks noChangeAspect="1" noChangeArrowheads="1"/>
            </p:cNvSpPr>
            <p:nvPr/>
          </p:nvSpPr>
          <p:spPr bwMode="auto">
            <a:xfrm>
              <a:off x="4498" y="1921"/>
              <a:ext cx="862" cy="228"/>
            </a:xfrm>
            <a:prstGeom prst="rect">
              <a:avLst/>
            </a:prstGeom>
            <a:solidFill>
              <a:srgbClr val="FF9999"/>
            </a:solidFill>
            <a:ln w="12700">
              <a:solidFill>
                <a:schemeClr val="tx1"/>
              </a:solidFill>
              <a:miter lim="800000"/>
              <a:headEnd/>
              <a:tailEnd/>
            </a:ln>
            <a:scene3d>
              <a:camera prst="orthographicFront"/>
              <a:lightRig rig="threePt" dir="t"/>
            </a:scene3d>
            <a:sp3d>
              <a:bevelT/>
            </a:sp3d>
          </p:spPr>
          <p:txBody>
            <a:bodyPr wrap="none" anchor="ctr"/>
            <a:lstStyle/>
            <a:p>
              <a:pPr algn="ctr">
                <a:lnSpc>
                  <a:spcPct val="80000"/>
                </a:lnSpc>
              </a:pPr>
              <a:r>
                <a:rPr lang="en-US" sz="1400" b="1" u="none" dirty="0"/>
                <a:t>Middleware</a:t>
              </a:r>
            </a:p>
            <a:p>
              <a:pPr algn="ctr">
                <a:lnSpc>
                  <a:spcPct val="80000"/>
                </a:lnSpc>
              </a:pPr>
              <a:r>
                <a:rPr lang="en-US" sz="1400" b="1" u="none" dirty="0"/>
                <a:t>Applications</a:t>
              </a:r>
            </a:p>
          </p:txBody>
        </p:sp>
        <p:sp>
          <p:nvSpPr>
            <p:cNvPr id="33" name="Text Box 46"/>
            <p:cNvSpPr txBox="1">
              <a:spLocks noChangeAspect="1" noChangeArrowheads="1"/>
            </p:cNvSpPr>
            <p:nvPr/>
          </p:nvSpPr>
          <p:spPr bwMode="auto">
            <a:xfrm>
              <a:off x="4472" y="1754"/>
              <a:ext cx="913" cy="134"/>
            </a:xfrm>
            <a:prstGeom prst="rect">
              <a:avLst/>
            </a:prstGeom>
            <a:noFill/>
            <a:ln w="12700">
              <a:noFill/>
              <a:miter lim="800000"/>
              <a:headEnd/>
              <a:tailEnd/>
            </a:ln>
            <a:scene3d>
              <a:camera prst="orthographicFront"/>
              <a:lightRig rig="threePt" dir="t"/>
            </a:scene3d>
            <a:sp3d>
              <a:bevelT/>
            </a:sp3d>
          </p:spPr>
          <p:txBody>
            <a:bodyPr wrap="none">
              <a:spAutoFit/>
            </a:bodyPr>
            <a:lstStyle/>
            <a:p>
              <a:pPr algn="ctr"/>
              <a:r>
                <a:rPr lang="en-US" sz="1400" b="1" i="1" u="none"/>
                <a:t>MIDDLEWARE ARCH</a:t>
              </a:r>
            </a:p>
          </p:txBody>
        </p:sp>
      </p:grpSp>
      <p:sp>
        <p:nvSpPr>
          <p:cNvPr id="27" name="Rectangle 48"/>
          <p:cNvSpPr>
            <a:spLocks noChangeArrowheads="1"/>
          </p:cNvSpPr>
          <p:nvPr/>
        </p:nvSpPr>
        <p:spPr bwMode="auto">
          <a:xfrm>
            <a:off x="6225290" y="5736008"/>
            <a:ext cx="1560042" cy="369332"/>
          </a:xfrm>
          <a:prstGeom prst="rect">
            <a:avLst/>
          </a:prstGeom>
          <a:noFill/>
          <a:ln w="12700">
            <a:noFill/>
            <a:miter lim="800000"/>
            <a:headEnd/>
            <a:tailEnd/>
          </a:ln>
        </p:spPr>
        <p:txBody>
          <a:bodyPr wrap="none">
            <a:spAutoFit/>
          </a:bodyPr>
          <a:lstStyle/>
          <a:p>
            <a:r>
              <a:rPr lang="en-US" sz="2000" u="none" dirty="0">
                <a:latin typeface="+mj-lt"/>
              </a:rPr>
              <a:t>21</a:t>
            </a:r>
            <a:r>
              <a:rPr lang="en-US" sz="2000" u="none" baseline="30000" dirty="0">
                <a:latin typeface="+mj-lt"/>
              </a:rPr>
              <a:t>st</a:t>
            </a:r>
            <a:r>
              <a:rPr lang="en-US" sz="2000" u="none" dirty="0">
                <a:latin typeface="+mj-lt"/>
              </a:rPr>
              <a:t> Century</a:t>
            </a:r>
          </a:p>
        </p:txBody>
      </p:sp>
      <p:sp>
        <p:nvSpPr>
          <p:cNvPr id="41" name="Right Arrow 40"/>
          <p:cNvSpPr/>
          <p:nvPr/>
        </p:nvSpPr>
        <p:spPr bwMode="auto">
          <a:xfrm>
            <a:off x="4343401" y="4272854"/>
            <a:ext cx="684998" cy="362594"/>
          </a:xfrm>
          <a:prstGeom prst="rightArrow">
            <a:avLst/>
          </a:prstGeom>
          <a:solidFill>
            <a:srgbClr val="CC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2185928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3776" y="896901"/>
            <a:ext cx="4571871" cy="2477601"/>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Consequences of commoditization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More emphasis on integration rather than programming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Increased technology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convergence </a:t>
            </a:r>
            <a:r>
              <a:rPr lang="en-US" sz="2000" dirty="0">
                <a:solidFill>
                  <a:schemeClr val="bg1">
                    <a:lumMod val="75000"/>
                  </a:schemeClr>
                </a:solidFill>
                <a:latin typeface="+mn-lt"/>
                <a:ea typeface="+mn-ea"/>
                <a:cs typeface="+mn-cs"/>
              </a:rPr>
              <a:t>&amp; standardization  </a:t>
            </a:r>
          </a:p>
          <a:p>
            <a:pPr marL="461963" indent="-234950" eaLnBrk="0" hangingPunct="0">
              <a:lnSpc>
                <a:spcPct val="100000"/>
              </a:lnSpc>
              <a:spcBef>
                <a:spcPts val="600"/>
              </a:spcBef>
              <a:buClrTx/>
              <a:buFont typeface="Arial" pitchFamily="34" charset="0"/>
              <a:buChar char="•"/>
              <a:defRPr/>
            </a:pPr>
            <a:r>
              <a:rPr lang="en-US" sz="2000" dirty="0">
                <a:latin typeface="+mn-lt"/>
                <a:ea typeface="+mn-ea"/>
                <a:cs typeface="+mn-cs"/>
              </a:rPr>
              <a:t>Mass market economies of scale for technology &amp; </a:t>
            </a:r>
            <a:r>
              <a:rPr lang="en-US" sz="2000" dirty="0" smtClean="0">
                <a:latin typeface="+mn-lt"/>
                <a:ea typeface="+mn-ea"/>
                <a:cs typeface="+mn-cs"/>
              </a:rPr>
              <a:t>personnel</a:t>
            </a:r>
            <a:endParaRPr lang="en-US" sz="2000" dirty="0">
              <a:latin typeface="+mn-lt"/>
              <a:ea typeface="+mn-ea"/>
              <a:cs typeface="+mn-cs"/>
            </a:endParaRP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Consequences of Commoditization</a:t>
            </a:r>
          </a:p>
        </p:txBody>
      </p:sp>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1880" y="1101558"/>
            <a:ext cx="4395830" cy="4886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541651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3776" y="896901"/>
            <a:ext cx="4571871" cy="3170099"/>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Consequences of commoditization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smtClean="0">
                <a:solidFill>
                  <a:schemeClr val="bg1">
                    <a:lumMod val="75000"/>
                  </a:schemeClr>
                </a:solidFill>
                <a:latin typeface="+mn-lt"/>
                <a:ea typeface="+mn-ea"/>
                <a:cs typeface="+mn-cs"/>
              </a:rPr>
              <a:t>More </a:t>
            </a:r>
            <a:r>
              <a:rPr lang="en-US" sz="2000" dirty="0">
                <a:solidFill>
                  <a:schemeClr val="bg1">
                    <a:lumMod val="75000"/>
                  </a:schemeClr>
                </a:solidFill>
                <a:latin typeface="+mn-lt"/>
                <a:ea typeface="+mn-ea"/>
                <a:cs typeface="+mn-cs"/>
              </a:rPr>
              <a:t>emphasis on integration rather than programming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Increased technology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convergence </a:t>
            </a:r>
            <a:r>
              <a:rPr lang="en-US" sz="2000" dirty="0">
                <a:solidFill>
                  <a:schemeClr val="bg1">
                    <a:lumMod val="75000"/>
                  </a:schemeClr>
                </a:solidFill>
                <a:latin typeface="+mn-lt"/>
                <a:ea typeface="+mn-ea"/>
                <a:cs typeface="+mn-cs"/>
              </a:rPr>
              <a:t>&amp; standardization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Mass market economies of scale for technology &amp; personnel</a:t>
            </a:r>
          </a:p>
          <a:p>
            <a:pPr marL="461963" indent="-234950"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More disruptive technologies &amp; global competition </a:t>
            </a: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Consequences of Commoditization</a:t>
            </a:r>
          </a:p>
        </p:txBody>
      </p:sp>
      <p:pic>
        <p:nvPicPr>
          <p:cNvPr id="6146" name="Picture 2" descr="http://farm7.staticflickr.com/6206/6086990244_dd37741483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647" y="896901"/>
            <a:ext cx="4290399" cy="5437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5200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3776" y="896901"/>
            <a:ext cx="4571871" cy="4170372"/>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Consequences of commoditization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smtClean="0">
                <a:solidFill>
                  <a:schemeClr val="bg1">
                    <a:lumMod val="75000"/>
                  </a:schemeClr>
                </a:solidFill>
                <a:latin typeface="+mn-lt"/>
                <a:ea typeface="+mn-ea"/>
                <a:cs typeface="+mn-cs"/>
              </a:rPr>
              <a:t>More </a:t>
            </a:r>
            <a:r>
              <a:rPr lang="en-US" sz="2000" dirty="0">
                <a:solidFill>
                  <a:schemeClr val="bg1">
                    <a:lumMod val="75000"/>
                  </a:schemeClr>
                </a:solidFill>
                <a:latin typeface="+mn-lt"/>
                <a:ea typeface="+mn-ea"/>
                <a:cs typeface="+mn-cs"/>
              </a:rPr>
              <a:t>emphasis on integration rather than programming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Increased technology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convergence </a:t>
            </a:r>
            <a:r>
              <a:rPr lang="en-US" sz="2000" dirty="0">
                <a:solidFill>
                  <a:schemeClr val="bg1">
                    <a:lumMod val="75000"/>
                  </a:schemeClr>
                </a:solidFill>
                <a:latin typeface="+mn-lt"/>
                <a:ea typeface="+mn-ea"/>
                <a:cs typeface="+mn-cs"/>
              </a:rPr>
              <a:t>&amp; standardization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Mass market economies of scale for technology &amp; personnel</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More disruptive technologies &amp; global competition </a:t>
            </a:r>
          </a:p>
          <a:p>
            <a:pPr marL="461963" indent="-234950"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Lower </a:t>
            </a:r>
            <a:r>
              <a:rPr lang="en-US" sz="2000" dirty="0" smtClean="0">
                <a:latin typeface="+mn-lt"/>
                <a:ea typeface="+mn-ea"/>
                <a:cs typeface="+mn-cs"/>
              </a:rPr>
              <a:t>priced—but </a:t>
            </a:r>
            <a:r>
              <a:rPr lang="en-US" sz="2000" dirty="0">
                <a:latin typeface="+mn-lt"/>
                <a:ea typeface="+mn-ea"/>
                <a:cs typeface="+mn-cs"/>
              </a:rPr>
              <a:t>often lower </a:t>
            </a:r>
            <a:r>
              <a:rPr lang="en-US" sz="2000" dirty="0" smtClean="0">
                <a:latin typeface="+mn-lt"/>
                <a:ea typeface="+mn-ea"/>
                <a:cs typeface="+mn-cs"/>
              </a:rPr>
              <a:t>quality</a:t>
            </a:r>
            <a:r>
              <a:rPr lang="en-US" sz="2000" dirty="0"/>
              <a:t>—</a:t>
            </a:r>
            <a:r>
              <a:rPr lang="en-US" sz="2000" dirty="0" smtClean="0">
                <a:latin typeface="+mn-lt"/>
                <a:ea typeface="+mn-ea"/>
                <a:cs typeface="+mn-cs"/>
              </a:rPr>
              <a:t>hardware </a:t>
            </a:r>
            <a:r>
              <a:rPr lang="en-US" sz="2000" dirty="0">
                <a:latin typeface="+mn-lt"/>
                <a:ea typeface="+mn-ea"/>
                <a:cs typeface="+mn-cs"/>
              </a:rPr>
              <a:t>&amp; software components </a:t>
            </a: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Consequences of Commoditization</a:t>
            </a:r>
          </a:p>
        </p:txBody>
      </p:sp>
      <p:pic>
        <p:nvPicPr>
          <p:cNvPr id="4" name="Picture 16" descr="z"/>
          <p:cNvPicPr>
            <a:picLocks noChangeAspect="1" noChangeArrowheads="1"/>
          </p:cNvPicPr>
          <p:nvPr/>
        </p:nvPicPr>
        <p:blipFill>
          <a:blip r:embed="rId3" cstate="print"/>
          <a:srcRect/>
          <a:stretch>
            <a:fillRect/>
          </a:stretch>
        </p:blipFill>
        <p:spPr bwMode="auto">
          <a:xfrm>
            <a:off x="4396950" y="1015060"/>
            <a:ext cx="4574053" cy="3430540"/>
          </a:xfrm>
          <a:prstGeom prst="rect">
            <a:avLst/>
          </a:prstGeom>
          <a:noFill/>
          <a:ln w="9525">
            <a:noFill/>
            <a:miter lim="800000"/>
            <a:headEnd/>
            <a:tailEnd/>
          </a:ln>
        </p:spPr>
      </p:pic>
    </p:spTree>
    <p:extLst>
      <p:ext uri="{BB962C8B-B14F-4D97-AF65-F5344CB8AC3E}">
        <p14:creationId xmlns:p14="http://schemas.microsoft.com/office/powerpoint/2010/main" val="1428673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9010" name="Rectangle 2"/>
          <p:cNvSpPr>
            <a:spLocks noChangeArrowheads="1"/>
          </p:cNvSpPr>
          <p:nvPr/>
        </p:nvSpPr>
        <p:spPr bwMode="auto">
          <a:xfrm>
            <a:off x="3776" y="896901"/>
            <a:ext cx="4571871" cy="4862870"/>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Consequences of commoditization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smtClean="0">
                <a:solidFill>
                  <a:schemeClr val="bg1">
                    <a:lumMod val="75000"/>
                  </a:schemeClr>
                </a:solidFill>
                <a:latin typeface="+mn-lt"/>
                <a:ea typeface="+mn-ea"/>
                <a:cs typeface="+mn-cs"/>
              </a:rPr>
              <a:t>More </a:t>
            </a:r>
            <a:r>
              <a:rPr lang="en-US" sz="2000" dirty="0">
                <a:solidFill>
                  <a:schemeClr val="bg1">
                    <a:lumMod val="75000"/>
                  </a:schemeClr>
                </a:solidFill>
                <a:latin typeface="+mn-lt"/>
                <a:ea typeface="+mn-ea"/>
                <a:cs typeface="+mn-cs"/>
              </a:rPr>
              <a:t>emphasis on integration rather than programming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Increased technology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convergence </a:t>
            </a:r>
            <a:r>
              <a:rPr lang="en-US" sz="2000" dirty="0">
                <a:solidFill>
                  <a:schemeClr val="bg1">
                    <a:lumMod val="75000"/>
                  </a:schemeClr>
                </a:solidFill>
                <a:latin typeface="+mn-lt"/>
                <a:ea typeface="+mn-ea"/>
                <a:cs typeface="+mn-cs"/>
              </a:rPr>
              <a:t>&amp; standardization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Mass market economies of scale for technology &amp; personnel</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More disruptive technologies &amp; global competition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Lower </a:t>
            </a:r>
            <a:r>
              <a:rPr lang="en-US" sz="2000" dirty="0" smtClean="0">
                <a:solidFill>
                  <a:schemeClr val="bg1">
                    <a:lumMod val="75000"/>
                  </a:schemeClr>
                </a:solidFill>
                <a:latin typeface="+mn-lt"/>
                <a:ea typeface="+mn-ea"/>
                <a:cs typeface="+mn-cs"/>
              </a:rPr>
              <a:t>priced—but </a:t>
            </a:r>
            <a:r>
              <a:rPr lang="en-US" sz="2000" dirty="0">
                <a:solidFill>
                  <a:schemeClr val="bg1">
                    <a:lumMod val="75000"/>
                  </a:schemeClr>
                </a:solidFill>
                <a:latin typeface="+mn-lt"/>
                <a:ea typeface="+mn-ea"/>
                <a:cs typeface="+mn-cs"/>
              </a:rPr>
              <a:t>often lower </a:t>
            </a:r>
            <a:r>
              <a:rPr lang="en-US" sz="2000" dirty="0" smtClean="0">
                <a:solidFill>
                  <a:schemeClr val="bg1">
                    <a:lumMod val="75000"/>
                  </a:schemeClr>
                </a:solidFill>
                <a:latin typeface="+mn-lt"/>
                <a:ea typeface="+mn-ea"/>
                <a:cs typeface="+mn-cs"/>
              </a:rPr>
              <a:t>quality</a:t>
            </a:r>
            <a:r>
              <a:rPr lang="en-US" sz="2000" dirty="0">
                <a:solidFill>
                  <a:schemeClr val="bg1">
                    <a:lumMod val="75000"/>
                  </a:schemeClr>
                </a:solidFill>
              </a:rPr>
              <a:t>—</a:t>
            </a:r>
            <a:r>
              <a:rPr lang="en-US" sz="2000" dirty="0" smtClean="0">
                <a:solidFill>
                  <a:schemeClr val="bg1">
                    <a:lumMod val="75000"/>
                  </a:schemeClr>
                </a:solidFill>
                <a:latin typeface="+mn-lt"/>
                <a:ea typeface="+mn-ea"/>
                <a:cs typeface="+mn-cs"/>
              </a:rPr>
              <a:t>hardware </a:t>
            </a:r>
            <a:r>
              <a:rPr lang="en-US" sz="2000" dirty="0">
                <a:solidFill>
                  <a:schemeClr val="bg1">
                    <a:lumMod val="75000"/>
                  </a:schemeClr>
                </a:solidFill>
                <a:latin typeface="+mn-lt"/>
                <a:ea typeface="+mn-ea"/>
                <a:cs typeface="+mn-cs"/>
              </a:rPr>
              <a:t>&amp; software components </a:t>
            </a:r>
          </a:p>
          <a:p>
            <a:pPr marL="461963" indent="-234950"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The decline of internally funded </a:t>
            </a:r>
            <a:r>
              <a:rPr lang="en-US" sz="2000" dirty="0" smtClean="0">
                <a:latin typeface="+mn-lt"/>
                <a:ea typeface="+mn-ea"/>
                <a:cs typeface="+mn-cs"/>
              </a:rPr>
              <a:t>R&amp;D</a:t>
            </a:r>
            <a:endParaRPr lang="en-US" sz="2000" dirty="0">
              <a:latin typeface="+mn-lt"/>
              <a:ea typeface="+mn-ea"/>
              <a:cs typeface="+mn-cs"/>
            </a:endParaRP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Consequences of Commoditization</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5647" y="1237482"/>
            <a:ext cx="4460424" cy="475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20680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5"/>
          <p:cNvSpPr/>
          <p:nvPr/>
        </p:nvSpPr>
        <p:spPr bwMode="auto">
          <a:xfrm>
            <a:off x="3647" y="6385425"/>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579010" name="Rectangle 2"/>
          <p:cNvSpPr>
            <a:spLocks noChangeArrowheads="1"/>
          </p:cNvSpPr>
          <p:nvPr/>
        </p:nvSpPr>
        <p:spPr bwMode="auto">
          <a:xfrm>
            <a:off x="3776" y="896901"/>
            <a:ext cx="4571871" cy="5555367"/>
          </a:xfrm>
          <a:prstGeom prst="rect">
            <a:avLst/>
          </a:prstGeom>
          <a:no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Consequences of commoditization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smtClean="0">
                <a:solidFill>
                  <a:schemeClr val="bg1">
                    <a:lumMod val="75000"/>
                  </a:schemeClr>
                </a:solidFill>
                <a:latin typeface="+mn-lt"/>
                <a:ea typeface="+mn-ea"/>
                <a:cs typeface="+mn-cs"/>
              </a:rPr>
              <a:t>More </a:t>
            </a:r>
            <a:r>
              <a:rPr lang="en-US" sz="2000" dirty="0">
                <a:solidFill>
                  <a:schemeClr val="bg1">
                    <a:lumMod val="75000"/>
                  </a:schemeClr>
                </a:solidFill>
                <a:latin typeface="+mn-lt"/>
                <a:ea typeface="+mn-ea"/>
                <a:cs typeface="+mn-cs"/>
              </a:rPr>
              <a:t>emphasis on integration rather than programming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Increased technology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convergence </a:t>
            </a:r>
            <a:r>
              <a:rPr lang="en-US" sz="2000" dirty="0">
                <a:solidFill>
                  <a:schemeClr val="bg1">
                    <a:lumMod val="75000"/>
                  </a:schemeClr>
                </a:solidFill>
                <a:latin typeface="+mn-lt"/>
                <a:ea typeface="+mn-ea"/>
                <a:cs typeface="+mn-cs"/>
              </a:rPr>
              <a:t>&amp; standardization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Mass market economies of scale for technology &amp; personnel</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More disruptive technologies &amp; global competition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Lower </a:t>
            </a:r>
            <a:r>
              <a:rPr lang="en-US" sz="2000" dirty="0" smtClean="0">
                <a:solidFill>
                  <a:schemeClr val="bg1">
                    <a:lumMod val="75000"/>
                  </a:schemeClr>
                </a:solidFill>
                <a:latin typeface="+mn-lt"/>
                <a:ea typeface="+mn-ea"/>
                <a:cs typeface="+mn-cs"/>
              </a:rPr>
              <a:t>priced—but </a:t>
            </a:r>
            <a:r>
              <a:rPr lang="en-US" sz="2000" dirty="0">
                <a:solidFill>
                  <a:schemeClr val="bg1">
                    <a:lumMod val="75000"/>
                  </a:schemeClr>
                </a:solidFill>
                <a:latin typeface="+mn-lt"/>
                <a:ea typeface="+mn-ea"/>
                <a:cs typeface="+mn-cs"/>
              </a:rPr>
              <a:t>often lower </a:t>
            </a:r>
            <a:r>
              <a:rPr lang="en-US" sz="2000" dirty="0" smtClean="0">
                <a:solidFill>
                  <a:schemeClr val="bg1">
                    <a:lumMod val="75000"/>
                  </a:schemeClr>
                </a:solidFill>
                <a:latin typeface="+mn-lt"/>
                <a:ea typeface="+mn-ea"/>
                <a:cs typeface="+mn-cs"/>
              </a:rPr>
              <a:t>quality</a:t>
            </a:r>
            <a:r>
              <a:rPr lang="en-US" sz="2000" dirty="0">
                <a:solidFill>
                  <a:schemeClr val="bg1">
                    <a:lumMod val="75000"/>
                  </a:schemeClr>
                </a:solidFill>
              </a:rPr>
              <a:t>—</a:t>
            </a:r>
            <a:r>
              <a:rPr lang="en-US" sz="2000" dirty="0" smtClean="0">
                <a:solidFill>
                  <a:schemeClr val="bg1">
                    <a:lumMod val="75000"/>
                  </a:schemeClr>
                </a:solidFill>
                <a:latin typeface="+mn-lt"/>
                <a:ea typeface="+mn-ea"/>
                <a:cs typeface="+mn-cs"/>
              </a:rPr>
              <a:t>hardware </a:t>
            </a:r>
            <a:r>
              <a:rPr lang="en-US" sz="2000" dirty="0">
                <a:solidFill>
                  <a:schemeClr val="bg1">
                    <a:lumMod val="75000"/>
                  </a:schemeClr>
                </a:solidFill>
                <a:latin typeface="+mn-lt"/>
                <a:ea typeface="+mn-ea"/>
                <a:cs typeface="+mn-cs"/>
              </a:rPr>
              <a:t>&amp; software components </a:t>
            </a:r>
          </a:p>
          <a:p>
            <a:pPr marL="461963" indent="-234950" eaLnBrk="0" hangingPunct="0">
              <a:lnSpc>
                <a:spcPct val="100000"/>
              </a:lnSpc>
              <a:spcBef>
                <a:spcPts val="600"/>
              </a:spcBef>
              <a:buClr>
                <a:schemeClr val="bg1">
                  <a:lumMod val="75000"/>
                </a:schemeClr>
              </a:buClr>
              <a:buFont typeface="Arial" pitchFamily="34" charset="0"/>
              <a:buChar char="•"/>
              <a:defRPr/>
            </a:pPr>
            <a:r>
              <a:rPr lang="en-US" sz="2000" dirty="0">
                <a:solidFill>
                  <a:schemeClr val="bg1">
                    <a:lumMod val="75000"/>
                  </a:schemeClr>
                </a:solidFill>
                <a:latin typeface="+mn-lt"/>
                <a:ea typeface="+mn-ea"/>
                <a:cs typeface="+mn-cs"/>
              </a:rPr>
              <a:t>The decline of internally funded R&amp;D</a:t>
            </a:r>
          </a:p>
          <a:p>
            <a:pPr marL="461963" indent="-234950" eaLnBrk="0" hangingPunct="0">
              <a:lnSpc>
                <a:spcPct val="100000"/>
              </a:lnSpc>
              <a:spcBef>
                <a:spcPts val="600"/>
              </a:spcBef>
              <a:buClr>
                <a:schemeClr val="tx1"/>
              </a:buClr>
              <a:buFont typeface="Arial" pitchFamily="34" charset="0"/>
              <a:buChar char="•"/>
              <a:defRPr/>
            </a:pPr>
            <a:r>
              <a:rPr lang="en-US" sz="2000" dirty="0">
                <a:latin typeface="+mn-lt"/>
                <a:ea typeface="+mn-ea"/>
                <a:cs typeface="+mn-cs"/>
              </a:rPr>
              <a:t>Potential for complexity cap in next-generation </a:t>
            </a:r>
            <a:r>
              <a:rPr lang="en-US" sz="2000" dirty="0" smtClean="0">
                <a:latin typeface="+mn-lt"/>
                <a:ea typeface="+mn-ea"/>
                <a:cs typeface="+mn-cs"/>
              </a:rPr>
              <a:t>software systems</a:t>
            </a:r>
            <a:endParaRPr lang="en-US" sz="2000" dirty="0">
              <a:latin typeface="+mn-lt"/>
              <a:ea typeface="+mn-ea"/>
              <a:cs typeface="+mn-cs"/>
            </a:endParaRP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Consequences of Commoditization</a:t>
            </a:r>
          </a:p>
        </p:txBody>
      </p:sp>
      <p:pic>
        <p:nvPicPr>
          <p:cNvPr id="8194" name="Picture 2" descr="http://farm4.staticflickr.com/3115/2473052504_ec46798d1a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236551" y="1709082"/>
            <a:ext cx="5241339" cy="3931004"/>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4"/>
          <p:cNvSpPr txBox="1">
            <a:spLocks noChangeArrowheads="1"/>
          </p:cNvSpPr>
          <p:nvPr/>
        </p:nvSpPr>
        <p:spPr bwMode="auto">
          <a:xfrm>
            <a:off x="261255" y="6427011"/>
            <a:ext cx="8654145" cy="369332"/>
          </a:xfrm>
          <a:prstGeom prst="rect">
            <a:avLst/>
          </a:prstGeom>
          <a:solidFill>
            <a:srgbClr val="FFFF85"/>
          </a:solidFill>
          <a:ln w="12700">
            <a:solidFill>
              <a:schemeClr val="tx1"/>
            </a:solidFill>
            <a:miter lim="800000"/>
            <a:headEnd/>
            <a:tailEnd/>
          </a:ln>
          <a:scene3d>
            <a:camera prst="orthographicFront"/>
            <a:lightRig rig="threePt" dir="t"/>
          </a:scene3d>
          <a:sp3d>
            <a:bevelT/>
          </a:sp3d>
        </p:spPr>
        <p:txBody>
          <a:bodyPr wrap="square">
            <a:spAutoFit/>
          </a:bodyPr>
          <a:lstStyle/>
          <a:p>
            <a:pPr algn="ctr"/>
            <a:r>
              <a:rPr lang="en-US" sz="2000" u="none" dirty="0" smtClean="0"/>
              <a:t>See </a:t>
            </a:r>
            <a:r>
              <a:rPr lang="en-US" sz="2000" u="none" dirty="0" smtClean="0">
                <a:hlinkClick r:id="rId4"/>
              </a:rPr>
              <a:t>www.sei.cmu.edu/uls</a:t>
            </a:r>
            <a:r>
              <a:rPr lang="en-US" sz="2000" u="none" dirty="0" smtClean="0"/>
              <a:t> for more info on Ultra-Large-Scale (ULS) systems</a:t>
            </a:r>
            <a:endParaRPr lang="en-US" sz="2000" u="none" dirty="0"/>
          </a:p>
        </p:txBody>
      </p:sp>
    </p:spTree>
    <p:extLst>
      <p:ext uri="{BB962C8B-B14F-4D97-AF65-F5344CB8AC3E}">
        <p14:creationId xmlns:p14="http://schemas.microsoft.com/office/powerpoint/2010/main" val="2091986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Rectangle 27"/>
          <p:cNvSpPr/>
          <p:nvPr/>
        </p:nvSpPr>
        <p:spPr bwMode="auto">
          <a:xfrm>
            <a:off x="3647"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1579010" name="Rectangle 2"/>
          <p:cNvSpPr>
            <a:spLocks noChangeArrowheads="1"/>
          </p:cNvSpPr>
          <p:nvPr/>
        </p:nvSpPr>
        <p:spPr bwMode="auto">
          <a:xfrm>
            <a:off x="3776" y="896901"/>
            <a:ext cx="4571871" cy="400110"/>
          </a:xfrm>
          <a:prstGeom prst="rect">
            <a:avLst/>
          </a:prstGeom>
          <a:solidFill>
            <a:schemeClr val="bg1"/>
          </a:solid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defRPr/>
            </a:pPr>
            <a:r>
              <a:rPr lang="en-US" sz="2000" dirty="0" smtClean="0">
                <a:latin typeface="+mn-lt"/>
                <a:ea typeface="+mn-ea"/>
                <a:cs typeface="+mn-cs"/>
              </a:rPr>
              <a:t>Consequences of commoditization </a:t>
            </a:r>
          </a:p>
        </p:txBody>
      </p:sp>
      <p:sp>
        <p:nvSpPr>
          <p:cNvPr id="22532" name="Rectangle 3"/>
          <p:cNvSpPr>
            <a:spLocks noGrp="1" noChangeArrowheads="1"/>
          </p:cNvSpPr>
          <p:nvPr>
            <p:ph type="title"/>
          </p:nvPr>
        </p:nvSpPr>
        <p:spPr>
          <a:xfrm>
            <a:off x="695325" y="329878"/>
            <a:ext cx="7791450" cy="771680"/>
          </a:xfrm>
        </p:spPr>
        <p:txBody>
          <a:bodyPr/>
          <a:lstStyle/>
          <a:p>
            <a:pPr>
              <a:lnSpc>
                <a:spcPct val="75000"/>
              </a:lnSpc>
            </a:pPr>
            <a:r>
              <a:rPr lang="en-US" sz="3200" dirty="0" smtClean="0"/>
              <a:t>Consequences of Commoditization</a:t>
            </a:r>
          </a:p>
        </p:txBody>
      </p:sp>
      <p:sp>
        <p:nvSpPr>
          <p:cNvPr id="1579012" name="Text Box 4"/>
          <p:cNvSpPr txBox="1">
            <a:spLocks noChangeArrowheads="1"/>
          </p:cNvSpPr>
          <p:nvPr/>
        </p:nvSpPr>
        <p:spPr bwMode="auto">
          <a:xfrm>
            <a:off x="30935" y="6437897"/>
            <a:ext cx="9033704" cy="369332"/>
          </a:xfrm>
          <a:prstGeom prst="rect">
            <a:avLst/>
          </a:prstGeom>
          <a:solidFill>
            <a:srgbClr val="FFFF85"/>
          </a:solidFill>
          <a:ln w="12700">
            <a:solidFill>
              <a:schemeClr val="tx1"/>
            </a:solidFill>
            <a:miter lim="800000"/>
            <a:headEnd/>
            <a:tailEnd/>
          </a:ln>
          <a:scene3d>
            <a:camera prst="orthographicFront"/>
            <a:lightRig rig="threePt" dir="t"/>
          </a:scene3d>
          <a:sp3d>
            <a:bevelT/>
          </a:sp3d>
        </p:spPr>
        <p:txBody>
          <a:bodyPr wrap="square">
            <a:spAutoFit/>
          </a:bodyPr>
          <a:lstStyle/>
          <a:p>
            <a:pPr algn="ctr"/>
            <a:r>
              <a:rPr lang="en-US" sz="2000" u="none" dirty="0"/>
              <a:t>Not all </a:t>
            </a:r>
            <a:r>
              <a:rPr lang="en-US" sz="2000" u="none" dirty="0" smtClean="0"/>
              <a:t>trends bode </a:t>
            </a:r>
            <a:r>
              <a:rPr lang="en-US" sz="2000" u="none" dirty="0"/>
              <a:t>well for long-term </a:t>
            </a:r>
            <a:r>
              <a:rPr lang="en-US" sz="2000" u="none" dirty="0" smtClean="0"/>
              <a:t>success of </a:t>
            </a:r>
            <a:r>
              <a:rPr lang="en-US" sz="2000" u="none" dirty="0"/>
              <a:t>traditional </a:t>
            </a:r>
            <a:r>
              <a:rPr lang="en-US" sz="2000" dirty="0" smtClean="0"/>
              <a:t>technology </a:t>
            </a:r>
            <a:r>
              <a:rPr lang="en-US" sz="2000" u="none" dirty="0" smtClean="0"/>
              <a:t>leaders</a:t>
            </a:r>
            <a:endParaRPr lang="en-US" sz="2000" u="none" dirty="0"/>
          </a:p>
        </p:txBody>
      </p:sp>
      <p:pic>
        <p:nvPicPr>
          <p:cNvPr id="9220" name="Picture 4" descr="http://farm4.staticflickr.com/3091/3263126455_d2084dde36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22" y="1296604"/>
            <a:ext cx="8148164" cy="506204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932732" y="1301570"/>
            <a:ext cx="3729354" cy="341632"/>
          </a:xfrm>
          <a:prstGeom prst="rect">
            <a:avLst/>
          </a:prstGeom>
        </p:spPr>
        <p:txBody>
          <a:bodyPr wrap="none">
            <a:spAutoFit/>
          </a:bodyPr>
          <a:lstStyle/>
          <a:p>
            <a:pPr algn="r"/>
            <a:r>
              <a:rPr lang="en-US" dirty="0" smtClean="0">
                <a:hlinkClick r:id="rId4"/>
              </a:rPr>
              <a:t>en.wikipedia.org/wiki/</a:t>
            </a:r>
            <a:r>
              <a:rPr lang="en-US" dirty="0" err="1" smtClean="0">
                <a:hlinkClick r:id="rId4"/>
              </a:rPr>
              <a:t>Ozymandias</a:t>
            </a:r>
            <a:r>
              <a:rPr lang="en-US" dirty="0" smtClean="0"/>
              <a:t> </a:t>
            </a:r>
            <a:endParaRPr lang="en-US" dirty="0"/>
          </a:p>
        </p:txBody>
      </p:sp>
    </p:spTree>
    <p:extLst>
      <p:ext uri="{BB962C8B-B14F-4D97-AF65-F5344CB8AC3E}">
        <p14:creationId xmlns:p14="http://schemas.microsoft.com/office/powerpoint/2010/main" val="69442107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Rectangle 27"/>
          <p:cNvSpPr/>
          <p:nvPr/>
        </p:nvSpPr>
        <p:spPr bwMode="auto">
          <a:xfrm>
            <a:off x="3647"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2532" name="Rectangle 3"/>
          <p:cNvSpPr>
            <a:spLocks noGrp="1" noChangeArrowheads="1"/>
          </p:cNvSpPr>
          <p:nvPr>
            <p:ph type="title"/>
          </p:nvPr>
        </p:nvSpPr>
        <p:spPr>
          <a:xfrm>
            <a:off x="695325" y="329878"/>
            <a:ext cx="7791450" cy="914400"/>
          </a:xfrm>
        </p:spPr>
        <p:txBody>
          <a:bodyPr/>
          <a:lstStyle/>
          <a:p>
            <a:pPr>
              <a:lnSpc>
                <a:spcPct val="75000"/>
              </a:lnSpc>
            </a:pPr>
            <a:r>
              <a:rPr lang="en-US" sz="3200" dirty="0" smtClean="0"/>
              <a:t>Summary</a:t>
            </a:r>
          </a:p>
        </p:txBody>
      </p:sp>
      <p:sp>
        <p:nvSpPr>
          <p:cNvPr id="2" name="Rectangle 1"/>
          <p:cNvSpPr/>
          <p:nvPr/>
        </p:nvSpPr>
        <p:spPr>
          <a:xfrm>
            <a:off x="12357" y="1037966"/>
            <a:ext cx="4897100" cy="707886"/>
          </a:xfrm>
          <a:prstGeom prst="rect">
            <a:avLst/>
          </a:prstGeom>
          <a:noFill/>
          <a:ln w="12700">
            <a:noFill/>
            <a:miter lim="800000"/>
            <a:headEnd/>
            <a:tailEnd/>
          </a:ln>
        </p:spPr>
        <p:txBody>
          <a:bodyPr wrap="square">
            <a:spAutoFit/>
          </a:bodyPr>
          <a:lstStyle/>
          <a:p>
            <a:pPr marL="233363" indent="-233363" eaLnBrk="0" hangingPunct="0">
              <a:lnSpc>
                <a:spcPct val="100000"/>
              </a:lnSpc>
              <a:spcBef>
                <a:spcPts val="600"/>
              </a:spcBef>
              <a:buClr>
                <a:schemeClr val="tx1"/>
              </a:buClr>
              <a:buFont typeface="Arial" pitchFamily="34" charset="0"/>
              <a:buChar char="•"/>
            </a:pPr>
            <a:r>
              <a:rPr lang="en-US" sz="2000" dirty="0" smtClean="0">
                <a:latin typeface="+mn-lt"/>
                <a:ea typeface="+mn-ea"/>
                <a:cs typeface="+mn-cs"/>
              </a:rPr>
              <a:t>Over the </a:t>
            </a:r>
            <a:r>
              <a:rPr lang="en-US" sz="2000" dirty="0">
                <a:latin typeface="+mn-lt"/>
                <a:ea typeface="+mn-ea"/>
                <a:cs typeface="+mn-cs"/>
              </a:rPr>
              <a:t>past </a:t>
            </a:r>
            <a:r>
              <a:rPr lang="en-US" sz="2000" dirty="0" smtClean="0">
                <a:latin typeface="+mn-lt"/>
                <a:ea typeface="+mn-ea"/>
                <a:cs typeface="+mn-cs"/>
              </a:rPr>
              <a:t>decades </a:t>
            </a:r>
            <a:r>
              <a:rPr lang="en-US" sz="2000" dirty="0">
                <a:latin typeface="+mn-lt"/>
                <a:ea typeface="+mn-ea"/>
                <a:cs typeface="+mn-cs"/>
              </a:rPr>
              <a:t>we've benefited from </a:t>
            </a:r>
            <a:r>
              <a:rPr lang="en-US" sz="2000" dirty="0" smtClean="0">
                <a:latin typeface="+mn-lt"/>
                <a:ea typeface="+mn-ea"/>
                <a:cs typeface="+mn-cs"/>
              </a:rPr>
              <a:t>hardware commoditization</a:t>
            </a:r>
          </a:p>
        </p:txBody>
      </p:sp>
      <p:pic>
        <p:nvPicPr>
          <p:cNvPr id="7" name="Picture 8" descr="http://farm4.staticflickr.com/3371/3274875773_6f2fe8af3e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750" y="2415521"/>
            <a:ext cx="4363877" cy="327290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farm1.staticflickr.com/79/251016235_126ccf4a16_z.jpg?z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9838" y="1622284"/>
            <a:ext cx="3552273" cy="473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232440"/>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Rectangle 27"/>
          <p:cNvSpPr/>
          <p:nvPr/>
        </p:nvSpPr>
        <p:spPr bwMode="auto">
          <a:xfrm>
            <a:off x="3647"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2532" name="Rectangle 3"/>
          <p:cNvSpPr>
            <a:spLocks noGrp="1" noChangeArrowheads="1"/>
          </p:cNvSpPr>
          <p:nvPr>
            <p:ph type="title"/>
          </p:nvPr>
        </p:nvSpPr>
        <p:spPr>
          <a:xfrm>
            <a:off x="695325" y="329878"/>
            <a:ext cx="7791450" cy="914400"/>
          </a:xfrm>
        </p:spPr>
        <p:txBody>
          <a:bodyPr/>
          <a:lstStyle/>
          <a:p>
            <a:pPr>
              <a:lnSpc>
                <a:spcPct val="75000"/>
              </a:lnSpc>
            </a:pPr>
            <a:r>
              <a:rPr lang="en-US" sz="3200" dirty="0" smtClean="0"/>
              <a:t>Summary</a:t>
            </a:r>
          </a:p>
        </p:txBody>
      </p:sp>
      <p:sp>
        <p:nvSpPr>
          <p:cNvPr id="2" name="Rectangle 1"/>
          <p:cNvSpPr/>
          <p:nvPr/>
        </p:nvSpPr>
        <p:spPr>
          <a:xfrm>
            <a:off x="12357" y="1037966"/>
            <a:ext cx="4766471" cy="2323713"/>
          </a:xfrm>
          <a:prstGeom prst="rect">
            <a:avLst/>
          </a:prstGeom>
          <a:noFill/>
          <a:ln w="12700">
            <a:noFill/>
            <a:miter lim="800000"/>
            <a:headEnd/>
            <a:tailEnd/>
          </a:ln>
        </p:spPr>
        <p:txBody>
          <a:bodyPr wrap="square">
            <a:spAutoFit/>
          </a:bodyPr>
          <a:lstStyle/>
          <a:p>
            <a:pPr marL="233363" indent="-233363" eaLnBrk="0" hangingPunct="0">
              <a:lnSpc>
                <a:spcPct val="100000"/>
              </a:lnSpc>
              <a:spcBef>
                <a:spcPts val="600"/>
              </a:spcBef>
              <a:buClr>
                <a:schemeClr val="bg1">
                  <a:lumMod val="75000"/>
                </a:schemeClr>
              </a:buClr>
              <a:buFont typeface="Arial" pitchFamily="34" charset="0"/>
              <a:buChar char="•"/>
            </a:pPr>
            <a:r>
              <a:rPr lang="en-US" sz="2000" dirty="0">
                <a:solidFill>
                  <a:schemeClr val="bg1">
                    <a:lumMod val="75000"/>
                  </a:schemeClr>
                </a:solidFill>
                <a:latin typeface="+mn-lt"/>
                <a:ea typeface="+mn-ea"/>
                <a:cs typeface="+mn-cs"/>
              </a:rPr>
              <a:t>Over the past decades we've benefited from hardware commoditization</a:t>
            </a:r>
          </a:p>
          <a:p>
            <a:pPr marL="233363" indent="-233363" eaLnBrk="0" hangingPunct="0">
              <a:lnSpc>
                <a:spcPct val="100000"/>
              </a:lnSpc>
              <a:spcBef>
                <a:spcPts val="600"/>
              </a:spcBef>
              <a:buClr>
                <a:schemeClr val="tx1"/>
              </a:buClr>
              <a:buFont typeface="Arial" pitchFamily="34" charset="0"/>
              <a:buChar char="•"/>
            </a:pPr>
            <a:r>
              <a:rPr lang="en-US" sz="2000" dirty="0" smtClean="0">
                <a:latin typeface="+mn-lt"/>
                <a:ea typeface="+mn-ea"/>
                <a:cs typeface="+mn-cs"/>
              </a:rPr>
              <a:t>More </a:t>
            </a:r>
            <a:r>
              <a:rPr lang="en-US" sz="2000" dirty="0">
                <a:latin typeface="+mn-lt"/>
                <a:ea typeface="+mn-ea"/>
                <a:cs typeface="+mn-cs"/>
              </a:rPr>
              <a:t>recently, advances in programming languages, </a:t>
            </a:r>
            <a:r>
              <a:rPr lang="en-US" sz="2000" dirty="0" smtClean="0">
                <a:latin typeface="+mn-lt"/>
                <a:ea typeface="+mn-ea"/>
                <a:cs typeface="+mn-cs"/>
              </a:rPr>
              <a:t>operating systems, &amp; middleware are </a:t>
            </a:r>
            <a:r>
              <a:rPr lang="en-US" sz="2000" dirty="0">
                <a:latin typeface="+mn-lt"/>
                <a:ea typeface="+mn-ea"/>
                <a:cs typeface="+mn-cs"/>
              </a:rPr>
              <a:t>helping </a:t>
            </a:r>
            <a:r>
              <a:rPr lang="en-US" sz="2000" dirty="0" smtClean="0">
                <a:latin typeface="+mn-lt"/>
                <a:ea typeface="+mn-ea"/>
                <a:cs typeface="+mn-cs"/>
              </a:rPr>
              <a:t>commoditize </a:t>
            </a:r>
            <a:r>
              <a:rPr lang="en-US" sz="2000" dirty="0">
                <a:latin typeface="+mn-lt"/>
                <a:ea typeface="+mn-ea"/>
                <a:cs typeface="+mn-cs"/>
              </a:rPr>
              <a:t>many software layers </a:t>
            </a:r>
            <a:r>
              <a:rPr lang="en-US" sz="2000" dirty="0" smtClean="0">
                <a:latin typeface="+mn-lt"/>
                <a:ea typeface="+mn-ea"/>
                <a:cs typeface="+mn-cs"/>
              </a:rPr>
              <a:t/>
            </a:r>
            <a:br>
              <a:rPr lang="en-US" sz="2000" dirty="0" smtClean="0">
                <a:latin typeface="+mn-lt"/>
                <a:ea typeface="+mn-ea"/>
                <a:cs typeface="+mn-cs"/>
              </a:rPr>
            </a:br>
            <a:r>
              <a:rPr lang="en-US" sz="2000" dirty="0" smtClean="0">
                <a:latin typeface="+mn-lt"/>
                <a:ea typeface="+mn-ea"/>
                <a:cs typeface="+mn-cs"/>
              </a:rPr>
              <a:t>&amp; components</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900" y="1164771"/>
            <a:ext cx="3415875" cy="5421178"/>
          </a:xfrm>
          <a:prstGeom prst="rect">
            <a:avLst/>
          </a:prstGeom>
        </p:spPr>
      </p:pic>
    </p:spTree>
    <p:extLst>
      <p:ext uri="{BB962C8B-B14F-4D97-AF65-F5344CB8AC3E}">
        <p14:creationId xmlns:p14="http://schemas.microsoft.com/office/powerpoint/2010/main" val="359170150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1026"/>
          <p:cNvSpPr>
            <a:spLocks noGrp="1" noChangeArrowheads="1"/>
          </p:cNvSpPr>
          <p:nvPr>
            <p:ph type="title"/>
          </p:nvPr>
        </p:nvSpPr>
        <p:spPr>
          <a:xfrm>
            <a:off x="0" y="409077"/>
            <a:ext cx="9144000" cy="628149"/>
          </a:xfrm>
        </p:spPr>
        <p:txBody>
          <a:bodyPr/>
          <a:lstStyle/>
          <a:p>
            <a:pPr>
              <a:lnSpc>
                <a:spcPct val="90000"/>
              </a:lnSpc>
            </a:pPr>
            <a:r>
              <a:rPr lang="en-US" sz="3200" dirty="0" smtClean="0"/>
              <a:t>Separating Concerns in Software Systems</a:t>
            </a:r>
          </a:p>
        </p:txBody>
      </p:sp>
      <p:grpSp>
        <p:nvGrpSpPr>
          <p:cNvPr id="410" name="Group 2"/>
          <p:cNvGrpSpPr>
            <a:grpSpLocks/>
          </p:cNvGrpSpPr>
          <p:nvPr/>
        </p:nvGrpSpPr>
        <p:grpSpPr bwMode="auto">
          <a:xfrm flipH="1">
            <a:off x="216520" y="3300099"/>
            <a:ext cx="5082262" cy="2742355"/>
            <a:chOff x="1530" y="1957"/>
            <a:chExt cx="2639" cy="967"/>
          </a:xfrm>
        </p:grpSpPr>
        <p:grpSp>
          <p:nvGrpSpPr>
            <p:cNvPr id="411" name="Group 3"/>
            <p:cNvGrpSpPr>
              <a:grpSpLocks/>
            </p:cNvGrpSpPr>
            <p:nvPr/>
          </p:nvGrpSpPr>
          <p:grpSpPr bwMode="auto">
            <a:xfrm>
              <a:off x="1530" y="1999"/>
              <a:ext cx="2639" cy="925"/>
              <a:chOff x="1530" y="1999"/>
              <a:chExt cx="2639" cy="925"/>
            </a:xfrm>
          </p:grpSpPr>
          <p:grpSp>
            <p:nvGrpSpPr>
              <p:cNvPr id="507" name="Group 4"/>
              <p:cNvGrpSpPr>
                <a:grpSpLocks/>
              </p:cNvGrpSpPr>
              <p:nvPr/>
            </p:nvGrpSpPr>
            <p:grpSpPr bwMode="auto">
              <a:xfrm>
                <a:off x="1530" y="2368"/>
                <a:ext cx="952" cy="556"/>
                <a:chOff x="1530" y="2368"/>
                <a:chExt cx="952" cy="556"/>
              </a:xfrm>
            </p:grpSpPr>
            <p:sp>
              <p:nvSpPr>
                <p:cNvPr id="585" name="Freeform 5"/>
                <p:cNvSpPr>
                  <a:spLocks/>
                </p:cNvSpPr>
                <p:nvPr/>
              </p:nvSpPr>
              <p:spPr bwMode="auto">
                <a:xfrm>
                  <a:off x="1530" y="2368"/>
                  <a:ext cx="952" cy="125"/>
                </a:xfrm>
                <a:custGeom>
                  <a:avLst/>
                  <a:gdLst>
                    <a:gd name="T0" fmla="*/ 952 w 952"/>
                    <a:gd name="T1" fmla="*/ 0 h 125"/>
                    <a:gd name="T2" fmla="*/ 0 w 952"/>
                    <a:gd name="T3" fmla="*/ 4 h 125"/>
                    <a:gd name="T4" fmla="*/ 0 w 952"/>
                    <a:gd name="T5" fmla="*/ 125 h 125"/>
                    <a:gd name="T6" fmla="*/ 952 w 952"/>
                    <a:gd name="T7" fmla="*/ 122 h 125"/>
                    <a:gd name="T8" fmla="*/ 952 w 952"/>
                    <a:gd name="T9" fmla="*/ 0 h 125"/>
                    <a:gd name="T10" fmla="*/ 0 60000 65536"/>
                    <a:gd name="T11" fmla="*/ 0 60000 65536"/>
                    <a:gd name="T12" fmla="*/ 0 60000 65536"/>
                    <a:gd name="T13" fmla="*/ 0 60000 65536"/>
                    <a:gd name="T14" fmla="*/ 0 60000 65536"/>
                    <a:gd name="T15" fmla="*/ 0 w 952"/>
                    <a:gd name="T16" fmla="*/ 0 h 125"/>
                    <a:gd name="T17" fmla="*/ 952 w 952"/>
                    <a:gd name="T18" fmla="*/ 125 h 125"/>
                  </a:gdLst>
                  <a:ahLst/>
                  <a:cxnLst>
                    <a:cxn ang="T10">
                      <a:pos x="T0" y="T1"/>
                    </a:cxn>
                    <a:cxn ang="T11">
                      <a:pos x="T2" y="T3"/>
                    </a:cxn>
                    <a:cxn ang="T12">
                      <a:pos x="T4" y="T5"/>
                    </a:cxn>
                    <a:cxn ang="T13">
                      <a:pos x="T6" y="T7"/>
                    </a:cxn>
                    <a:cxn ang="T14">
                      <a:pos x="T8" y="T9"/>
                    </a:cxn>
                  </a:cxnLst>
                  <a:rect l="T15" t="T16" r="T17" b="T18"/>
                  <a:pathLst>
                    <a:path w="952" h="125">
                      <a:moveTo>
                        <a:pt x="952" y="0"/>
                      </a:moveTo>
                      <a:lnTo>
                        <a:pt x="0" y="4"/>
                      </a:lnTo>
                      <a:lnTo>
                        <a:pt x="0" y="125"/>
                      </a:lnTo>
                      <a:lnTo>
                        <a:pt x="952" y="122"/>
                      </a:lnTo>
                      <a:lnTo>
                        <a:pt x="952" y="0"/>
                      </a:lnTo>
                      <a:close/>
                    </a:path>
                  </a:pathLst>
                </a:custGeom>
                <a:solidFill>
                  <a:srgbClr val="FFD67F"/>
                </a:solidFill>
                <a:ln w="4763">
                  <a:solidFill>
                    <a:schemeClr val="bg2"/>
                  </a:solidFill>
                  <a:round/>
                  <a:headEnd/>
                  <a:tailEnd/>
                </a:ln>
              </p:spPr>
              <p:txBody>
                <a:bodyPr/>
                <a:lstStyle/>
                <a:p>
                  <a:endParaRPr lang="en-US"/>
                </a:p>
              </p:txBody>
            </p:sp>
            <p:sp>
              <p:nvSpPr>
                <p:cNvPr id="586" name="Freeform 6"/>
                <p:cNvSpPr>
                  <a:spLocks/>
                </p:cNvSpPr>
                <p:nvPr/>
              </p:nvSpPr>
              <p:spPr bwMode="auto">
                <a:xfrm>
                  <a:off x="1530" y="2372"/>
                  <a:ext cx="440" cy="552"/>
                </a:xfrm>
                <a:custGeom>
                  <a:avLst/>
                  <a:gdLst>
                    <a:gd name="T0" fmla="*/ 0 w 440"/>
                    <a:gd name="T1" fmla="*/ 0 h 552"/>
                    <a:gd name="T2" fmla="*/ 440 w 440"/>
                    <a:gd name="T3" fmla="*/ 430 h 552"/>
                    <a:gd name="T4" fmla="*/ 440 w 440"/>
                    <a:gd name="T5" fmla="*/ 552 h 552"/>
                    <a:gd name="T6" fmla="*/ 0 w 440"/>
                    <a:gd name="T7" fmla="*/ 121 h 552"/>
                    <a:gd name="T8" fmla="*/ 0 w 440"/>
                    <a:gd name="T9" fmla="*/ 0 h 552"/>
                    <a:gd name="T10" fmla="*/ 0 60000 65536"/>
                    <a:gd name="T11" fmla="*/ 0 60000 65536"/>
                    <a:gd name="T12" fmla="*/ 0 60000 65536"/>
                    <a:gd name="T13" fmla="*/ 0 60000 65536"/>
                    <a:gd name="T14" fmla="*/ 0 60000 65536"/>
                    <a:gd name="T15" fmla="*/ 0 w 440"/>
                    <a:gd name="T16" fmla="*/ 0 h 552"/>
                    <a:gd name="T17" fmla="*/ 440 w 440"/>
                    <a:gd name="T18" fmla="*/ 552 h 552"/>
                  </a:gdLst>
                  <a:ahLst/>
                  <a:cxnLst>
                    <a:cxn ang="T10">
                      <a:pos x="T0" y="T1"/>
                    </a:cxn>
                    <a:cxn ang="T11">
                      <a:pos x="T2" y="T3"/>
                    </a:cxn>
                    <a:cxn ang="T12">
                      <a:pos x="T4" y="T5"/>
                    </a:cxn>
                    <a:cxn ang="T13">
                      <a:pos x="T6" y="T7"/>
                    </a:cxn>
                    <a:cxn ang="T14">
                      <a:pos x="T8" y="T9"/>
                    </a:cxn>
                  </a:cxnLst>
                  <a:rect l="T15" t="T16" r="T17" b="T18"/>
                  <a:pathLst>
                    <a:path w="440" h="552">
                      <a:moveTo>
                        <a:pt x="0" y="0"/>
                      </a:moveTo>
                      <a:lnTo>
                        <a:pt x="440" y="430"/>
                      </a:lnTo>
                      <a:lnTo>
                        <a:pt x="440" y="552"/>
                      </a:lnTo>
                      <a:lnTo>
                        <a:pt x="0" y="121"/>
                      </a:lnTo>
                      <a:lnTo>
                        <a:pt x="0" y="0"/>
                      </a:lnTo>
                      <a:close/>
                    </a:path>
                  </a:pathLst>
                </a:custGeom>
                <a:solidFill>
                  <a:srgbClr val="FFD67F"/>
                </a:solidFill>
                <a:ln w="4763">
                  <a:solidFill>
                    <a:schemeClr val="bg2"/>
                  </a:solidFill>
                  <a:round/>
                  <a:headEnd/>
                  <a:tailEnd/>
                </a:ln>
              </p:spPr>
              <p:txBody>
                <a:bodyPr/>
                <a:lstStyle/>
                <a:p>
                  <a:endParaRPr lang="en-US"/>
                </a:p>
              </p:txBody>
            </p:sp>
            <p:sp>
              <p:nvSpPr>
                <p:cNvPr id="587" name="Freeform 7"/>
                <p:cNvSpPr>
                  <a:spLocks/>
                </p:cNvSpPr>
                <p:nvPr/>
              </p:nvSpPr>
              <p:spPr bwMode="auto">
                <a:xfrm>
                  <a:off x="1970" y="2368"/>
                  <a:ext cx="512" cy="556"/>
                </a:xfrm>
                <a:custGeom>
                  <a:avLst/>
                  <a:gdLst>
                    <a:gd name="T0" fmla="*/ 0 w 512"/>
                    <a:gd name="T1" fmla="*/ 434 h 556"/>
                    <a:gd name="T2" fmla="*/ 512 w 512"/>
                    <a:gd name="T3" fmla="*/ 0 h 556"/>
                    <a:gd name="T4" fmla="*/ 512 w 512"/>
                    <a:gd name="T5" fmla="*/ 122 h 556"/>
                    <a:gd name="T6" fmla="*/ 0 w 512"/>
                    <a:gd name="T7" fmla="*/ 556 h 556"/>
                    <a:gd name="T8" fmla="*/ 0 w 512"/>
                    <a:gd name="T9" fmla="*/ 434 h 556"/>
                    <a:gd name="T10" fmla="*/ 0 60000 65536"/>
                    <a:gd name="T11" fmla="*/ 0 60000 65536"/>
                    <a:gd name="T12" fmla="*/ 0 60000 65536"/>
                    <a:gd name="T13" fmla="*/ 0 60000 65536"/>
                    <a:gd name="T14" fmla="*/ 0 60000 65536"/>
                    <a:gd name="T15" fmla="*/ 0 w 512"/>
                    <a:gd name="T16" fmla="*/ 0 h 556"/>
                    <a:gd name="T17" fmla="*/ 512 w 512"/>
                    <a:gd name="T18" fmla="*/ 556 h 556"/>
                  </a:gdLst>
                  <a:ahLst/>
                  <a:cxnLst>
                    <a:cxn ang="T10">
                      <a:pos x="T0" y="T1"/>
                    </a:cxn>
                    <a:cxn ang="T11">
                      <a:pos x="T2" y="T3"/>
                    </a:cxn>
                    <a:cxn ang="T12">
                      <a:pos x="T4" y="T5"/>
                    </a:cxn>
                    <a:cxn ang="T13">
                      <a:pos x="T6" y="T7"/>
                    </a:cxn>
                    <a:cxn ang="T14">
                      <a:pos x="T8" y="T9"/>
                    </a:cxn>
                  </a:cxnLst>
                  <a:rect l="T15" t="T16" r="T17" b="T18"/>
                  <a:pathLst>
                    <a:path w="512" h="556">
                      <a:moveTo>
                        <a:pt x="0" y="434"/>
                      </a:moveTo>
                      <a:lnTo>
                        <a:pt x="512" y="0"/>
                      </a:lnTo>
                      <a:lnTo>
                        <a:pt x="512" y="122"/>
                      </a:lnTo>
                      <a:lnTo>
                        <a:pt x="0" y="556"/>
                      </a:lnTo>
                      <a:lnTo>
                        <a:pt x="0" y="434"/>
                      </a:lnTo>
                      <a:close/>
                    </a:path>
                  </a:pathLst>
                </a:custGeom>
                <a:solidFill>
                  <a:srgbClr val="FFD67F"/>
                </a:solidFill>
                <a:ln w="4763">
                  <a:solidFill>
                    <a:schemeClr val="bg2"/>
                  </a:solidFill>
                  <a:round/>
                  <a:headEnd/>
                  <a:tailEnd/>
                </a:ln>
              </p:spPr>
              <p:txBody>
                <a:bodyPr/>
                <a:lstStyle/>
                <a:p>
                  <a:endParaRPr lang="en-US"/>
                </a:p>
              </p:txBody>
            </p:sp>
            <p:sp>
              <p:nvSpPr>
                <p:cNvPr id="588" name="Freeform 8"/>
                <p:cNvSpPr>
                  <a:spLocks/>
                </p:cNvSpPr>
                <p:nvPr/>
              </p:nvSpPr>
              <p:spPr bwMode="auto">
                <a:xfrm>
                  <a:off x="1530" y="2368"/>
                  <a:ext cx="952" cy="434"/>
                </a:xfrm>
                <a:custGeom>
                  <a:avLst/>
                  <a:gdLst>
                    <a:gd name="T0" fmla="*/ 952 w 952"/>
                    <a:gd name="T1" fmla="*/ 0 h 434"/>
                    <a:gd name="T2" fmla="*/ 0 w 952"/>
                    <a:gd name="T3" fmla="*/ 4 h 434"/>
                    <a:gd name="T4" fmla="*/ 440 w 952"/>
                    <a:gd name="T5" fmla="*/ 434 h 434"/>
                    <a:gd name="T6" fmla="*/ 952 w 952"/>
                    <a:gd name="T7" fmla="*/ 0 h 434"/>
                    <a:gd name="T8" fmla="*/ 0 60000 65536"/>
                    <a:gd name="T9" fmla="*/ 0 60000 65536"/>
                    <a:gd name="T10" fmla="*/ 0 60000 65536"/>
                    <a:gd name="T11" fmla="*/ 0 60000 65536"/>
                    <a:gd name="T12" fmla="*/ 0 w 952"/>
                    <a:gd name="T13" fmla="*/ 0 h 434"/>
                    <a:gd name="T14" fmla="*/ 952 w 952"/>
                    <a:gd name="T15" fmla="*/ 434 h 434"/>
                  </a:gdLst>
                  <a:ahLst/>
                  <a:cxnLst>
                    <a:cxn ang="T8">
                      <a:pos x="T0" y="T1"/>
                    </a:cxn>
                    <a:cxn ang="T9">
                      <a:pos x="T2" y="T3"/>
                    </a:cxn>
                    <a:cxn ang="T10">
                      <a:pos x="T4" y="T5"/>
                    </a:cxn>
                    <a:cxn ang="T11">
                      <a:pos x="T6" y="T7"/>
                    </a:cxn>
                  </a:cxnLst>
                  <a:rect l="T12" t="T13" r="T14" b="T15"/>
                  <a:pathLst>
                    <a:path w="952" h="434">
                      <a:moveTo>
                        <a:pt x="952" y="0"/>
                      </a:moveTo>
                      <a:lnTo>
                        <a:pt x="0" y="4"/>
                      </a:lnTo>
                      <a:lnTo>
                        <a:pt x="440" y="434"/>
                      </a:lnTo>
                      <a:lnTo>
                        <a:pt x="952" y="0"/>
                      </a:lnTo>
                      <a:close/>
                    </a:path>
                  </a:pathLst>
                </a:custGeom>
                <a:solidFill>
                  <a:srgbClr val="FFD67F"/>
                </a:solidFill>
                <a:ln w="4763">
                  <a:solidFill>
                    <a:schemeClr val="bg2"/>
                  </a:solidFill>
                  <a:round/>
                  <a:headEnd/>
                  <a:tailEnd/>
                </a:ln>
              </p:spPr>
              <p:txBody>
                <a:bodyPr/>
                <a:lstStyle/>
                <a:p>
                  <a:endParaRPr lang="en-US"/>
                </a:p>
              </p:txBody>
            </p:sp>
          </p:grpSp>
          <p:grpSp>
            <p:nvGrpSpPr>
              <p:cNvPr id="508" name="Group 9"/>
              <p:cNvGrpSpPr>
                <a:grpSpLocks/>
              </p:cNvGrpSpPr>
              <p:nvPr/>
            </p:nvGrpSpPr>
            <p:grpSpPr bwMode="auto">
              <a:xfrm>
                <a:off x="1967" y="2368"/>
                <a:ext cx="2202" cy="556"/>
                <a:chOff x="1967" y="2368"/>
                <a:chExt cx="2202" cy="556"/>
              </a:xfrm>
            </p:grpSpPr>
            <p:sp>
              <p:nvSpPr>
                <p:cNvPr id="581" name="Freeform 10"/>
                <p:cNvSpPr>
                  <a:spLocks/>
                </p:cNvSpPr>
                <p:nvPr/>
              </p:nvSpPr>
              <p:spPr bwMode="auto">
                <a:xfrm>
                  <a:off x="2555" y="2368"/>
                  <a:ext cx="1614" cy="556"/>
                </a:xfrm>
                <a:custGeom>
                  <a:avLst/>
                  <a:gdLst>
                    <a:gd name="T0" fmla="*/ 1614 w 1614"/>
                    <a:gd name="T1" fmla="*/ 434 h 556"/>
                    <a:gd name="T2" fmla="*/ 0 w 1614"/>
                    <a:gd name="T3" fmla="*/ 0 h 556"/>
                    <a:gd name="T4" fmla="*/ 0 w 1614"/>
                    <a:gd name="T5" fmla="*/ 122 h 556"/>
                    <a:gd name="T6" fmla="*/ 1614 w 1614"/>
                    <a:gd name="T7" fmla="*/ 556 h 556"/>
                    <a:gd name="T8" fmla="*/ 1614 w 1614"/>
                    <a:gd name="T9" fmla="*/ 434 h 556"/>
                    <a:gd name="T10" fmla="*/ 0 60000 65536"/>
                    <a:gd name="T11" fmla="*/ 0 60000 65536"/>
                    <a:gd name="T12" fmla="*/ 0 60000 65536"/>
                    <a:gd name="T13" fmla="*/ 0 60000 65536"/>
                    <a:gd name="T14" fmla="*/ 0 60000 65536"/>
                    <a:gd name="T15" fmla="*/ 0 w 1614"/>
                    <a:gd name="T16" fmla="*/ 0 h 556"/>
                    <a:gd name="T17" fmla="*/ 1614 w 1614"/>
                    <a:gd name="T18" fmla="*/ 556 h 556"/>
                  </a:gdLst>
                  <a:ahLst/>
                  <a:cxnLst>
                    <a:cxn ang="T10">
                      <a:pos x="T0" y="T1"/>
                    </a:cxn>
                    <a:cxn ang="T11">
                      <a:pos x="T2" y="T3"/>
                    </a:cxn>
                    <a:cxn ang="T12">
                      <a:pos x="T4" y="T5"/>
                    </a:cxn>
                    <a:cxn ang="T13">
                      <a:pos x="T6" y="T7"/>
                    </a:cxn>
                    <a:cxn ang="T14">
                      <a:pos x="T8" y="T9"/>
                    </a:cxn>
                  </a:cxnLst>
                  <a:rect l="T15" t="T16" r="T17" b="T18"/>
                  <a:pathLst>
                    <a:path w="1614" h="556">
                      <a:moveTo>
                        <a:pt x="1614" y="434"/>
                      </a:moveTo>
                      <a:lnTo>
                        <a:pt x="0" y="0"/>
                      </a:lnTo>
                      <a:lnTo>
                        <a:pt x="0" y="122"/>
                      </a:lnTo>
                      <a:lnTo>
                        <a:pt x="1614" y="556"/>
                      </a:lnTo>
                      <a:lnTo>
                        <a:pt x="1614" y="434"/>
                      </a:lnTo>
                      <a:close/>
                    </a:path>
                  </a:pathLst>
                </a:custGeom>
                <a:solidFill>
                  <a:srgbClr val="FFD67F"/>
                </a:solidFill>
                <a:ln w="4763">
                  <a:solidFill>
                    <a:schemeClr val="bg2"/>
                  </a:solidFill>
                  <a:round/>
                  <a:headEnd/>
                  <a:tailEnd/>
                </a:ln>
              </p:spPr>
              <p:txBody>
                <a:bodyPr/>
                <a:lstStyle/>
                <a:p>
                  <a:endParaRPr lang="en-US"/>
                </a:p>
              </p:txBody>
            </p:sp>
            <p:sp>
              <p:nvSpPr>
                <p:cNvPr id="582" name="Freeform 11"/>
                <p:cNvSpPr>
                  <a:spLocks/>
                </p:cNvSpPr>
                <p:nvPr/>
              </p:nvSpPr>
              <p:spPr bwMode="auto">
                <a:xfrm>
                  <a:off x="1967" y="2368"/>
                  <a:ext cx="588" cy="556"/>
                </a:xfrm>
                <a:custGeom>
                  <a:avLst/>
                  <a:gdLst>
                    <a:gd name="T0" fmla="*/ 588 w 588"/>
                    <a:gd name="T1" fmla="*/ 0 h 556"/>
                    <a:gd name="T2" fmla="*/ 0 w 588"/>
                    <a:gd name="T3" fmla="*/ 434 h 556"/>
                    <a:gd name="T4" fmla="*/ 0 w 588"/>
                    <a:gd name="T5" fmla="*/ 556 h 556"/>
                    <a:gd name="T6" fmla="*/ 588 w 588"/>
                    <a:gd name="T7" fmla="*/ 122 h 556"/>
                    <a:gd name="T8" fmla="*/ 588 w 588"/>
                    <a:gd name="T9" fmla="*/ 0 h 556"/>
                    <a:gd name="T10" fmla="*/ 0 60000 65536"/>
                    <a:gd name="T11" fmla="*/ 0 60000 65536"/>
                    <a:gd name="T12" fmla="*/ 0 60000 65536"/>
                    <a:gd name="T13" fmla="*/ 0 60000 65536"/>
                    <a:gd name="T14" fmla="*/ 0 60000 65536"/>
                    <a:gd name="T15" fmla="*/ 0 w 588"/>
                    <a:gd name="T16" fmla="*/ 0 h 556"/>
                    <a:gd name="T17" fmla="*/ 588 w 588"/>
                    <a:gd name="T18" fmla="*/ 556 h 556"/>
                  </a:gdLst>
                  <a:ahLst/>
                  <a:cxnLst>
                    <a:cxn ang="T10">
                      <a:pos x="T0" y="T1"/>
                    </a:cxn>
                    <a:cxn ang="T11">
                      <a:pos x="T2" y="T3"/>
                    </a:cxn>
                    <a:cxn ang="T12">
                      <a:pos x="T4" y="T5"/>
                    </a:cxn>
                    <a:cxn ang="T13">
                      <a:pos x="T6" y="T7"/>
                    </a:cxn>
                    <a:cxn ang="T14">
                      <a:pos x="T8" y="T9"/>
                    </a:cxn>
                  </a:cxnLst>
                  <a:rect l="T15" t="T16" r="T17" b="T18"/>
                  <a:pathLst>
                    <a:path w="588" h="556">
                      <a:moveTo>
                        <a:pt x="588" y="0"/>
                      </a:moveTo>
                      <a:lnTo>
                        <a:pt x="0" y="434"/>
                      </a:lnTo>
                      <a:lnTo>
                        <a:pt x="0" y="556"/>
                      </a:lnTo>
                      <a:lnTo>
                        <a:pt x="588" y="122"/>
                      </a:lnTo>
                      <a:lnTo>
                        <a:pt x="588" y="0"/>
                      </a:lnTo>
                      <a:close/>
                    </a:path>
                  </a:pathLst>
                </a:custGeom>
                <a:solidFill>
                  <a:srgbClr val="FFD67F"/>
                </a:solidFill>
                <a:ln w="4763">
                  <a:solidFill>
                    <a:schemeClr val="bg2"/>
                  </a:solidFill>
                  <a:round/>
                  <a:headEnd/>
                  <a:tailEnd/>
                </a:ln>
              </p:spPr>
              <p:txBody>
                <a:bodyPr/>
                <a:lstStyle/>
                <a:p>
                  <a:endParaRPr lang="en-US"/>
                </a:p>
              </p:txBody>
            </p:sp>
            <p:sp>
              <p:nvSpPr>
                <p:cNvPr id="583" name="Rectangle 12"/>
                <p:cNvSpPr>
                  <a:spLocks noChangeArrowheads="1"/>
                </p:cNvSpPr>
                <p:nvPr/>
              </p:nvSpPr>
              <p:spPr bwMode="auto">
                <a:xfrm>
                  <a:off x="1967" y="2802"/>
                  <a:ext cx="2202" cy="122"/>
                </a:xfrm>
                <a:prstGeom prst="rect">
                  <a:avLst/>
                </a:prstGeom>
                <a:solidFill>
                  <a:srgbClr val="FFD67F"/>
                </a:solidFill>
                <a:ln w="4763">
                  <a:solidFill>
                    <a:schemeClr val="bg2"/>
                  </a:solidFill>
                  <a:miter lim="800000"/>
                  <a:headEnd/>
                  <a:tailEnd/>
                </a:ln>
              </p:spPr>
              <p:txBody>
                <a:bodyPr/>
                <a:lstStyle/>
                <a:p>
                  <a:endParaRPr lang="en-US"/>
                </a:p>
              </p:txBody>
            </p:sp>
            <p:sp>
              <p:nvSpPr>
                <p:cNvPr id="584" name="Freeform 13"/>
                <p:cNvSpPr>
                  <a:spLocks/>
                </p:cNvSpPr>
                <p:nvPr/>
              </p:nvSpPr>
              <p:spPr bwMode="auto">
                <a:xfrm>
                  <a:off x="1967" y="2368"/>
                  <a:ext cx="2202" cy="434"/>
                </a:xfrm>
                <a:custGeom>
                  <a:avLst/>
                  <a:gdLst>
                    <a:gd name="T0" fmla="*/ 588 w 2202"/>
                    <a:gd name="T1" fmla="*/ 0 h 434"/>
                    <a:gd name="T2" fmla="*/ 0 w 2202"/>
                    <a:gd name="T3" fmla="*/ 434 h 434"/>
                    <a:gd name="T4" fmla="*/ 2202 w 2202"/>
                    <a:gd name="T5" fmla="*/ 434 h 434"/>
                    <a:gd name="T6" fmla="*/ 588 w 2202"/>
                    <a:gd name="T7" fmla="*/ 0 h 434"/>
                    <a:gd name="T8" fmla="*/ 0 60000 65536"/>
                    <a:gd name="T9" fmla="*/ 0 60000 65536"/>
                    <a:gd name="T10" fmla="*/ 0 60000 65536"/>
                    <a:gd name="T11" fmla="*/ 0 60000 65536"/>
                    <a:gd name="T12" fmla="*/ 0 w 2202"/>
                    <a:gd name="T13" fmla="*/ 0 h 434"/>
                    <a:gd name="T14" fmla="*/ 2202 w 2202"/>
                    <a:gd name="T15" fmla="*/ 434 h 434"/>
                  </a:gdLst>
                  <a:ahLst/>
                  <a:cxnLst>
                    <a:cxn ang="T8">
                      <a:pos x="T0" y="T1"/>
                    </a:cxn>
                    <a:cxn ang="T9">
                      <a:pos x="T2" y="T3"/>
                    </a:cxn>
                    <a:cxn ang="T10">
                      <a:pos x="T4" y="T5"/>
                    </a:cxn>
                    <a:cxn ang="T11">
                      <a:pos x="T6" y="T7"/>
                    </a:cxn>
                  </a:cxnLst>
                  <a:rect l="T12" t="T13" r="T14" b="T15"/>
                  <a:pathLst>
                    <a:path w="2202" h="434">
                      <a:moveTo>
                        <a:pt x="588" y="0"/>
                      </a:moveTo>
                      <a:lnTo>
                        <a:pt x="0" y="434"/>
                      </a:lnTo>
                      <a:lnTo>
                        <a:pt x="2202" y="434"/>
                      </a:lnTo>
                      <a:lnTo>
                        <a:pt x="588" y="0"/>
                      </a:lnTo>
                      <a:close/>
                    </a:path>
                  </a:pathLst>
                </a:custGeom>
                <a:solidFill>
                  <a:srgbClr val="FFD67F"/>
                </a:solidFill>
                <a:ln w="4763">
                  <a:solidFill>
                    <a:schemeClr val="bg2"/>
                  </a:solidFill>
                  <a:round/>
                  <a:headEnd/>
                  <a:tailEnd/>
                </a:ln>
              </p:spPr>
              <p:txBody>
                <a:bodyPr/>
                <a:lstStyle/>
                <a:p>
                  <a:endParaRPr lang="en-US"/>
                </a:p>
              </p:txBody>
            </p:sp>
          </p:grpSp>
          <p:grpSp>
            <p:nvGrpSpPr>
              <p:cNvPr id="509" name="Group 14"/>
              <p:cNvGrpSpPr>
                <a:grpSpLocks/>
              </p:cNvGrpSpPr>
              <p:nvPr/>
            </p:nvGrpSpPr>
            <p:grpSpPr bwMode="auto">
              <a:xfrm>
                <a:off x="2689" y="2182"/>
                <a:ext cx="1455" cy="619"/>
                <a:chOff x="2689" y="2182"/>
                <a:chExt cx="1455" cy="619"/>
              </a:xfrm>
            </p:grpSpPr>
            <p:grpSp>
              <p:nvGrpSpPr>
                <p:cNvPr id="569" name="Group 15"/>
                <p:cNvGrpSpPr>
                  <a:grpSpLocks/>
                </p:cNvGrpSpPr>
                <p:nvPr/>
              </p:nvGrpSpPr>
              <p:grpSpPr bwMode="auto">
                <a:xfrm>
                  <a:off x="2689" y="2182"/>
                  <a:ext cx="1174" cy="337"/>
                  <a:chOff x="2689" y="2182"/>
                  <a:chExt cx="1174" cy="337"/>
                </a:xfrm>
              </p:grpSpPr>
              <p:sp>
                <p:nvSpPr>
                  <p:cNvPr id="576" name="Rectangle 16"/>
                  <p:cNvSpPr>
                    <a:spLocks noChangeArrowheads="1"/>
                  </p:cNvSpPr>
                  <p:nvPr/>
                </p:nvSpPr>
                <p:spPr bwMode="auto">
                  <a:xfrm>
                    <a:off x="2689" y="2182"/>
                    <a:ext cx="954" cy="122"/>
                  </a:xfrm>
                  <a:prstGeom prst="rect">
                    <a:avLst/>
                  </a:prstGeom>
                  <a:solidFill>
                    <a:srgbClr val="BDFFFF"/>
                  </a:solidFill>
                  <a:ln w="3175">
                    <a:solidFill>
                      <a:schemeClr val="bg2"/>
                    </a:solidFill>
                    <a:miter lim="800000"/>
                    <a:headEnd/>
                    <a:tailEnd/>
                  </a:ln>
                </p:spPr>
                <p:txBody>
                  <a:bodyPr/>
                  <a:lstStyle/>
                  <a:p>
                    <a:endParaRPr lang="en-US"/>
                  </a:p>
                </p:txBody>
              </p:sp>
              <p:sp>
                <p:nvSpPr>
                  <p:cNvPr id="577" name="Freeform 17"/>
                  <p:cNvSpPr>
                    <a:spLocks/>
                  </p:cNvSpPr>
                  <p:nvPr/>
                </p:nvSpPr>
                <p:spPr bwMode="auto">
                  <a:xfrm>
                    <a:off x="2689" y="2182"/>
                    <a:ext cx="220" cy="337"/>
                  </a:xfrm>
                  <a:custGeom>
                    <a:avLst/>
                    <a:gdLst>
                      <a:gd name="T0" fmla="*/ 0 w 220"/>
                      <a:gd name="T1" fmla="*/ 0 h 337"/>
                      <a:gd name="T2" fmla="*/ 220 w 220"/>
                      <a:gd name="T3" fmla="*/ 215 h 337"/>
                      <a:gd name="T4" fmla="*/ 220 w 220"/>
                      <a:gd name="T5" fmla="*/ 337 h 337"/>
                      <a:gd name="T6" fmla="*/ 0 w 220"/>
                      <a:gd name="T7" fmla="*/ 122 h 337"/>
                      <a:gd name="T8" fmla="*/ 0 w 220"/>
                      <a:gd name="T9" fmla="*/ 0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0" y="0"/>
                        </a:moveTo>
                        <a:lnTo>
                          <a:pt x="220" y="215"/>
                        </a:lnTo>
                        <a:lnTo>
                          <a:pt x="220" y="337"/>
                        </a:lnTo>
                        <a:lnTo>
                          <a:pt x="0" y="122"/>
                        </a:lnTo>
                        <a:lnTo>
                          <a:pt x="0" y="0"/>
                        </a:lnTo>
                        <a:close/>
                      </a:path>
                    </a:pathLst>
                  </a:custGeom>
                  <a:solidFill>
                    <a:srgbClr val="BDFFFF"/>
                  </a:solidFill>
                  <a:ln w="3175">
                    <a:solidFill>
                      <a:schemeClr val="bg2"/>
                    </a:solidFill>
                    <a:round/>
                    <a:headEnd/>
                    <a:tailEnd/>
                  </a:ln>
                </p:spPr>
                <p:txBody>
                  <a:bodyPr/>
                  <a:lstStyle/>
                  <a:p>
                    <a:endParaRPr lang="en-US"/>
                  </a:p>
                </p:txBody>
              </p:sp>
              <p:sp>
                <p:nvSpPr>
                  <p:cNvPr id="578" name="Freeform 18"/>
                  <p:cNvSpPr>
                    <a:spLocks/>
                  </p:cNvSpPr>
                  <p:nvPr/>
                </p:nvSpPr>
                <p:spPr bwMode="auto">
                  <a:xfrm>
                    <a:off x="3643" y="2182"/>
                    <a:ext cx="220" cy="337"/>
                  </a:xfrm>
                  <a:custGeom>
                    <a:avLst/>
                    <a:gdLst>
                      <a:gd name="T0" fmla="*/ 220 w 220"/>
                      <a:gd name="T1" fmla="*/ 215 h 337"/>
                      <a:gd name="T2" fmla="*/ 0 w 220"/>
                      <a:gd name="T3" fmla="*/ 0 h 337"/>
                      <a:gd name="T4" fmla="*/ 0 w 220"/>
                      <a:gd name="T5" fmla="*/ 122 h 337"/>
                      <a:gd name="T6" fmla="*/ 220 w 220"/>
                      <a:gd name="T7" fmla="*/ 337 h 337"/>
                      <a:gd name="T8" fmla="*/ 220 w 220"/>
                      <a:gd name="T9" fmla="*/ 215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5"/>
                        </a:moveTo>
                        <a:lnTo>
                          <a:pt x="0" y="0"/>
                        </a:lnTo>
                        <a:lnTo>
                          <a:pt x="0" y="122"/>
                        </a:lnTo>
                        <a:lnTo>
                          <a:pt x="220" y="337"/>
                        </a:lnTo>
                        <a:lnTo>
                          <a:pt x="220" y="215"/>
                        </a:lnTo>
                        <a:close/>
                      </a:path>
                    </a:pathLst>
                  </a:custGeom>
                  <a:solidFill>
                    <a:srgbClr val="BDFFFF"/>
                  </a:solidFill>
                  <a:ln w="3175">
                    <a:solidFill>
                      <a:schemeClr val="bg2"/>
                    </a:solidFill>
                    <a:round/>
                    <a:headEnd/>
                    <a:tailEnd/>
                  </a:ln>
                </p:spPr>
                <p:txBody>
                  <a:bodyPr/>
                  <a:lstStyle/>
                  <a:p>
                    <a:endParaRPr lang="en-US"/>
                  </a:p>
                </p:txBody>
              </p:sp>
              <p:sp>
                <p:nvSpPr>
                  <p:cNvPr id="579" name="Rectangle 19"/>
                  <p:cNvSpPr>
                    <a:spLocks noChangeArrowheads="1"/>
                  </p:cNvSpPr>
                  <p:nvPr/>
                </p:nvSpPr>
                <p:spPr bwMode="auto">
                  <a:xfrm>
                    <a:off x="2909" y="2397"/>
                    <a:ext cx="954" cy="122"/>
                  </a:xfrm>
                  <a:prstGeom prst="rect">
                    <a:avLst/>
                  </a:prstGeom>
                  <a:solidFill>
                    <a:srgbClr val="BDFFFF"/>
                  </a:solidFill>
                  <a:ln w="3175">
                    <a:solidFill>
                      <a:schemeClr val="bg2"/>
                    </a:solidFill>
                    <a:miter lim="800000"/>
                    <a:headEnd/>
                    <a:tailEnd/>
                  </a:ln>
                </p:spPr>
                <p:txBody>
                  <a:bodyPr/>
                  <a:lstStyle/>
                  <a:p>
                    <a:endParaRPr lang="en-US"/>
                  </a:p>
                </p:txBody>
              </p:sp>
              <p:sp>
                <p:nvSpPr>
                  <p:cNvPr id="580" name="Freeform 20"/>
                  <p:cNvSpPr>
                    <a:spLocks/>
                  </p:cNvSpPr>
                  <p:nvPr/>
                </p:nvSpPr>
                <p:spPr bwMode="auto">
                  <a:xfrm>
                    <a:off x="2689" y="2182"/>
                    <a:ext cx="1174" cy="215"/>
                  </a:xfrm>
                  <a:custGeom>
                    <a:avLst/>
                    <a:gdLst>
                      <a:gd name="T0" fmla="*/ 954 w 1174"/>
                      <a:gd name="T1" fmla="*/ 0 h 215"/>
                      <a:gd name="T2" fmla="*/ 0 w 1174"/>
                      <a:gd name="T3" fmla="*/ 0 h 215"/>
                      <a:gd name="T4" fmla="*/ 220 w 1174"/>
                      <a:gd name="T5" fmla="*/ 215 h 215"/>
                      <a:gd name="T6" fmla="*/ 1174 w 1174"/>
                      <a:gd name="T7" fmla="*/ 215 h 215"/>
                      <a:gd name="T8" fmla="*/ 954 w 1174"/>
                      <a:gd name="T9" fmla="*/ 0 h 215"/>
                      <a:gd name="T10" fmla="*/ 0 60000 65536"/>
                      <a:gd name="T11" fmla="*/ 0 60000 65536"/>
                      <a:gd name="T12" fmla="*/ 0 60000 65536"/>
                      <a:gd name="T13" fmla="*/ 0 60000 65536"/>
                      <a:gd name="T14" fmla="*/ 0 60000 65536"/>
                      <a:gd name="T15" fmla="*/ 0 w 1174"/>
                      <a:gd name="T16" fmla="*/ 0 h 215"/>
                      <a:gd name="T17" fmla="*/ 1174 w 1174"/>
                      <a:gd name="T18" fmla="*/ 215 h 215"/>
                    </a:gdLst>
                    <a:ahLst/>
                    <a:cxnLst>
                      <a:cxn ang="T10">
                        <a:pos x="T0" y="T1"/>
                      </a:cxn>
                      <a:cxn ang="T11">
                        <a:pos x="T2" y="T3"/>
                      </a:cxn>
                      <a:cxn ang="T12">
                        <a:pos x="T4" y="T5"/>
                      </a:cxn>
                      <a:cxn ang="T13">
                        <a:pos x="T6" y="T7"/>
                      </a:cxn>
                      <a:cxn ang="T14">
                        <a:pos x="T8" y="T9"/>
                      </a:cxn>
                    </a:cxnLst>
                    <a:rect l="T15" t="T16" r="T17" b="T18"/>
                    <a:pathLst>
                      <a:path w="1174" h="215">
                        <a:moveTo>
                          <a:pt x="954" y="0"/>
                        </a:moveTo>
                        <a:lnTo>
                          <a:pt x="0" y="0"/>
                        </a:lnTo>
                        <a:lnTo>
                          <a:pt x="220" y="215"/>
                        </a:lnTo>
                        <a:lnTo>
                          <a:pt x="1174" y="215"/>
                        </a:lnTo>
                        <a:lnTo>
                          <a:pt x="954" y="0"/>
                        </a:lnTo>
                        <a:close/>
                      </a:path>
                    </a:pathLst>
                  </a:custGeom>
                  <a:solidFill>
                    <a:srgbClr val="BDFFFF"/>
                  </a:solidFill>
                  <a:ln w="3175">
                    <a:solidFill>
                      <a:schemeClr val="bg2"/>
                    </a:solidFill>
                    <a:round/>
                    <a:headEnd/>
                    <a:tailEnd/>
                  </a:ln>
                </p:spPr>
                <p:txBody>
                  <a:bodyPr/>
                  <a:lstStyle/>
                  <a:p>
                    <a:endParaRPr lang="en-US"/>
                  </a:p>
                </p:txBody>
              </p:sp>
            </p:grpSp>
            <p:grpSp>
              <p:nvGrpSpPr>
                <p:cNvPr id="570" name="Group 21"/>
                <p:cNvGrpSpPr>
                  <a:grpSpLocks/>
                </p:cNvGrpSpPr>
                <p:nvPr/>
              </p:nvGrpSpPr>
              <p:grpSpPr bwMode="auto">
                <a:xfrm>
                  <a:off x="2971" y="2464"/>
                  <a:ext cx="1173" cy="337"/>
                  <a:chOff x="2971" y="2464"/>
                  <a:chExt cx="1173" cy="337"/>
                </a:xfrm>
              </p:grpSpPr>
              <p:sp>
                <p:nvSpPr>
                  <p:cNvPr id="571" name="Rectangle 22"/>
                  <p:cNvSpPr>
                    <a:spLocks noChangeArrowheads="1"/>
                  </p:cNvSpPr>
                  <p:nvPr/>
                </p:nvSpPr>
                <p:spPr bwMode="auto">
                  <a:xfrm>
                    <a:off x="2971" y="2464"/>
                    <a:ext cx="953" cy="121"/>
                  </a:xfrm>
                  <a:prstGeom prst="rect">
                    <a:avLst/>
                  </a:prstGeom>
                  <a:solidFill>
                    <a:srgbClr val="BDFFFF"/>
                  </a:solidFill>
                  <a:ln w="3175">
                    <a:solidFill>
                      <a:schemeClr val="bg2"/>
                    </a:solidFill>
                    <a:miter lim="800000"/>
                    <a:headEnd/>
                    <a:tailEnd/>
                  </a:ln>
                </p:spPr>
                <p:txBody>
                  <a:bodyPr/>
                  <a:lstStyle/>
                  <a:p>
                    <a:endParaRPr lang="en-US"/>
                  </a:p>
                </p:txBody>
              </p:sp>
              <p:sp>
                <p:nvSpPr>
                  <p:cNvPr id="572" name="Freeform 23"/>
                  <p:cNvSpPr>
                    <a:spLocks/>
                  </p:cNvSpPr>
                  <p:nvPr/>
                </p:nvSpPr>
                <p:spPr bwMode="auto">
                  <a:xfrm>
                    <a:off x="2971" y="2464"/>
                    <a:ext cx="220" cy="337"/>
                  </a:xfrm>
                  <a:custGeom>
                    <a:avLst/>
                    <a:gdLst>
                      <a:gd name="T0" fmla="*/ 0 w 220"/>
                      <a:gd name="T1" fmla="*/ 0 h 337"/>
                      <a:gd name="T2" fmla="*/ 220 w 220"/>
                      <a:gd name="T3" fmla="*/ 215 h 337"/>
                      <a:gd name="T4" fmla="*/ 220 w 220"/>
                      <a:gd name="T5" fmla="*/ 337 h 337"/>
                      <a:gd name="T6" fmla="*/ 0 w 220"/>
                      <a:gd name="T7" fmla="*/ 121 h 337"/>
                      <a:gd name="T8" fmla="*/ 0 w 220"/>
                      <a:gd name="T9" fmla="*/ 0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0" y="0"/>
                        </a:moveTo>
                        <a:lnTo>
                          <a:pt x="220" y="215"/>
                        </a:lnTo>
                        <a:lnTo>
                          <a:pt x="220" y="337"/>
                        </a:lnTo>
                        <a:lnTo>
                          <a:pt x="0" y="121"/>
                        </a:lnTo>
                        <a:lnTo>
                          <a:pt x="0" y="0"/>
                        </a:lnTo>
                        <a:close/>
                      </a:path>
                    </a:pathLst>
                  </a:custGeom>
                  <a:solidFill>
                    <a:srgbClr val="BDFFFF"/>
                  </a:solidFill>
                  <a:ln w="3175">
                    <a:solidFill>
                      <a:schemeClr val="bg2"/>
                    </a:solidFill>
                    <a:round/>
                    <a:headEnd/>
                    <a:tailEnd/>
                  </a:ln>
                </p:spPr>
                <p:txBody>
                  <a:bodyPr/>
                  <a:lstStyle/>
                  <a:p>
                    <a:endParaRPr lang="en-US"/>
                  </a:p>
                </p:txBody>
              </p:sp>
              <p:sp>
                <p:nvSpPr>
                  <p:cNvPr id="573" name="Freeform 24"/>
                  <p:cNvSpPr>
                    <a:spLocks/>
                  </p:cNvSpPr>
                  <p:nvPr/>
                </p:nvSpPr>
                <p:spPr bwMode="auto">
                  <a:xfrm>
                    <a:off x="3924" y="2464"/>
                    <a:ext cx="220" cy="337"/>
                  </a:xfrm>
                  <a:custGeom>
                    <a:avLst/>
                    <a:gdLst>
                      <a:gd name="T0" fmla="*/ 220 w 220"/>
                      <a:gd name="T1" fmla="*/ 215 h 337"/>
                      <a:gd name="T2" fmla="*/ 0 w 220"/>
                      <a:gd name="T3" fmla="*/ 0 h 337"/>
                      <a:gd name="T4" fmla="*/ 0 w 220"/>
                      <a:gd name="T5" fmla="*/ 121 h 337"/>
                      <a:gd name="T6" fmla="*/ 220 w 220"/>
                      <a:gd name="T7" fmla="*/ 337 h 337"/>
                      <a:gd name="T8" fmla="*/ 220 w 220"/>
                      <a:gd name="T9" fmla="*/ 215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5"/>
                        </a:moveTo>
                        <a:lnTo>
                          <a:pt x="0" y="0"/>
                        </a:lnTo>
                        <a:lnTo>
                          <a:pt x="0" y="121"/>
                        </a:lnTo>
                        <a:lnTo>
                          <a:pt x="220" y="337"/>
                        </a:lnTo>
                        <a:lnTo>
                          <a:pt x="220" y="215"/>
                        </a:lnTo>
                        <a:close/>
                      </a:path>
                    </a:pathLst>
                  </a:custGeom>
                  <a:solidFill>
                    <a:srgbClr val="BDFFFF"/>
                  </a:solidFill>
                  <a:ln w="3175">
                    <a:solidFill>
                      <a:schemeClr val="bg2"/>
                    </a:solidFill>
                    <a:round/>
                    <a:headEnd/>
                    <a:tailEnd/>
                  </a:ln>
                </p:spPr>
                <p:txBody>
                  <a:bodyPr/>
                  <a:lstStyle/>
                  <a:p>
                    <a:endParaRPr lang="en-US"/>
                  </a:p>
                </p:txBody>
              </p:sp>
              <p:sp>
                <p:nvSpPr>
                  <p:cNvPr id="574" name="Rectangle 25"/>
                  <p:cNvSpPr>
                    <a:spLocks noChangeArrowheads="1"/>
                  </p:cNvSpPr>
                  <p:nvPr/>
                </p:nvSpPr>
                <p:spPr bwMode="auto">
                  <a:xfrm>
                    <a:off x="3191" y="2679"/>
                    <a:ext cx="953" cy="122"/>
                  </a:xfrm>
                  <a:prstGeom prst="rect">
                    <a:avLst/>
                  </a:prstGeom>
                  <a:solidFill>
                    <a:srgbClr val="BDFFFF"/>
                  </a:solidFill>
                  <a:ln w="3175">
                    <a:solidFill>
                      <a:schemeClr val="bg2"/>
                    </a:solidFill>
                    <a:miter lim="800000"/>
                    <a:headEnd/>
                    <a:tailEnd/>
                  </a:ln>
                </p:spPr>
                <p:txBody>
                  <a:bodyPr/>
                  <a:lstStyle/>
                  <a:p>
                    <a:endParaRPr lang="en-US"/>
                  </a:p>
                </p:txBody>
              </p:sp>
              <p:sp>
                <p:nvSpPr>
                  <p:cNvPr id="575" name="Freeform 26"/>
                  <p:cNvSpPr>
                    <a:spLocks/>
                  </p:cNvSpPr>
                  <p:nvPr/>
                </p:nvSpPr>
                <p:spPr bwMode="auto">
                  <a:xfrm>
                    <a:off x="2971" y="2464"/>
                    <a:ext cx="1173" cy="215"/>
                  </a:xfrm>
                  <a:custGeom>
                    <a:avLst/>
                    <a:gdLst>
                      <a:gd name="T0" fmla="*/ 953 w 1173"/>
                      <a:gd name="T1" fmla="*/ 0 h 215"/>
                      <a:gd name="T2" fmla="*/ 0 w 1173"/>
                      <a:gd name="T3" fmla="*/ 0 h 215"/>
                      <a:gd name="T4" fmla="*/ 220 w 1173"/>
                      <a:gd name="T5" fmla="*/ 215 h 215"/>
                      <a:gd name="T6" fmla="*/ 1173 w 1173"/>
                      <a:gd name="T7" fmla="*/ 215 h 215"/>
                      <a:gd name="T8" fmla="*/ 953 w 1173"/>
                      <a:gd name="T9" fmla="*/ 0 h 215"/>
                      <a:gd name="T10" fmla="*/ 0 60000 65536"/>
                      <a:gd name="T11" fmla="*/ 0 60000 65536"/>
                      <a:gd name="T12" fmla="*/ 0 60000 65536"/>
                      <a:gd name="T13" fmla="*/ 0 60000 65536"/>
                      <a:gd name="T14" fmla="*/ 0 60000 65536"/>
                      <a:gd name="T15" fmla="*/ 0 w 1173"/>
                      <a:gd name="T16" fmla="*/ 0 h 215"/>
                      <a:gd name="T17" fmla="*/ 1173 w 1173"/>
                      <a:gd name="T18" fmla="*/ 215 h 215"/>
                    </a:gdLst>
                    <a:ahLst/>
                    <a:cxnLst>
                      <a:cxn ang="T10">
                        <a:pos x="T0" y="T1"/>
                      </a:cxn>
                      <a:cxn ang="T11">
                        <a:pos x="T2" y="T3"/>
                      </a:cxn>
                      <a:cxn ang="T12">
                        <a:pos x="T4" y="T5"/>
                      </a:cxn>
                      <a:cxn ang="T13">
                        <a:pos x="T6" y="T7"/>
                      </a:cxn>
                      <a:cxn ang="T14">
                        <a:pos x="T8" y="T9"/>
                      </a:cxn>
                    </a:cxnLst>
                    <a:rect l="T15" t="T16" r="T17" b="T18"/>
                    <a:pathLst>
                      <a:path w="1173" h="215">
                        <a:moveTo>
                          <a:pt x="953" y="0"/>
                        </a:moveTo>
                        <a:lnTo>
                          <a:pt x="0" y="0"/>
                        </a:lnTo>
                        <a:lnTo>
                          <a:pt x="220" y="215"/>
                        </a:lnTo>
                        <a:lnTo>
                          <a:pt x="1173" y="215"/>
                        </a:lnTo>
                        <a:lnTo>
                          <a:pt x="953" y="0"/>
                        </a:lnTo>
                        <a:close/>
                      </a:path>
                    </a:pathLst>
                  </a:custGeom>
                  <a:solidFill>
                    <a:srgbClr val="BDFFFF"/>
                  </a:solidFill>
                  <a:ln w="3175">
                    <a:solidFill>
                      <a:schemeClr val="bg2"/>
                    </a:solidFill>
                    <a:round/>
                    <a:headEnd/>
                    <a:tailEnd/>
                  </a:ln>
                </p:spPr>
                <p:txBody>
                  <a:bodyPr/>
                  <a:lstStyle/>
                  <a:p>
                    <a:endParaRPr lang="en-US"/>
                  </a:p>
                </p:txBody>
              </p:sp>
            </p:grpSp>
          </p:grpSp>
          <p:grpSp>
            <p:nvGrpSpPr>
              <p:cNvPr id="510" name="Group 27"/>
              <p:cNvGrpSpPr>
                <a:grpSpLocks/>
              </p:cNvGrpSpPr>
              <p:nvPr/>
            </p:nvGrpSpPr>
            <p:grpSpPr bwMode="auto">
              <a:xfrm>
                <a:off x="1549" y="2227"/>
                <a:ext cx="1174" cy="337"/>
                <a:chOff x="1549" y="2227"/>
                <a:chExt cx="1174" cy="337"/>
              </a:xfrm>
            </p:grpSpPr>
            <p:sp>
              <p:nvSpPr>
                <p:cNvPr id="564" name="Rectangle 28"/>
                <p:cNvSpPr>
                  <a:spLocks noChangeArrowheads="1"/>
                </p:cNvSpPr>
                <p:nvPr/>
              </p:nvSpPr>
              <p:spPr bwMode="auto">
                <a:xfrm>
                  <a:off x="1549" y="2227"/>
                  <a:ext cx="954" cy="122"/>
                </a:xfrm>
                <a:prstGeom prst="rect">
                  <a:avLst/>
                </a:prstGeom>
                <a:solidFill>
                  <a:srgbClr val="BDFFFF"/>
                </a:solidFill>
                <a:ln w="3175">
                  <a:solidFill>
                    <a:schemeClr val="bg2"/>
                  </a:solidFill>
                  <a:miter lim="800000"/>
                  <a:headEnd/>
                  <a:tailEnd/>
                </a:ln>
              </p:spPr>
              <p:txBody>
                <a:bodyPr/>
                <a:lstStyle/>
                <a:p>
                  <a:endParaRPr lang="en-US"/>
                </a:p>
              </p:txBody>
            </p:sp>
            <p:sp>
              <p:nvSpPr>
                <p:cNvPr id="565" name="Freeform 29"/>
                <p:cNvSpPr>
                  <a:spLocks/>
                </p:cNvSpPr>
                <p:nvPr/>
              </p:nvSpPr>
              <p:spPr bwMode="auto">
                <a:xfrm>
                  <a:off x="1549" y="2227"/>
                  <a:ext cx="221" cy="337"/>
                </a:xfrm>
                <a:custGeom>
                  <a:avLst/>
                  <a:gdLst>
                    <a:gd name="T0" fmla="*/ 0 w 221"/>
                    <a:gd name="T1" fmla="*/ 0 h 337"/>
                    <a:gd name="T2" fmla="*/ 221 w 221"/>
                    <a:gd name="T3" fmla="*/ 216 h 337"/>
                    <a:gd name="T4" fmla="*/ 221 w 221"/>
                    <a:gd name="T5" fmla="*/ 337 h 337"/>
                    <a:gd name="T6" fmla="*/ 0 w 221"/>
                    <a:gd name="T7" fmla="*/ 122 h 337"/>
                    <a:gd name="T8" fmla="*/ 0 w 221"/>
                    <a:gd name="T9" fmla="*/ 0 h 337"/>
                    <a:gd name="T10" fmla="*/ 0 60000 65536"/>
                    <a:gd name="T11" fmla="*/ 0 60000 65536"/>
                    <a:gd name="T12" fmla="*/ 0 60000 65536"/>
                    <a:gd name="T13" fmla="*/ 0 60000 65536"/>
                    <a:gd name="T14" fmla="*/ 0 60000 65536"/>
                    <a:gd name="T15" fmla="*/ 0 w 221"/>
                    <a:gd name="T16" fmla="*/ 0 h 337"/>
                    <a:gd name="T17" fmla="*/ 221 w 221"/>
                    <a:gd name="T18" fmla="*/ 337 h 337"/>
                  </a:gdLst>
                  <a:ahLst/>
                  <a:cxnLst>
                    <a:cxn ang="T10">
                      <a:pos x="T0" y="T1"/>
                    </a:cxn>
                    <a:cxn ang="T11">
                      <a:pos x="T2" y="T3"/>
                    </a:cxn>
                    <a:cxn ang="T12">
                      <a:pos x="T4" y="T5"/>
                    </a:cxn>
                    <a:cxn ang="T13">
                      <a:pos x="T6" y="T7"/>
                    </a:cxn>
                    <a:cxn ang="T14">
                      <a:pos x="T8" y="T9"/>
                    </a:cxn>
                  </a:cxnLst>
                  <a:rect l="T15" t="T16" r="T17" b="T18"/>
                  <a:pathLst>
                    <a:path w="221" h="337">
                      <a:moveTo>
                        <a:pt x="0" y="0"/>
                      </a:moveTo>
                      <a:lnTo>
                        <a:pt x="221" y="216"/>
                      </a:lnTo>
                      <a:lnTo>
                        <a:pt x="221" y="337"/>
                      </a:lnTo>
                      <a:lnTo>
                        <a:pt x="0" y="122"/>
                      </a:lnTo>
                      <a:lnTo>
                        <a:pt x="0" y="0"/>
                      </a:lnTo>
                      <a:close/>
                    </a:path>
                  </a:pathLst>
                </a:custGeom>
                <a:solidFill>
                  <a:srgbClr val="BDFFFF"/>
                </a:solidFill>
                <a:ln w="3175">
                  <a:solidFill>
                    <a:schemeClr val="bg2"/>
                  </a:solidFill>
                  <a:round/>
                  <a:headEnd/>
                  <a:tailEnd/>
                </a:ln>
              </p:spPr>
              <p:txBody>
                <a:bodyPr/>
                <a:lstStyle/>
                <a:p>
                  <a:endParaRPr lang="en-US"/>
                </a:p>
              </p:txBody>
            </p:sp>
            <p:sp>
              <p:nvSpPr>
                <p:cNvPr id="566" name="Freeform 30"/>
                <p:cNvSpPr>
                  <a:spLocks/>
                </p:cNvSpPr>
                <p:nvPr/>
              </p:nvSpPr>
              <p:spPr bwMode="auto">
                <a:xfrm>
                  <a:off x="2503" y="2227"/>
                  <a:ext cx="220" cy="337"/>
                </a:xfrm>
                <a:custGeom>
                  <a:avLst/>
                  <a:gdLst>
                    <a:gd name="T0" fmla="*/ 220 w 220"/>
                    <a:gd name="T1" fmla="*/ 216 h 337"/>
                    <a:gd name="T2" fmla="*/ 0 w 220"/>
                    <a:gd name="T3" fmla="*/ 0 h 337"/>
                    <a:gd name="T4" fmla="*/ 0 w 220"/>
                    <a:gd name="T5" fmla="*/ 122 h 337"/>
                    <a:gd name="T6" fmla="*/ 220 w 220"/>
                    <a:gd name="T7" fmla="*/ 337 h 337"/>
                    <a:gd name="T8" fmla="*/ 220 w 220"/>
                    <a:gd name="T9" fmla="*/ 216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6"/>
                      </a:moveTo>
                      <a:lnTo>
                        <a:pt x="0" y="0"/>
                      </a:lnTo>
                      <a:lnTo>
                        <a:pt x="0" y="122"/>
                      </a:lnTo>
                      <a:lnTo>
                        <a:pt x="220" y="337"/>
                      </a:lnTo>
                      <a:lnTo>
                        <a:pt x="220" y="216"/>
                      </a:lnTo>
                      <a:close/>
                    </a:path>
                  </a:pathLst>
                </a:custGeom>
                <a:solidFill>
                  <a:srgbClr val="BDFFFF"/>
                </a:solidFill>
                <a:ln w="3175">
                  <a:solidFill>
                    <a:schemeClr val="bg2"/>
                  </a:solidFill>
                  <a:round/>
                  <a:headEnd/>
                  <a:tailEnd/>
                </a:ln>
              </p:spPr>
              <p:txBody>
                <a:bodyPr/>
                <a:lstStyle/>
                <a:p>
                  <a:endParaRPr lang="en-US"/>
                </a:p>
              </p:txBody>
            </p:sp>
            <p:sp>
              <p:nvSpPr>
                <p:cNvPr id="567" name="Rectangle 31"/>
                <p:cNvSpPr>
                  <a:spLocks noChangeArrowheads="1"/>
                </p:cNvSpPr>
                <p:nvPr/>
              </p:nvSpPr>
              <p:spPr bwMode="auto">
                <a:xfrm>
                  <a:off x="1770" y="2443"/>
                  <a:ext cx="953" cy="121"/>
                </a:xfrm>
                <a:prstGeom prst="rect">
                  <a:avLst/>
                </a:prstGeom>
                <a:solidFill>
                  <a:srgbClr val="BDFFFF"/>
                </a:solidFill>
                <a:ln w="3175">
                  <a:solidFill>
                    <a:schemeClr val="bg2"/>
                  </a:solidFill>
                  <a:miter lim="800000"/>
                  <a:headEnd/>
                  <a:tailEnd/>
                </a:ln>
              </p:spPr>
              <p:txBody>
                <a:bodyPr/>
                <a:lstStyle/>
                <a:p>
                  <a:endParaRPr lang="en-US"/>
                </a:p>
              </p:txBody>
            </p:sp>
            <p:sp>
              <p:nvSpPr>
                <p:cNvPr id="568" name="Freeform 32"/>
                <p:cNvSpPr>
                  <a:spLocks/>
                </p:cNvSpPr>
                <p:nvPr/>
              </p:nvSpPr>
              <p:spPr bwMode="auto">
                <a:xfrm>
                  <a:off x="1549" y="2227"/>
                  <a:ext cx="1174" cy="216"/>
                </a:xfrm>
                <a:custGeom>
                  <a:avLst/>
                  <a:gdLst>
                    <a:gd name="T0" fmla="*/ 954 w 1174"/>
                    <a:gd name="T1" fmla="*/ 0 h 216"/>
                    <a:gd name="T2" fmla="*/ 0 w 1174"/>
                    <a:gd name="T3" fmla="*/ 0 h 216"/>
                    <a:gd name="T4" fmla="*/ 221 w 1174"/>
                    <a:gd name="T5" fmla="*/ 216 h 216"/>
                    <a:gd name="T6" fmla="*/ 1174 w 1174"/>
                    <a:gd name="T7" fmla="*/ 216 h 216"/>
                    <a:gd name="T8" fmla="*/ 954 w 1174"/>
                    <a:gd name="T9" fmla="*/ 0 h 216"/>
                    <a:gd name="T10" fmla="*/ 0 60000 65536"/>
                    <a:gd name="T11" fmla="*/ 0 60000 65536"/>
                    <a:gd name="T12" fmla="*/ 0 60000 65536"/>
                    <a:gd name="T13" fmla="*/ 0 60000 65536"/>
                    <a:gd name="T14" fmla="*/ 0 60000 65536"/>
                    <a:gd name="T15" fmla="*/ 0 w 1174"/>
                    <a:gd name="T16" fmla="*/ 0 h 216"/>
                    <a:gd name="T17" fmla="*/ 1174 w 1174"/>
                    <a:gd name="T18" fmla="*/ 216 h 216"/>
                  </a:gdLst>
                  <a:ahLst/>
                  <a:cxnLst>
                    <a:cxn ang="T10">
                      <a:pos x="T0" y="T1"/>
                    </a:cxn>
                    <a:cxn ang="T11">
                      <a:pos x="T2" y="T3"/>
                    </a:cxn>
                    <a:cxn ang="T12">
                      <a:pos x="T4" y="T5"/>
                    </a:cxn>
                    <a:cxn ang="T13">
                      <a:pos x="T6" y="T7"/>
                    </a:cxn>
                    <a:cxn ang="T14">
                      <a:pos x="T8" y="T9"/>
                    </a:cxn>
                  </a:cxnLst>
                  <a:rect l="T15" t="T16" r="T17" b="T18"/>
                  <a:pathLst>
                    <a:path w="1174" h="216">
                      <a:moveTo>
                        <a:pt x="954" y="0"/>
                      </a:moveTo>
                      <a:lnTo>
                        <a:pt x="0" y="0"/>
                      </a:lnTo>
                      <a:lnTo>
                        <a:pt x="221" y="216"/>
                      </a:lnTo>
                      <a:lnTo>
                        <a:pt x="1174" y="216"/>
                      </a:lnTo>
                      <a:lnTo>
                        <a:pt x="954" y="0"/>
                      </a:lnTo>
                      <a:close/>
                    </a:path>
                  </a:pathLst>
                </a:custGeom>
                <a:solidFill>
                  <a:srgbClr val="BDFFFF"/>
                </a:solidFill>
                <a:ln w="3175">
                  <a:solidFill>
                    <a:schemeClr val="bg2"/>
                  </a:solidFill>
                  <a:round/>
                  <a:headEnd/>
                  <a:tailEnd/>
                </a:ln>
              </p:spPr>
              <p:txBody>
                <a:bodyPr/>
                <a:lstStyle/>
                <a:p>
                  <a:endParaRPr lang="en-US"/>
                </a:p>
              </p:txBody>
            </p:sp>
          </p:grpSp>
          <p:grpSp>
            <p:nvGrpSpPr>
              <p:cNvPr id="511" name="Group 33"/>
              <p:cNvGrpSpPr>
                <a:grpSpLocks/>
              </p:cNvGrpSpPr>
              <p:nvPr/>
            </p:nvGrpSpPr>
            <p:grpSpPr bwMode="auto">
              <a:xfrm>
                <a:off x="1786" y="2464"/>
                <a:ext cx="1173" cy="337"/>
                <a:chOff x="1786" y="2464"/>
                <a:chExt cx="1173" cy="337"/>
              </a:xfrm>
            </p:grpSpPr>
            <p:sp>
              <p:nvSpPr>
                <p:cNvPr id="559" name="Rectangle 34"/>
                <p:cNvSpPr>
                  <a:spLocks noChangeArrowheads="1"/>
                </p:cNvSpPr>
                <p:nvPr/>
              </p:nvSpPr>
              <p:spPr bwMode="auto">
                <a:xfrm>
                  <a:off x="1786" y="2464"/>
                  <a:ext cx="953" cy="121"/>
                </a:xfrm>
                <a:prstGeom prst="rect">
                  <a:avLst/>
                </a:prstGeom>
                <a:solidFill>
                  <a:srgbClr val="BDFFFF"/>
                </a:solidFill>
                <a:ln w="3175">
                  <a:solidFill>
                    <a:schemeClr val="bg2"/>
                  </a:solidFill>
                  <a:miter lim="800000"/>
                  <a:headEnd/>
                  <a:tailEnd/>
                </a:ln>
              </p:spPr>
              <p:txBody>
                <a:bodyPr/>
                <a:lstStyle/>
                <a:p>
                  <a:endParaRPr lang="en-US"/>
                </a:p>
              </p:txBody>
            </p:sp>
            <p:sp>
              <p:nvSpPr>
                <p:cNvPr id="560" name="Freeform 35"/>
                <p:cNvSpPr>
                  <a:spLocks/>
                </p:cNvSpPr>
                <p:nvPr/>
              </p:nvSpPr>
              <p:spPr bwMode="auto">
                <a:xfrm>
                  <a:off x="1786" y="2464"/>
                  <a:ext cx="220" cy="337"/>
                </a:xfrm>
                <a:custGeom>
                  <a:avLst/>
                  <a:gdLst>
                    <a:gd name="T0" fmla="*/ 0 w 220"/>
                    <a:gd name="T1" fmla="*/ 0 h 337"/>
                    <a:gd name="T2" fmla="*/ 220 w 220"/>
                    <a:gd name="T3" fmla="*/ 215 h 337"/>
                    <a:gd name="T4" fmla="*/ 220 w 220"/>
                    <a:gd name="T5" fmla="*/ 337 h 337"/>
                    <a:gd name="T6" fmla="*/ 0 w 220"/>
                    <a:gd name="T7" fmla="*/ 121 h 337"/>
                    <a:gd name="T8" fmla="*/ 0 w 220"/>
                    <a:gd name="T9" fmla="*/ 0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0" y="0"/>
                      </a:moveTo>
                      <a:lnTo>
                        <a:pt x="220" y="215"/>
                      </a:lnTo>
                      <a:lnTo>
                        <a:pt x="220" y="337"/>
                      </a:lnTo>
                      <a:lnTo>
                        <a:pt x="0" y="121"/>
                      </a:lnTo>
                      <a:lnTo>
                        <a:pt x="0" y="0"/>
                      </a:lnTo>
                      <a:close/>
                    </a:path>
                  </a:pathLst>
                </a:custGeom>
                <a:solidFill>
                  <a:srgbClr val="BDFFFF"/>
                </a:solidFill>
                <a:ln w="3175">
                  <a:solidFill>
                    <a:schemeClr val="bg2"/>
                  </a:solidFill>
                  <a:round/>
                  <a:headEnd/>
                  <a:tailEnd/>
                </a:ln>
              </p:spPr>
              <p:txBody>
                <a:bodyPr/>
                <a:lstStyle/>
                <a:p>
                  <a:endParaRPr lang="en-US"/>
                </a:p>
              </p:txBody>
            </p:sp>
            <p:sp>
              <p:nvSpPr>
                <p:cNvPr id="561" name="Freeform 36"/>
                <p:cNvSpPr>
                  <a:spLocks/>
                </p:cNvSpPr>
                <p:nvPr/>
              </p:nvSpPr>
              <p:spPr bwMode="auto">
                <a:xfrm>
                  <a:off x="2739" y="2464"/>
                  <a:ext cx="220" cy="337"/>
                </a:xfrm>
                <a:custGeom>
                  <a:avLst/>
                  <a:gdLst>
                    <a:gd name="T0" fmla="*/ 220 w 220"/>
                    <a:gd name="T1" fmla="*/ 215 h 337"/>
                    <a:gd name="T2" fmla="*/ 0 w 220"/>
                    <a:gd name="T3" fmla="*/ 0 h 337"/>
                    <a:gd name="T4" fmla="*/ 0 w 220"/>
                    <a:gd name="T5" fmla="*/ 121 h 337"/>
                    <a:gd name="T6" fmla="*/ 220 w 220"/>
                    <a:gd name="T7" fmla="*/ 337 h 337"/>
                    <a:gd name="T8" fmla="*/ 220 w 220"/>
                    <a:gd name="T9" fmla="*/ 215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5"/>
                      </a:moveTo>
                      <a:lnTo>
                        <a:pt x="0" y="0"/>
                      </a:lnTo>
                      <a:lnTo>
                        <a:pt x="0" y="121"/>
                      </a:lnTo>
                      <a:lnTo>
                        <a:pt x="220" y="337"/>
                      </a:lnTo>
                      <a:lnTo>
                        <a:pt x="220" y="215"/>
                      </a:lnTo>
                      <a:close/>
                    </a:path>
                  </a:pathLst>
                </a:custGeom>
                <a:solidFill>
                  <a:srgbClr val="BDFFFF"/>
                </a:solidFill>
                <a:ln w="3175">
                  <a:solidFill>
                    <a:schemeClr val="bg2"/>
                  </a:solidFill>
                  <a:round/>
                  <a:headEnd/>
                  <a:tailEnd/>
                </a:ln>
              </p:spPr>
              <p:txBody>
                <a:bodyPr/>
                <a:lstStyle/>
                <a:p>
                  <a:endParaRPr lang="en-US"/>
                </a:p>
              </p:txBody>
            </p:sp>
            <p:sp>
              <p:nvSpPr>
                <p:cNvPr id="562" name="Rectangle 37"/>
                <p:cNvSpPr>
                  <a:spLocks noChangeArrowheads="1"/>
                </p:cNvSpPr>
                <p:nvPr/>
              </p:nvSpPr>
              <p:spPr bwMode="auto">
                <a:xfrm>
                  <a:off x="2006" y="2679"/>
                  <a:ext cx="953" cy="122"/>
                </a:xfrm>
                <a:prstGeom prst="rect">
                  <a:avLst/>
                </a:prstGeom>
                <a:solidFill>
                  <a:srgbClr val="BDFFFF"/>
                </a:solidFill>
                <a:ln w="3175">
                  <a:solidFill>
                    <a:schemeClr val="bg2"/>
                  </a:solidFill>
                  <a:miter lim="800000"/>
                  <a:headEnd/>
                  <a:tailEnd/>
                </a:ln>
              </p:spPr>
              <p:txBody>
                <a:bodyPr/>
                <a:lstStyle/>
                <a:p>
                  <a:endParaRPr lang="en-US"/>
                </a:p>
              </p:txBody>
            </p:sp>
            <p:sp>
              <p:nvSpPr>
                <p:cNvPr id="563" name="Freeform 38"/>
                <p:cNvSpPr>
                  <a:spLocks/>
                </p:cNvSpPr>
                <p:nvPr/>
              </p:nvSpPr>
              <p:spPr bwMode="auto">
                <a:xfrm>
                  <a:off x="1786" y="2464"/>
                  <a:ext cx="1173" cy="215"/>
                </a:xfrm>
                <a:custGeom>
                  <a:avLst/>
                  <a:gdLst>
                    <a:gd name="T0" fmla="*/ 953 w 1173"/>
                    <a:gd name="T1" fmla="*/ 0 h 215"/>
                    <a:gd name="T2" fmla="*/ 0 w 1173"/>
                    <a:gd name="T3" fmla="*/ 0 h 215"/>
                    <a:gd name="T4" fmla="*/ 220 w 1173"/>
                    <a:gd name="T5" fmla="*/ 215 h 215"/>
                    <a:gd name="T6" fmla="*/ 1173 w 1173"/>
                    <a:gd name="T7" fmla="*/ 215 h 215"/>
                    <a:gd name="T8" fmla="*/ 953 w 1173"/>
                    <a:gd name="T9" fmla="*/ 0 h 215"/>
                    <a:gd name="T10" fmla="*/ 0 60000 65536"/>
                    <a:gd name="T11" fmla="*/ 0 60000 65536"/>
                    <a:gd name="T12" fmla="*/ 0 60000 65536"/>
                    <a:gd name="T13" fmla="*/ 0 60000 65536"/>
                    <a:gd name="T14" fmla="*/ 0 60000 65536"/>
                    <a:gd name="T15" fmla="*/ 0 w 1173"/>
                    <a:gd name="T16" fmla="*/ 0 h 215"/>
                    <a:gd name="T17" fmla="*/ 1173 w 1173"/>
                    <a:gd name="T18" fmla="*/ 215 h 215"/>
                  </a:gdLst>
                  <a:ahLst/>
                  <a:cxnLst>
                    <a:cxn ang="T10">
                      <a:pos x="T0" y="T1"/>
                    </a:cxn>
                    <a:cxn ang="T11">
                      <a:pos x="T2" y="T3"/>
                    </a:cxn>
                    <a:cxn ang="T12">
                      <a:pos x="T4" y="T5"/>
                    </a:cxn>
                    <a:cxn ang="T13">
                      <a:pos x="T6" y="T7"/>
                    </a:cxn>
                    <a:cxn ang="T14">
                      <a:pos x="T8" y="T9"/>
                    </a:cxn>
                  </a:cxnLst>
                  <a:rect l="T15" t="T16" r="T17" b="T18"/>
                  <a:pathLst>
                    <a:path w="1173" h="215">
                      <a:moveTo>
                        <a:pt x="953" y="0"/>
                      </a:moveTo>
                      <a:lnTo>
                        <a:pt x="0" y="0"/>
                      </a:lnTo>
                      <a:lnTo>
                        <a:pt x="220" y="215"/>
                      </a:lnTo>
                      <a:lnTo>
                        <a:pt x="1173" y="215"/>
                      </a:lnTo>
                      <a:lnTo>
                        <a:pt x="953" y="0"/>
                      </a:lnTo>
                      <a:close/>
                    </a:path>
                  </a:pathLst>
                </a:custGeom>
                <a:solidFill>
                  <a:srgbClr val="BDFFFF"/>
                </a:solidFill>
                <a:ln w="3175">
                  <a:solidFill>
                    <a:schemeClr val="bg2"/>
                  </a:solidFill>
                  <a:round/>
                  <a:headEnd/>
                  <a:tailEnd/>
                </a:ln>
              </p:spPr>
              <p:txBody>
                <a:bodyPr/>
                <a:lstStyle/>
                <a:p>
                  <a:endParaRPr lang="en-US"/>
                </a:p>
              </p:txBody>
            </p:sp>
          </p:grpSp>
          <p:grpSp>
            <p:nvGrpSpPr>
              <p:cNvPr id="512" name="Group 39"/>
              <p:cNvGrpSpPr>
                <a:grpSpLocks/>
              </p:cNvGrpSpPr>
              <p:nvPr/>
            </p:nvGrpSpPr>
            <p:grpSpPr bwMode="auto">
              <a:xfrm>
                <a:off x="1593" y="2122"/>
                <a:ext cx="2521" cy="554"/>
                <a:chOff x="1593" y="2122"/>
                <a:chExt cx="2521" cy="554"/>
              </a:xfrm>
            </p:grpSpPr>
            <p:grpSp>
              <p:nvGrpSpPr>
                <p:cNvPr id="542" name="Group 40"/>
                <p:cNvGrpSpPr>
                  <a:grpSpLocks/>
                </p:cNvGrpSpPr>
                <p:nvPr/>
              </p:nvGrpSpPr>
              <p:grpSpPr bwMode="auto">
                <a:xfrm>
                  <a:off x="2720" y="2122"/>
                  <a:ext cx="1394" cy="554"/>
                  <a:chOff x="2720" y="2122"/>
                  <a:chExt cx="1394" cy="554"/>
                </a:xfrm>
              </p:grpSpPr>
              <p:sp>
                <p:nvSpPr>
                  <p:cNvPr id="554" name="Freeform 41"/>
                  <p:cNvSpPr>
                    <a:spLocks/>
                  </p:cNvSpPr>
                  <p:nvPr/>
                </p:nvSpPr>
                <p:spPr bwMode="auto">
                  <a:xfrm>
                    <a:off x="2720" y="2122"/>
                    <a:ext cx="955" cy="123"/>
                  </a:xfrm>
                  <a:custGeom>
                    <a:avLst/>
                    <a:gdLst>
                      <a:gd name="T0" fmla="*/ 955 w 955"/>
                      <a:gd name="T1" fmla="*/ 2 h 123"/>
                      <a:gd name="T2" fmla="*/ 0 w 955"/>
                      <a:gd name="T3" fmla="*/ 0 h 123"/>
                      <a:gd name="T4" fmla="*/ 0 w 955"/>
                      <a:gd name="T5" fmla="*/ 122 h 123"/>
                      <a:gd name="T6" fmla="*/ 955 w 955"/>
                      <a:gd name="T7" fmla="*/ 123 h 123"/>
                      <a:gd name="T8" fmla="*/ 955 w 955"/>
                      <a:gd name="T9" fmla="*/ 2 h 123"/>
                      <a:gd name="T10" fmla="*/ 0 60000 65536"/>
                      <a:gd name="T11" fmla="*/ 0 60000 65536"/>
                      <a:gd name="T12" fmla="*/ 0 60000 65536"/>
                      <a:gd name="T13" fmla="*/ 0 60000 65536"/>
                      <a:gd name="T14" fmla="*/ 0 60000 65536"/>
                      <a:gd name="T15" fmla="*/ 0 w 955"/>
                      <a:gd name="T16" fmla="*/ 0 h 123"/>
                      <a:gd name="T17" fmla="*/ 955 w 955"/>
                      <a:gd name="T18" fmla="*/ 123 h 123"/>
                    </a:gdLst>
                    <a:ahLst/>
                    <a:cxnLst>
                      <a:cxn ang="T10">
                        <a:pos x="T0" y="T1"/>
                      </a:cxn>
                      <a:cxn ang="T11">
                        <a:pos x="T2" y="T3"/>
                      </a:cxn>
                      <a:cxn ang="T12">
                        <a:pos x="T4" y="T5"/>
                      </a:cxn>
                      <a:cxn ang="T13">
                        <a:pos x="T6" y="T7"/>
                      </a:cxn>
                      <a:cxn ang="T14">
                        <a:pos x="T8" y="T9"/>
                      </a:cxn>
                    </a:cxnLst>
                    <a:rect l="T15" t="T16" r="T17" b="T18"/>
                    <a:pathLst>
                      <a:path w="955" h="123">
                        <a:moveTo>
                          <a:pt x="955" y="2"/>
                        </a:moveTo>
                        <a:lnTo>
                          <a:pt x="0" y="0"/>
                        </a:lnTo>
                        <a:lnTo>
                          <a:pt x="0" y="122"/>
                        </a:lnTo>
                        <a:lnTo>
                          <a:pt x="955" y="123"/>
                        </a:lnTo>
                        <a:lnTo>
                          <a:pt x="955" y="2"/>
                        </a:lnTo>
                        <a:close/>
                      </a:path>
                    </a:pathLst>
                  </a:custGeom>
                  <a:solidFill>
                    <a:srgbClr val="E6E6E6"/>
                  </a:solidFill>
                  <a:ln w="4763">
                    <a:solidFill>
                      <a:schemeClr val="bg2"/>
                    </a:solidFill>
                    <a:round/>
                    <a:headEnd/>
                    <a:tailEnd/>
                  </a:ln>
                </p:spPr>
                <p:txBody>
                  <a:bodyPr/>
                  <a:lstStyle/>
                  <a:p>
                    <a:endParaRPr lang="en-US"/>
                  </a:p>
                </p:txBody>
              </p:sp>
              <p:sp>
                <p:nvSpPr>
                  <p:cNvPr id="555" name="Freeform 42"/>
                  <p:cNvSpPr>
                    <a:spLocks/>
                  </p:cNvSpPr>
                  <p:nvPr/>
                </p:nvSpPr>
                <p:spPr bwMode="auto">
                  <a:xfrm>
                    <a:off x="2720" y="2122"/>
                    <a:ext cx="903" cy="552"/>
                  </a:xfrm>
                  <a:custGeom>
                    <a:avLst/>
                    <a:gdLst>
                      <a:gd name="T0" fmla="*/ 0 w 903"/>
                      <a:gd name="T1" fmla="*/ 0 h 552"/>
                      <a:gd name="T2" fmla="*/ 903 w 903"/>
                      <a:gd name="T3" fmla="*/ 431 h 552"/>
                      <a:gd name="T4" fmla="*/ 903 w 903"/>
                      <a:gd name="T5" fmla="*/ 552 h 552"/>
                      <a:gd name="T6" fmla="*/ 0 w 903"/>
                      <a:gd name="T7" fmla="*/ 122 h 552"/>
                      <a:gd name="T8" fmla="*/ 0 w 903"/>
                      <a:gd name="T9" fmla="*/ 0 h 552"/>
                      <a:gd name="T10" fmla="*/ 0 60000 65536"/>
                      <a:gd name="T11" fmla="*/ 0 60000 65536"/>
                      <a:gd name="T12" fmla="*/ 0 60000 65536"/>
                      <a:gd name="T13" fmla="*/ 0 60000 65536"/>
                      <a:gd name="T14" fmla="*/ 0 60000 65536"/>
                      <a:gd name="T15" fmla="*/ 0 w 903"/>
                      <a:gd name="T16" fmla="*/ 0 h 552"/>
                      <a:gd name="T17" fmla="*/ 903 w 903"/>
                      <a:gd name="T18" fmla="*/ 552 h 552"/>
                    </a:gdLst>
                    <a:ahLst/>
                    <a:cxnLst>
                      <a:cxn ang="T10">
                        <a:pos x="T0" y="T1"/>
                      </a:cxn>
                      <a:cxn ang="T11">
                        <a:pos x="T2" y="T3"/>
                      </a:cxn>
                      <a:cxn ang="T12">
                        <a:pos x="T4" y="T5"/>
                      </a:cxn>
                      <a:cxn ang="T13">
                        <a:pos x="T6" y="T7"/>
                      </a:cxn>
                      <a:cxn ang="T14">
                        <a:pos x="T8" y="T9"/>
                      </a:cxn>
                    </a:cxnLst>
                    <a:rect l="T15" t="T16" r="T17" b="T18"/>
                    <a:pathLst>
                      <a:path w="903" h="552">
                        <a:moveTo>
                          <a:pt x="0" y="0"/>
                        </a:moveTo>
                        <a:lnTo>
                          <a:pt x="903" y="431"/>
                        </a:lnTo>
                        <a:lnTo>
                          <a:pt x="903" y="552"/>
                        </a:lnTo>
                        <a:lnTo>
                          <a:pt x="0" y="122"/>
                        </a:lnTo>
                        <a:lnTo>
                          <a:pt x="0" y="0"/>
                        </a:lnTo>
                        <a:close/>
                      </a:path>
                    </a:pathLst>
                  </a:custGeom>
                  <a:solidFill>
                    <a:srgbClr val="E6E6E6"/>
                  </a:solidFill>
                  <a:ln w="4763">
                    <a:solidFill>
                      <a:schemeClr val="bg2"/>
                    </a:solidFill>
                    <a:round/>
                    <a:headEnd/>
                    <a:tailEnd/>
                  </a:ln>
                </p:spPr>
                <p:txBody>
                  <a:bodyPr/>
                  <a:lstStyle/>
                  <a:p>
                    <a:endParaRPr lang="en-US"/>
                  </a:p>
                </p:txBody>
              </p:sp>
              <p:sp>
                <p:nvSpPr>
                  <p:cNvPr id="556" name="Freeform 43"/>
                  <p:cNvSpPr>
                    <a:spLocks/>
                  </p:cNvSpPr>
                  <p:nvPr/>
                </p:nvSpPr>
                <p:spPr bwMode="auto">
                  <a:xfrm>
                    <a:off x="3675" y="2124"/>
                    <a:ext cx="439" cy="552"/>
                  </a:xfrm>
                  <a:custGeom>
                    <a:avLst/>
                    <a:gdLst>
                      <a:gd name="T0" fmla="*/ 439 w 439"/>
                      <a:gd name="T1" fmla="*/ 431 h 552"/>
                      <a:gd name="T2" fmla="*/ 0 w 439"/>
                      <a:gd name="T3" fmla="*/ 0 h 552"/>
                      <a:gd name="T4" fmla="*/ 0 w 439"/>
                      <a:gd name="T5" fmla="*/ 121 h 552"/>
                      <a:gd name="T6" fmla="*/ 439 w 439"/>
                      <a:gd name="T7" fmla="*/ 552 h 552"/>
                      <a:gd name="T8" fmla="*/ 439 w 439"/>
                      <a:gd name="T9" fmla="*/ 431 h 552"/>
                      <a:gd name="T10" fmla="*/ 0 60000 65536"/>
                      <a:gd name="T11" fmla="*/ 0 60000 65536"/>
                      <a:gd name="T12" fmla="*/ 0 60000 65536"/>
                      <a:gd name="T13" fmla="*/ 0 60000 65536"/>
                      <a:gd name="T14" fmla="*/ 0 60000 65536"/>
                      <a:gd name="T15" fmla="*/ 0 w 439"/>
                      <a:gd name="T16" fmla="*/ 0 h 552"/>
                      <a:gd name="T17" fmla="*/ 439 w 439"/>
                      <a:gd name="T18" fmla="*/ 552 h 552"/>
                    </a:gdLst>
                    <a:ahLst/>
                    <a:cxnLst>
                      <a:cxn ang="T10">
                        <a:pos x="T0" y="T1"/>
                      </a:cxn>
                      <a:cxn ang="T11">
                        <a:pos x="T2" y="T3"/>
                      </a:cxn>
                      <a:cxn ang="T12">
                        <a:pos x="T4" y="T5"/>
                      </a:cxn>
                      <a:cxn ang="T13">
                        <a:pos x="T6" y="T7"/>
                      </a:cxn>
                      <a:cxn ang="T14">
                        <a:pos x="T8" y="T9"/>
                      </a:cxn>
                    </a:cxnLst>
                    <a:rect l="T15" t="T16" r="T17" b="T18"/>
                    <a:pathLst>
                      <a:path w="439" h="552">
                        <a:moveTo>
                          <a:pt x="439" y="431"/>
                        </a:moveTo>
                        <a:lnTo>
                          <a:pt x="0" y="0"/>
                        </a:lnTo>
                        <a:lnTo>
                          <a:pt x="0" y="121"/>
                        </a:lnTo>
                        <a:lnTo>
                          <a:pt x="439" y="552"/>
                        </a:lnTo>
                        <a:lnTo>
                          <a:pt x="439" y="431"/>
                        </a:lnTo>
                        <a:close/>
                      </a:path>
                    </a:pathLst>
                  </a:custGeom>
                  <a:solidFill>
                    <a:srgbClr val="E6E6E6"/>
                  </a:solidFill>
                  <a:ln w="4763">
                    <a:solidFill>
                      <a:schemeClr val="bg2"/>
                    </a:solidFill>
                    <a:round/>
                    <a:headEnd/>
                    <a:tailEnd/>
                  </a:ln>
                </p:spPr>
                <p:txBody>
                  <a:bodyPr/>
                  <a:lstStyle/>
                  <a:p>
                    <a:endParaRPr lang="en-US"/>
                  </a:p>
                </p:txBody>
              </p:sp>
              <p:sp>
                <p:nvSpPr>
                  <p:cNvPr id="557" name="Freeform 44"/>
                  <p:cNvSpPr>
                    <a:spLocks/>
                  </p:cNvSpPr>
                  <p:nvPr/>
                </p:nvSpPr>
                <p:spPr bwMode="auto">
                  <a:xfrm>
                    <a:off x="3623" y="2553"/>
                    <a:ext cx="491" cy="123"/>
                  </a:xfrm>
                  <a:custGeom>
                    <a:avLst/>
                    <a:gdLst>
                      <a:gd name="T0" fmla="*/ 0 w 491"/>
                      <a:gd name="T1" fmla="*/ 0 h 123"/>
                      <a:gd name="T2" fmla="*/ 491 w 491"/>
                      <a:gd name="T3" fmla="*/ 2 h 123"/>
                      <a:gd name="T4" fmla="*/ 491 w 491"/>
                      <a:gd name="T5" fmla="*/ 123 h 123"/>
                      <a:gd name="T6" fmla="*/ 0 w 491"/>
                      <a:gd name="T7" fmla="*/ 121 h 123"/>
                      <a:gd name="T8" fmla="*/ 0 w 491"/>
                      <a:gd name="T9" fmla="*/ 0 h 123"/>
                      <a:gd name="T10" fmla="*/ 0 60000 65536"/>
                      <a:gd name="T11" fmla="*/ 0 60000 65536"/>
                      <a:gd name="T12" fmla="*/ 0 60000 65536"/>
                      <a:gd name="T13" fmla="*/ 0 60000 65536"/>
                      <a:gd name="T14" fmla="*/ 0 60000 65536"/>
                      <a:gd name="T15" fmla="*/ 0 w 491"/>
                      <a:gd name="T16" fmla="*/ 0 h 123"/>
                      <a:gd name="T17" fmla="*/ 491 w 491"/>
                      <a:gd name="T18" fmla="*/ 123 h 123"/>
                    </a:gdLst>
                    <a:ahLst/>
                    <a:cxnLst>
                      <a:cxn ang="T10">
                        <a:pos x="T0" y="T1"/>
                      </a:cxn>
                      <a:cxn ang="T11">
                        <a:pos x="T2" y="T3"/>
                      </a:cxn>
                      <a:cxn ang="T12">
                        <a:pos x="T4" y="T5"/>
                      </a:cxn>
                      <a:cxn ang="T13">
                        <a:pos x="T6" y="T7"/>
                      </a:cxn>
                      <a:cxn ang="T14">
                        <a:pos x="T8" y="T9"/>
                      </a:cxn>
                    </a:cxnLst>
                    <a:rect l="T15" t="T16" r="T17" b="T18"/>
                    <a:pathLst>
                      <a:path w="491" h="123">
                        <a:moveTo>
                          <a:pt x="0" y="0"/>
                        </a:moveTo>
                        <a:lnTo>
                          <a:pt x="491" y="2"/>
                        </a:lnTo>
                        <a:lnTo>
                          <a:pt x="491" y="123"/>
                        </a:lnTo>
                        <a:lnTo>
                          <a:pt x="0" y="121"/>
                        </a:lnTo>
                        <a:lnTo>
                          <a:pt x="0" y="0"/>
                        </a:lnTo>
                        <a:close/>
                      </a:path>
                    </a:pathLst>
                  </a:custGeom>
                  <a:solidFill>
                    <a:srgbClr val="E6E6E6"/>
                  </a:solidFill>
                  <a:ln w="4763">
                    <a:solidFill>
                      <a:schemeClr val="bg2"/>
                    </a:solidFill>
                    <a:round/>
                    <a:headEnd/>
                    <a:tailEnd/>
                  </a:ln>
                </p:spPr>
                <p:txBody>
                  <a:bodyPr/>
                  <a:lstStyle/>
                  <a:p>
                    <a:endParaRPr lang="en-US"/>
                  </a:p>
                </p:txBody>
              </p:sp>
              <p:sp>
                <p:nvSpPr>
                  <p:cNvPr id="558" name="Freeform 45"/>
                  <p:cNvSpPr>
                    <a:spLocks/>
                  </p:cNvSpPr>
                  <p:nvPr/>
                </p:nvSpPr>
                <p:spPr bwMode="auto">
                  <a:xfrm>
                    <a:off x="2720" y="2122"/>
                    <a:ext cx="1394" cy="433"/>
                  </a:xfrm>
                  <a:custGeom>
                    <a:avLst/>
                    <a:gdLst>
                      <a:gd name="T0" fmla="*/ 955 w 1394"/>
                      <a:gd name="T1" fmla="*/ 2 h 433"/>
                      <a:gd name="T2" fmla="*/ 0 w 1394"/>
                      <a:gd name="T3" fmla="*/ 0 h 433"/>
                      <a:gd name="T4" fmla="*/ 903 w 1394"/>
                      <a:gd name="T5" fmla="*/ 431 h 433"/>
                      <a:gd name="T6" fmla="*/ 1394 w 1394"/>
                      <a:gd name="T7" fmla="*/ 433 h 433"/>
                      <a:gd name="T8" fmla="*/ 955 w 1394"/>
                      <a:gd name="T9" fmla="*/ 2 h 433"/>
                      <a:gd name="T10" fmla="*/ 0 60000 65536"/>
                      <a:gd name="T11" fmla="*/ 0 60000 65536"/>
                      <a:gd name="T12" fmla="*/ 0 60000 65536"/>
                      <a:gd name="T13" fmla="*/ 0 60000 65536"/>
                      <a:gd name="T14" fmla="*/ 0 60000 65536"/>
                      <a:gd name="T15" fmla="*/ 0 w 1394"/>
                      <a:gd name="T16" fmla="*/ 0 h 433"/>
                      <a:gd name="T17" fmla="*/ 1394 w 1394"/>
                      <a:gd name="T18" fmla="*/ 433 h 433"/>
                    </a:gdLst>
                    <a:ahLst/>
                    <a:cxnLst>
                      <a:cxn ang="T10">
                        <a:pos x="T0" y="T1"/>
                      </a:cxn>
                      <a:cxn ang="T11">
                        <a:pos x="T2" y="T3"/>
                      </a:cxn>
                      <a:cxn ang="T12">
                        <a:pos x="T4" y="T5"/>
                      </a:cxn>
                      <a:cxn ang="T13">
                        <a:pos x="T6" y="T7"/>
                      </a:cxn>
                      <a:cxn ang="T14">
                        <a:pos x="T8" y="T9"/>
                      </a:cxn>
                    </a:cxnLst>
                    <a:rect l="T15" t="T16" r="T17" b="T18"/>
                    <a:pathLst>
                      <a:path w="1394" h="433">
                        <a:moveTo>
                          <a:pt x="955" y="2"/>
                        </a:moveTo>
                        <a:lnTo>
                          <a:pt x="0" y="0"/>
                        </a:lnTo>
                        <a:lnTo>
                          <a:pt x="903" y="431"/>
                        </a:lnTo>
                        <a:lnTo>
                          <a:pt x="1394" y="433"/>
                        </a:lnTo>
                        <a:lnTo>
                          <a:pt x="955" y="2"/>
                        </a:lnTo>
                        <a:close/>
                      </a:path>
                    </a:pathLst>
                  </a:custGeom>
                  <a:solidFill>
                    <a:srgbClr val="E6E6E6"/>
                  </a:solidFill>
                  <a:ln w="4763">
                    <a:solidFill>
                      <a:schemeClr val="bg2"/>
                    </a:solidFill>
                    <a:round/>
                    <a:headEnd/>
                    <a:tailEnd/>
                  </a:ln>
                </p:spPr>
                <p:txBody>
                  <a:bodyPr/>
                  <a:lstStyle/>
                  <a:p>
                    <a:endParaRPr lang="en-US"/>
                  </a:p>
                </p:txBody>
              </p:sp>
            </p:grpSp>
            <p:grpSp>
              <p:nvGrpSpPr>
                <p:cNvPr id="543" name="Group 46"/>
                <p:cNvGrpSpPr>
                  <a:grpSpLocks/>
                </p:cNvGrpSpPr>
                <p:nvPr/>
              </p:nvGrpSpPr>
              <p:grpSpPr bwMode="auto">
                <a:xfrm>
                  <a:off x="1593" y="2122"/>
                  <a:ext cx="949" cy="554"/>
                  <a:chOff x="1593" y="2122"/>
                  <a:chExt cx="949" cy="554"/>
                </a:xfrm>
              </p:grpSpPr>
              <p:sp>
                <p:nvSpPr>
                  <p:cNvPr id="549" name="Freeform 47"/>
                  <p:cNvSpPr>
                    <a:spLocks/>
                  </p:cNvSpPr>
                  <p:nvPr/>
                </p:nvSpPr>
                <p:spPr bwMode="auto">
                  <a:xfrm>
                    <a:off x="1593" y="2122"/>
                    <a:ext cx="949" cy="123"/>
                  </a:xfrm>
                  <a:custGeom>
                    <a:avLst/>
                    <a:gdLst>
                      <a:gd name="T0" fmla="*/ 949 w 949"/>
                      <a:gd name="T1" fmla="*/ 0 h 123"/>
                      <a:gd name="T2" fmla="*/ 0 w 949"/>
                      <a:gd name="T3" fmla="*/ 2 h 123"/>
                      <a:gd name="T4" fmla="*/ 0 w 949"/>
                      <a:gd name="T5" fmla="*/ 123 h 123"/>
                      <a:gd name="T6" fmla="*/ 949 w 949"/>
                      <a:gd name="T7" fmla="*/ 122 h 123"/>
                      <a:gd name="T8" fmla="*/ 949 w 949"/>
                      <a:gd name="T9" fmla="*/ 0 h 123"/>
                      <a:gd name="T10" fmla="*/ 0 60000 65536"/>
                      <a:gd name="T11" fmla="*/ 0 60000 65536"/>
                      <a:gd name="T12" fmla="*/ 0 60000 65536"/>
                      <a:gd name="T13" fmla="*/ 0 60000 65536"/>
                      <a:gd name="T14" fmla="*/ 0 60000 65536"/>
                      <a:gd name="T15" fmla="*/ 0 w 949"/>
                      <a:gd name="T16" fmla="*/ 0 h 123"/>
                      <a:gd name="T17" fmla="*/ 949 w 949"/>
                      <a:gd name="T18" fmla="*/ 123 h 123"/>
                    </a:gdLst>
                    <a:ahLst/>
                    <a:cxnLst>
                      <a:cxn ang="T10">
                        <a:pos x="T0" y="T1"/>
                      </a:cxn>
                      <a:cxn ang="T11">
                        <a:pos x="T2" y="T3"/>
                      </a:cxn>
                      <a:cxn ang="T12">
                        <a:pos x="T4" y="T5"/>
                      </a:cxn>
                      <a:cxn ang="T13">
                        <a:pos x="T6" y="T7"/>
                      </a:cxn>
                      <a:cxn ang="T14">
                        <a:pos x="T8" y="T9"/>
                      </a:cxn>
                    </a:cxnLst>
                    <a:rect l="T15" t="T16" r="T17" b="T18"/>
                    <a:pathLst>
                      <a:path w="949" h="123">
                        <a:moveTo>
                          <a:pt x="949" y="0"/>
                        </a:moveTo>
                        <a:lnTo>
                          <a:pt x="0" y="2"/>
                        </a:lnTo>
                        <a:lnTo>
                          <a:pt x="0" y="123"/>
                        </a:lnTo>
                        <a:lnTo>
                          <a:pt x="949" y="122"/>
                        </a:lnTo>
                        <a:lnTo>
                          <a:pt x="949" y="0"/>
                        </a:lnTo>
                        <a:close/>
                      </a:path>
                    </a:pathLst>
                  </a:custGeom>
                  <a:solidFill>
                    <a:srgbClr val="E6E6E6"/>
                  </a:solidFill>
                  <a:ln w="4763">
                    <a:solidFill>
                      <a:schemeClr val="bg2"/>
                    </a:solidFill>
                    <a:round/>
                    <a:headEnd/>
                    <a:tailEnd/>
                  </a:ln>
                </p:spPr>
                <p:txBody>
                  <a:bodyPr/>
                  <a:lstStyle/>
                  <a:p>
                    <a:endParaRPr lang="en-US"/>
                  </a:p>
                </p:txBody>
              </p:sp>
              <p:sp>
                <p:nvSpPr>
                  <p:cNvPr id="550" name="Freeform 48"/>
                  <p:cNvSpPr>
                    <a:spLocks/>
                  </p:cNvSpPr>
                  <p:nvPr/>
                </p:nvSpPr>
                <p:spPr bwMode="auto">
                  <a:xfrm>
                    <a:off x="1593" y="2124"/>
                    <a:ext cx="439" cy="552"/>
                  </a:xfrm>
                  <a:custGeom>
                    <a:avLst/>
                    <a:gdLst>
                      <a:gd name="T0" fmla="*/ 0 w 439"/>
                      <a:gd name="T1" fmla="*/ 0 h 552"/>
                      <a:gd name="T2" fmla="*/ 439 w 439"/>
                      <a:gd name="T3" fmla="*/ 431 h 552"/>
                      <a:gd name="T4" fmla="*/ 439 w 439"/>
                      <a:gd name="T5" fmla="*/ 552 h 552"/>
                      <a:gd name="T6" fmla="*/ 0 w 439"/>
                      <a:gd name="T7" fmla="*/ 121 h 552"/>
                      <a:gd name="T8" fmla="*/ 0 w 439"/>
                      <a:gd name="T9" fmla="*/ 0 h 552"/>
                      <a:gd name="T10" fmla="*/ 0 60000 65536"/>
                      <a:gd name="T11" fmla="*/ 0 60000 65536"/>
                      <a:gd name="T12" fmla="*/ 0 60000 65536"/>
                      <a:gd name="T13" fmla="*/ 0 60000 65536"/>
                      <a:gd name="T14" fmla="*/ 0 60000 65536"/>
                      <a:gd name="T15" fmla="*/ 0 w 439"/>
                      <a:gd name="T16" fmla="*/ 0 h 552"/>
                      <a:gd name="T17" fmla="*/ 439 w 439"/>
                      <a:gd name="T18" fmla="*/ 552 h 552"/>
                    </a:gdLst>
                    <a:ahLst/>
                    <a:cxnLst>
                      <a:cxn ang="T10">
                        <a:pos x="T0" y="T1"/>
                      </a:cxn>
                      <a:cxn ang="T11">
                        <a:pos x="T2" y="T3"/>
                      </a:cxn>
                      <a:cxn ang="T12">
                        <a:pos x="T4" y="T5"/>
                      </a:cxn>
                      <a:cxn ang="T13">
                        <a:pos x="T6" y="T7"/>
                      </a:cxn>
                      <a:cxn ang="T14">
                        <a:pos x="T8" y="T9"/>
                      </a:cxn>
                    </a:cxnLst>
                    <a:rect l="T15" t="T16" r="T17" b="T18"/>
                    <a:pathLst>
                      <a:path w="439" h="552">
                        <a:moveTo>
                          <a:pt x="0" y="0"/>
                        </a:moveTo>
                        <a:lnTo>
                          <a:pt x="439" y="431"/>
                        </a:lnTo>
                        <a:lnTo>
                          <a:pt x="439" y="552"/>
                        </a:lnTo>
                        <a:lnTo>
                          <a:pt x="0" y="121"/>
                        </a:lnTo>
                        <a:lnTo>
                          <a:pt x="0" y="0"/>
                        </a:lnTo>
                        <a:close/>
                      </a:path>
                    </a:pathLst>
                  </a:custGeom>
                  <a:solidFill>
                    <a:srgbClr val="E6E6E6"/>
                  </a:solidFill>
                  <a:ln w="4763">
                    <a:solidFill>
                      <a:schemeClr val="bg2"/>
                    </a:solidFill>
                    <a:round/>
                    <a:headEnd/>
                    <a:tailEnd/>
                  </a:ln>
                </p:spPr>
                <p:txBody>
                  <a:bodyPr/>
                  <a:lstStyle/>
                  <a:p>
                    <a:endParaRPr lang="en-US"/>
                  </a:p>
                </p:txBody>
              </p:sp>
              <p:sp>
                <p:nvSpPr>
                  <p:cNvPr id="551" name="Freeform 49"/>
                  <p:cNvSpPr>
                    <a:spLocks/>
                  </p:cNvSpPr>
                  <p:nvPr/>
                </p:nvSpPr>
                <p:spPr bwMode="auto">
                  <a:xfrm>
                    <a:off x="2500" y="2122"/>
                    <a:ext cx="42" cy="552"/>
                  </a:xfrm>
                  <a:custGeom>
                    <a:avLst/>
                    <a:gdLst>
                      <a:gd name="T0" fmla="*/ 0 w 42"/>
                      <a:gd name="T1" fmla="*/ 431 h 552"/>
                      <a:gd name="T2" fmla="*/ 42 w 42"/>
                      <a:gd name="T3" fmla="*/ 0 h 552"/>
                      <a:gd name="T4" fmla="*/ 42 w 42"/>
                      <a:gd name="T5" fmla="*/ 122 h 552"/>
                      <a:gd name="T6" fmla="*/ 0 w 42"/>
                      <a:gd name="T7" fmla="*/ 552 h 552"/>
                      <a:gd name="T8" fmla="*/ 0 w 42"/>
                      <a:gd name="T9" fmla="*/ 431 h 552"/>
                      <a:gd name="T10" fmla="*/ 0 60000 65536"/>
                      <a:gd name="T11" fmla="*/ 0 60000 65536"/>
                      <a:gd name="T12" fmla="*/ 0 60000 65536"/>
                      <a:gd name="T13" fmla="*/ 0 60000 65536"/>
                      <a:gd name="T14" fmla="*/ 0 60000 65536"/>
                      <a:gd name="T15" fmla="*/ 0 w 42"/>
                      <a:gd name="T16" fmla="*/ 0 h 552"/>
                      <a:gd name="T17" fmla="*/ 42 w 42"/>
                      <a:gd name="T18" fmla="*/ 552 h 552"/>
                    </a:gdLst>
                    <a:ahLst/>
                    <a:cxnLst>
                      <a:cxn ang="T10">
                        <a:pos x="T0" y="T1"/>
                      </a:cxn>
                      <a:cxn ang="T11">
                        <a:pos x="T2" y="T3"/>
                      </a:cxn>
                      <a:cxn ang="T12">
                        <a:pos x="T4" y="T5"/>
                      </a:cxn>
                      <a:cxn ang="T13">
                        <a:pos x="T6" y="T7"/>
                      </a:cxn>
                      <a:cxn ang="T14">
                        <a:pos x="T8" y="T9"/>
                      </a:cxn>
                    </a:cxnLst>
                    <a:rect l="T15" t="T16" r="T17" b="T18"/>
                    <a:pathLst>
                      <a:path w="42" h="552">
                        <a:moveTo>
                          <a:pt x="0" y="431"/>
                        </a:moveTo>
                        <a:lnTo>
                          <a:pt x="42" y="0"/>
                        </a:lnTo>
                        <a:lnTo>
                          <a:pt x="42" y="122"/>
                        </a:lnTo>
                        <a:lnTo>
                          <a:pt x="0" y="552"/>
                        </a:lnTo>
                        <a:lnTo>
                          <a:pt x="0" y="431"/>
                        </a:lnTo>
                        <a:close/>
                      </a:path>
                    </a:pathLst>
                  </a:custGeom>
                  <a:solidFill>
                    <a:srgbClr val="E6E6E6"/>
                  </a:solidFill>
                  <a:ln w="4763">
                    <a:solidFill>
                      <a:schemeClr val="bg2"/>
                    </a:solidFill>
                    <a:round/>
                    <a:headEnd/>
                    <a:tailEnd/>
                  </a:ln>
                </p:spPr>
                <p:txBody>
                  <a:bodyPr/>
                  <a:lstStyle/>
                  <a:p>
                    <a:endParaRPr lang="en-US"/>
                  </a:p>
                </p:txBody>
              </p:sp>
              <p:sp>
                <p:nvSpPr>
                  <p:cNvPr id="552" name="Freeform 50"/>
                  <p:cNvSpPr>
                    <a:spLocks/>
                  </p:cNvSpPr>
                  <p:nvPr/>
                </p:nvSpPr>
                <p:spPr bwMode="auto">
                  <a:xfrm>
                    <a:off x="2032" y="2553"/>
                    <a:ext cx="468" cy="123"/>
                  </a:xfrm>
                  <a:custGeom>
                    <a:avLst/>
                    <a:gdLst>
                      <a:gd name="T0" fmla="*/ 0 w 468"/>
                      <a:gd name="T1" fmla="*/ 2 h 123"/>
                      <a:gd name="T2" fmla="*/ 468 w 468"/>
                      <a:gd name="T3" fmla="*/ 0 h 123"/>
                      <a:gd name="T4" fmla="*/ 468 w 468"/>
                      <a:gd name="T5" fmla="*/ 121 h 123"/>
                      <a:gd name="T6" fmla="*/ 0 w 468"/>
                      <a:gd name="T7" fmla="*/ 123 h 123"/>
                      <a:gd name="T8" fmla="*/ 0 w 468"/>
                      <a:gd name="T9" fmla="*/ 2 h 123"/>
                      <a:gd name="T10" fmla="*/ 0 60000 65536"/>
                      <a:gd name="T11" fmla="*/ 0 60000 65536"/>
                      <a:gd name="T12" fmla="*/ 0 60000 65536"/>
                      <a:gd name="T13" fmla="*/ 0 60000 65536"/>
                      <a:gd name="T14" fmla="*/ 0 60000 65536"/>
                      <a:gd name="T15" fmla="*/ 0 w 468"/>
                      <a:gd name="T16" fmla="*/ 0 h 123"/>
                      <a:gd name="T17" fmla="*/ 468 w 468"/>
                      <a:gd name="T18" fmla="*/ 123 h 123"/>
                    </a:gdLst>
                    <a:ahLst/>
                    <a:cxnLst>
                      <a:cxn ang="T10">
                        <a:pos x="T0" y="T1"/>
                      </a:cxn>
                      <a:cxn ang="T11">
                        <a:pos x="T2" y="T3"/>
                      </a:cxn>
                      <a:cxn ang="T12">
                        <a:pos x="T4" y="T5"/>
                      </a:cxn>
                      <a:cxn ang="T13">
                        <a:pos x="T6" y="T7"/>
                      </a:cxn>
                      <a:cxn ang="T14">
                        <a:pos x="T8" y="T9"/>
                      </a:cxn>
                    </a:cxnLst>
                    <a:rect l="T15" t="T16" r="T17" b="T18"/>
                    <a:pathLst>
                      <a:path w="468" h="123">
                        <a:moveTo>
                          <a:pt x="0" y="2"/>
                        </a:moveTo>
                        <a:lnTo>
                          <a:pt x="468" y="0"/>
                        </a:lnTo>
                        <a:lnTo>
                          <a:pt x="468" y="121"/>
                        </a:lnTo>
                        <a:lnTo>
                          <a:pt x="0" y="123"/>
                        </a:lnTo>
                        <a:lnTo>
                          <a:pt x="0" y="2"/>
                        </a:lnTo>
                        <a:close/>
                      </a:path>
                    </a:pathLst>
                  </a:custGeom>
                  <a:solidFill>
                    <a:srgbClr val="E6E6E6"/>
                  </a:solidFill>
                  <a:ln w="4763">
                    <a:solidFill>
                      <a:schemeClr val="bg2"/>
                    </a:solidFill>
                    <a:round/>
                    <a:headEnd/>
                    <a:tailEnd/>
                  </a:ln>
                </p:spPr>
                <p:txBody>
                  <a:bodyPr/>
                  <a:lstStyle/>
                  <a:p>
                    <a:endParaRPr lang="en-US"/>
                  </a:p>
                </p:txBody>
              </p:sp>
              <p:sp>
                <p:nvSpPr>
                  <p:cNvPr id="553" name="Freeform 51"/>
                  <p:cNvSpPr>
                    <a:spLocks/>
                  </p:cNvSpPr>
                  <p:nvPr/>
                </p:nvSpPr>
                <p:spPr bwMode="auto">
                  <a:xfrm>
                    <a:off x="1593" y="2122"/>
                    <a:ext cx="949" cy="433"/>
                  </a:xfrm>
                  <a:custGeom>
                    <a:avLst/>
                    <a:gdLst>
                      <a:gd name="T0" fmla="*/ 949 w 949"/>
                      <a:gd name="T1" fmla="*/ 0 h 433"/>
                      <a:gd name="T2" fmla="*/ 0 w 949"/>
                      <a:gd name="T3" fmla="*/ 2 h 433"/>
                      <a:gd name="T4" fmla="*/ 439 w 949"/>
                      <a:gd name="T5" fmla="*/ 433 h 433"/>
                      <a:gd name="T6" fmla="*/ 907 w 949"/>
                      <a:gd name="T7" fmla="*/ 431 h 433"/>
                      <a:gd name="T8" fmla="*/ 949 w 949"/>
                      <a:gd name="T9" fmla="*/ 0 h 433"/>
                      <a:gd name="T10" fmla="*/ 0 60000 65536"/>
                      <a:gd name="T11" fmla="*/ 0 60000 65536"/>
                      <a:gd name="T12" fmla="*/ 0 60000 65536"/>
                      <a:gd name="T13" fmla="*/ 0 60000 65536"/>
                      <a:gd name="T14" fmla="*/ 0 60000 65536"/>
                      <a:gd name="T15" fmla="*/ 0 w 949"/>
                      <a:gd name="T16" fmla="*/ 0 h 433"/>
                      <a:gd name="T17" fmla="*/ 949 w 949"/>
                      <a:gd name="T18" fmla="*/ 433 h 433"/>
                    </a:gdLst>
                    <a:ahLst/>
                    <a:cxnLst>
                      <a:cxn ang="T10">
                        <a:pos x="T0" y="T1"/>
                      </a:cxn>
                      <a:cxn ang="T11">
                        <a:pos x="T2" y="T3"/>
                      </a:cxn>
                      <a:cxn ang="T12">
                        <a:pos x="T4" y="T5"/>
                      </a:cxn>
                      <a:cxn ang="T13">
                        <a:pos x="T6" y="T7"/>
                      </a:cxn>
                      <a:cxn ang="T14">
                        <a:pos x="T8" y="T9"/>
                      </a:cxn>
                    </a:cxnLst>
                    <a:rect l="T15" t="T16" r="T17" b="T18"/>
                    <a:pathLst>
                      <a:path w="949" h="433">
                        <a:moveTo>
                          <a:pt x="949" y="0"/>
                        </a:moveTo>
                        <a:lnTo>
                          <a:pt x="0" y="2"/>
                        </a:lnTo>
                        <a:lnTo>
                          <a:pt x="439" y="433"/>
                        </a:lnTo>
                        <a:lnTo>
                          <a:pt x="907" y="431"/>
                        </a:lnTo>
                        <a:lnTo>
                          <a:pt x="949" y="0"/>
                        </a:lnTo>
                        <a:close/>
                      </a:path>
                    </a:pathLst>
                  </a:custGeom>
                  <a:solidFill>
                    <a:srgbClr val="E6E6E6"/>
                  </a:solidFill>
                  <a:ln w="4763">
                    <a:solidFill>
                      <a:schemeClr val="bg2"/>
                    </a:solidFill>
                    <a:round/>
                    <a:headEnd/>
                    <a:tailEnd/>
                  </a:ln>
                </p:spPr>
                <p:txBody>
                  <a:bodyPr/>
                  <a:lstStyle/>
                  <a:p>
                    <a:endParaRPr lang="en-US"/>
                  </a:p>
                </p:txBody>
              </p:sp>
            </p:grpSp>
            <p:grpSp>
              <p:nvGrpSpPr>
                <p:cNvPr id="544" name="Group 52"/>
                <p:cNvGrpSpPr>
                  <a:grpSpLocks/>
                </p:cNvGrpSpPr>
                <p:nvPr/>
              </p:nvGrpSpPr>
              <p:grpSpPr bwMode="auto">
                <a:xfrm>
                  <a:off x="2571" y="2122"/>
                  <a:ext cx="949" cy="552"/>
                  <a:chOff x="2571" y="2122"/>
                  <a:chExt cx="949" cy="552"/>
                </a:xfrm>
              </p:grpSpPr>
              <p:sp>
                <p:nvSpPr>
                  <p:cNvPr id="545" name="Freeform 53"/>
                  <p:cNvSpPr>
                    <a:spLocks/>
                  </p:cNvSpPr>
                  <p:nvPr/>
                </p:nvSpPr>
                <p:spPr bwMode="auto">
                  <a:xfrm>
                    <a:off x="2613" y="2122"/>
                    <a:ext cx="907" cy="552"/>
                  </a:xfrm>
                  <a:custGeom>
                    <a:avLst/>
                    <a:gdLst>
                      <a:gd name="T0" fmla="*/ 0 w 907"/>
                      <a:gd name="T1" fmla="*/ 0 h 552"/>
                      <a:gd name="T2" fmla="*/ 907 w 907"/>
                      <a:gd name="T3" fmla="*/ 431 h 552"/>
                      <a:gd name="T4" fmla="*/ 907 w 907"/>
                      <a:gd name="T5" fmla="*/ 552 h 552"/>
                      <a:gd name="T6" fmla="*/ 0 w 907"/>
                      <a:gd name="T7" fmla="*/ 122 h 552"/>
                      <a:gd name="T8" fmla="*/ 0 w 907"/>
                      <a:gd name="T9" fmla="*/ 0 h 552"/>
                      <a:gd name="T10" fmla="*/ 0 60000 65536"/>
                      <a:gd name="T11" fmla="*/ 0 60000 65536"/>
                      <a:gd name="T12" fmla="*/ 0 60000 65536"/>
                      <a:gd name="T13" fmla="*/ 0 60000 65536"/>
                      <a:gd name="T14" fmla="*/ 0 60000 65536"/>
                      <a:gd name="T15" fmla="*/ 0 w 907"/>
                      <a:gd name="T16" fmla="*/ 0 h 552"/>
                      <a:gd name="T17" fmla="*/ 907 w 907"/>
                      <a:gd name="T18" fmla="*/ 552 h 552"/>
                    </a:gdLst>
                    <a:ahLst/>
                    <a:cxnLst>
                      <a:cxn ang="T10">
                        <a:pos x="T0" y="T1"/>
                      </a:cxn>
                      <a:cxn ang="T11">
                        <a:pos x="T2" y="T3"/>
                      </a:cxn>
                      <a:cxn ang="T12">
                        <a:pos x="T4" y="T5"/>
                      </a:cxn>
                      <a:cxn ang="T13">
                        <a:pos x="T6" y="T7"/>
                      </a:cxn>
                      <a:cxn ang="T14">
                        <a:pos x="T8" y="T9"/>
                      </a:cxn>
                    </a:cxnLst>
                    <a:rect l="T15" t="T16" r="T17" b="T18"/>
                    <a:pathLst>
                      <a:path w="907" h="552">
                        <a:moveTo>
                          <a:pt x="0" y="0"/>
                        </a:moveTo>
                        <a:lnTo>
                          <a:pt x="907" y="431"/>
                        </a:lnTo>
                        <a:lnTo>
                          <a:pt x="907" y="552"/>
                        </a:lnTo>
                        <a:lnTo>
                          <a:pt x="0" y="122"/>
                        </a:lnTo>
                        <a:lnTo>
                          <a:pt x="0" y="0"/>
                        </a:lnTo>
                        <a:close/>
                      </a:path>
                    </a:pathLst>
                  </a:custGeom>
                  <a:solidFill>
                    <a:srgbClr val="E6E6E6"/>
                  </a:solidFill>
                  <a:ln w="4763">
                    <a:solidFill>
                      <a:schemeClr val="bg2"/>
                    </a:solidFill>
                    <a:round/>
                    <a:headEnd/>
                    <a:tailEnd/>
                  </a:ln>
                </p:spPr>
                <p:txBody>
                  <a:bodyPr/>
                  <a:lstStyle/>
                  <a:p>
                    <a:endParaRPr lang="en-US"/>
                  </a:p>
                </p:txBody>
              </p:sp>
              <p:sp>
                <p:nvSpPr>
                  <p:cNvPr id="546" name="Freeform 54"/>
                  <p:cNvSpPr>
                    <a:spLocks/>
                  </p:cNvSpPr>
                  <p:nvPr/>
                </p:nvSpPr>
                <p:spPr bwMode="auto">
                  <a:xfrm>
                    <a:off x="2571" y="2122"/>
                    <a:ext cx="42" cy="552"/>
                  </a:xfrm>
                  <a:custGeom>
                    <a:avLst/>
                    <a:gdLst>
                      <a:gd name="T0" fmla="*/ 0 w 42"/>
                      <a:gd name="T1" fmla="*/ 431 h 552"/>
                      <a:gd name="T2" fmla="*/ 42 w 42"/>
                      <a:gd name="T3" fmla="*/ 0 h 552"/>
                      <a:gd name="T4" fmla="*/ 42 w 42"/>
                      <a:gd name="T5" fmla="*/ 122 h 552"/>
                      <a:gd name="T6" fmla="*/ 0 w 42"/>
                      <a:gd name="T7" fmla="*/ 552 h 552"/>
                      <a:gd name="T8" fmla="*/ 0 w 42"/>
                      <a:gd name="T9" fmla="*/ 431 h 552"/>
                      <a:gd name="T10" fmla="*/ 0 60000 65536"/>
                      <a:gd name="T11" fmla="*/ 0 60000 65536"/>
                      <a:gd name="T12" fmla="*/ 0 60000 65536"/>
                      <a:gd name="T13" fmla="*/ 0 60000 65536"/>
                      <a:gd name="T14" fmla="*/ 0 60000 65536"/>
                      <a:gd name="T15" fmla="*/ 0 w 42"/>
                      <a:gd name="T16" fmla="*/ 0 h 552"/>
                      <a:gd name="T17" fmla="*/ 42 w 42"/>
                      <a:gd name="T18" fmla="*/ 552 h 552"/>
                    </a:gdLst>
                    <a:ahLst/>
                    <a:cxnLst>
                      <a:cxn ang="T10">
                        <a:pos x="T0" y="T1"/>
                      </a:cxn>
                      <a:cxn ang="T11">
                        <a:pos x="T2" y="T3"/>
                      </a:cxn>
                      <a:cxn ang="T12">
                        <a:pos x="T4" y="T5"/>
                      </a:cxn>
                      <a:cxn ang="T13">
                        <a:pos x="T6" y="T7"/>
                      </a:cxn>
                      <a:cxn ang="T14">
                        <a:pos x="T8" y="T9"/>
                      </a:cxn>
                    </a:cxnLst>
                    <a:rect l="T15" t="T16" r="T17" b="T18"/>
                    <a:pathLst>
                      <a:path w="42" h="552">
                        <a:moveTo>
                          <a:pt x="0" y="431"/>
                        </a:moveTo>
                        <a:lnTo>
                          <a:pt x="42" y="0"/>
                        </a:lnTo>
                        <a:lnTo>
                          <a:pt x="42" y="122"/>
                        </a:lnTo>
                        <a:lnTo>
                          <a:pt x="0" y="552"/>
                        </a:lnTo>
                        <a:lnTo>
                          <a:pt x="0" y="431"/>
                        </a:lnTo>
                        <a:close/>
                      </a:path>
                    </a:pathLst>
                  </a:custGeom>
                  <a:solidFill>
                    <a:srgbClr val="E6E6E6"/>
                  </a:solidFill>
                  <a:ln w="4763">
                    <a:solidFill>
                      <a:schemeClr val="bg2"/>
                    </a:solidFill>
                    <a:round/>
                    <a:headEnd/>
                    <a:tailEnd/>
                  </a:ln>
                </p:spPr>
                <p:txBody>
                  <a:bodyPr/>
                  <a:lstStyle/>
                  <a:p>
                    <a:endParaRPr lang="en-US"/>
                  </a:p>
                </p:txBody>
              </p:sp>
              <p:sp>
                <p:nvSpPr>
                  <p:cNvPr id="547" name="Rectangle 55"/>
                  <p:cNvSpPr>
                    <a:spLocks noChangeArrowheads="1"/>
                  </p:cNvSpPr>
                  <p:nvPr/>
                </p:nvSpPr>
                <p:spPr bwMode="auto">
                  <a:xfrm>
                    <a:off x="2571" y="2553"/>
                    <a:ext cx="949" cy="121"/>
                  </a:xfrm>
                  <a:prstGeom prst="rect">
                    <a:avLst/>
                  </a:prstGeom>
                  <a:solidFill>
                    <a:srgbClr val="E6E6E6"/>
                  </a:solidFill>
                  <a:ln w="4763">
                    <a:solidFill>
                      <a:schemeClr val="bg2"/>
                    </a:solidFill>
                    <a:miter lim="800000"/>
                    <a:headEnd/>
                    <a:tailEnd/>
                  </a:ln>
                </p:spPr>
                <p:txBody>
                  <a:bodyPr/>
                  <a:lstStyle/>
                  <a:p>
                    <a:endParaRPr lang="en-US"/>
                  </a:p>
                </p:txBody>
              </p:sp>
              <p:sp>
                <p:nvSpPr>
                  <p:cNvPr id="548" name="Freeform 56"/>
                  <p:cNvSpPr>
                    <a:spLocks/>
                  </p:cNvSpPr>
                  <p:nvPr/>
                </p:nvSpPr>
                <p:spPr bwMode="auto">
                  <a:xfrm>
                    <a:off x="2571" y="2122"/>
                    <a:ext cx="949" cy="431"/>
                  </a:xfrm>
                  <a:custGeom>
                    <a:avLst/>
                    <a:gdLst>
                      <a:gd name="T0" fmla="*/ 42 w 949"/>
                      <a:gd name="T1" fmla="*/ 0 h 431"/>
                      <a:gd name="T2" fmla="*/ 949 w 949"/>
                      <a:gd name="T3" fmla="*/ 431 h 431"/>
                      <a:gd name="T4" fmla="*/ 0 w 949"/>
                      <a:gd name="T5" fmla="*/ 431 h 431"/>
                      <a:gd name="T6" fmla="*/ 42 w 949"/>
                      <a:gd name="T7" fmla="*/ 0 h 431"/>
                      <a:gd name="T8" fmla="*/ 0 60000 65536"/>
                      <a:gd name="T9" fmla="*/ 0 60000 65536"/>
                      <a:gd name="T10" fmla="*/ 0 60000 65536"/>
                      <a:gd name="T11" fmla="*/ 0 60000 65536"/>
                      <a:gd name="T12" fmla="*/ 0 w 949"/>
                      <a:gd name="T13" fmla="*/ 0 h 431"/>
                      <a:gd name="T14" fmla="*/ 949 w 949"/>
                      <a:gd name="T15" fmla="*/ 431 h 431"/>
                    </a:gdLst>
                    <a:ahLst/>
                    <a:cxnLst>
                      <a:cxn ang="T8">
                        <a:pos x="T0" y="T1"/>
                      </a:cxn>
                      <a:cxn ang="T9">
                        <a:pos x="T2" y="T3"/>
                      </a:cxn>
                      <a:cxn ang="T10">
                        <a:pos x="T4" y="T5"/>
                      </a:cxn>
                      <a:cxn ang="T11">
                        <a:pos x="T6" y="T7"/>
                      </a:cxn>
                    </a:cxnLst>
                    <a:rect l="T12" t="T13" r="T14" b="T15"/>
                    <a:pathLst>
                      <a:path w="949" h="431">
                        <a:moveTo>
                          <a:pt x="42" y="0"/>
                        </a:moveTo>
                        <a:lnTo>
                          <a:pt x="949" y="431"/>
                        </a:lnTo>
                        <a:lnTo>
                          <a:pt x="0" y="431"/>
                        </a:lnTo>
                        <a:lnTo>
                          <a:pt x="42" y="0"/>
                        </a:lnTo>
                        <a:close/>
                      </a:path>
                    </a:pathLst>
                  </a:custGeom>
                  <a:solidFill>
                    <a:srgbClr val="E6E6E6"/>
                  </a:solidFill>
                  <a:ln w="4763">
                    <a:solidFill>
                      <a:schemeClr val="bg2"/>
                    </a:solidFill>
                    <a:round/>
                    <a:headEnd/>
                    <a:tailEnd/>
                  </a:ln>
                </p:spPr>
                <p:txBody>
                  <a:bodyPr/>
                  <a:lstStyle/>
                  <a:p>
                    <a:endParaRPr lang="en-US"/>
                  </a:p>
                </p:txBody>
              </p:sp>
            </p:grpSp>
          </p:grpSp>
          <p:grpSp>
            <p:nvGrpSpPr>
              <p:cNvPr id="513" name="Group 57"/>
              <p:cNvGrpSpPr>
                <a:grpSpLocks/>
              </p:cNvGrpSpPr>
              <p:nvPr/>
            </p:nvGrpSpPr>
            <p:grpSpPr bwMode="auto">
              <a:xfrm>
                <a:off x="1619" y="1999"/>
                <a:ext cx="2477" cy="552"/>
                <a:chOff x="1619" y="1999"/>
                <a:chExt cx="2477" cy="552"/>
              </a:xfrm>
            </p:grpSpPr>
            <p:grpSp>
              <p:nvGrpSpPr>
                <p:cNvPr id="514" name="Group 58"/>
                <p:cNvGrpSpPr>
                  <a:grpSpLocks/>
                </p:cNvGrpSpPr>
                <p:nvPr/>
              </p:nvGrpSpPr>
              <p:grpSpPr bwMode="auto">
                <a:xfrm>
                  <a:off x="3191" y="1999"/>
                  <a:ext cx="905" cy="552"/>
                  <a:chOff x="3191" y="1999"/>
                  <a:chExt cx="905" cy="552"/>
                </a:xfrm>
              </p:grpSpPr>
              <p:sp>
                <p:nvSpPr>
                  <p:cNvPr id="536" name="Rectangle 59"/>
                  <p:cNvSpPr>
                    <a:spLocks noChangeArrowheads="1"/>
                  </p:cNvSpPr>
                  <p:nvPr/>
                </p:nvSpPr>
                <p:spPr bwMode="auto">
                  <a:xfrm>
                    <a:off x="3191" y="1999"/>
                    <a:ext cx="479" cy="122"/>
                  </a:xfrm>
                  <a:prstGeom prst="rect">
                    <a:avLst/>
                  </a:prstGeom>
                  <a:solidFill>
                    <a:srgbClr val="CCFFCC"/>
                  </a:solidFill>
                  <a:ln w="4763">
                    <a:solidFill>
                      <a:schemeClr val="bg2"/>
                    </a:solidFill>
                    <a:miter lim="800000"/>
                    <a:headEnd/>
                    <a:tailEnd/>
                  </a:ln>
                </p:spPr>
                <p:txBody>
                  <a:bodyPr/>
                  <a:lstStyle/>
                  <a:p>
                    <a:endParaRPr lang="en-US"/>
                  </a:p>
                </p:txBody>
              </p:sp>
              <p:sp>
                <p:nvSpPr>
                  <p:cNvPr id="537" name="Freeform 60"/>
                  <p:cNvSpPr>
                    <a:spLocks/>
                  </p:cNvSpPr>
                  <p:nvPr/>
                </p:nvSpPr>
                <p:spPr bwMode="auto">
                  <a:xfrm>
                    <a:off x="3670" y="1999"/>
                    <a:ext cx="426" cy="552"/>
                  </a:xfrm>
                  <a:custGeom>
                    <a:avLst/>
                    <a:gdLst>
                      <a:gd name="T0" fmla="*/ 426 w 426"/>
                      <a:gd name="T1" fmla="*/ 431 h 552"/>
                      <a:gd name="T2" fmla="*/ 0 w 426"/>
                      <a:gd name="T3" fmla="*/ 0 h 552"/>
                      <a:gd name="T4" fmla="*/ 0 w 426"/>
                      <a:gd name="T5" fmla="*/ 122 h 552"/>
                      <a:gd name="T6" fmla="*/ 426 w 426"/>
                      <a:gd name="T7" fmla="*/ 552 h 552"/>
                      <a:gd name="T8" fmla="*/ 426 w 426"/>
                      <a:gd name="T9" fmla="*/ 431 h 552"/>
                      <a:gd name="T10" fmla="*/ 0 60000 65536"/>
                      <a:gd name="T11" fmla="*/ 0 60000 65536"/>
                      <a:gd name="T12" fmla="*/ 0 60000 65536"/>
                      <a:gd name="T13" fmla="*/ 0 60000 65536"/>
                      <a:gd name="T14" fmla="*/ 0 60000 65536"/>
                      <a:gd name="T15" fmla="*/ 0 w 426"/>
                      <a:gd name="T16" fmla="*/ 0 h 552"/>
                      <a:gd name="T17" fmla="*/ 426 w 426"/>
                      <a:gd name="T18" fmla="*/ 552 h 552"/>
                    </a:gdLst>
                    <a:ahLst/>
                    <a:cxnLst>
                      <a:cxn ang="T10">
                        <a:pos x="T0" y="T1"/>
                      </a:cxn>
                      <a:cxn ang="T11">
                        <a:pos x="T2" y="T3"/>
                      </a:cxn>
                      <a:cxn ang="T12">
                        <a:pos x="T4" y="T5"/>
                      </a:cxn>
                      <a:cxn ang="T13">
                        <a:pos x="T6" y="T7"/>
                      </a:cxn>
                      <a:cxn ang="T14">
                        <a:pos x="T8" y="T9"/>
                      </a:cxn>
                    </a:cxnLst>
                    <a:rect l="T15" t="T16" r="T17" b="T18"/>
                    <a:pathLst>
                      <a:path w="426" h="552">
                        <a:moveTo>
                          <a:pt x="426" y="431"/>
                        </a:moveTo>
                        <a:lnTo>
                          <a:pt x="0" y="0"/>
                        </a:lnTo>
                        <a:lnTo>
                          <a:pt x="0" y="122"/>
                        </a:lnTo>
                        <a:lnTo>
                          <a:pt x="426" y="552"/>
                        </a:lnTo>
                        <a:lnTo>
                          <a:pt x="426" y="431"/>
                        </a:lnTo>
                        <a:close/>
                      </a:path>
                    </a:pathLst>
                  </a:custGeom>
                  <a:solidFill>
                    <a:srgbClr val="CCFFCC"/>
                  </a:solidFill>
                  <a:ln w="4763">
                    <a:solidFill>
                      <a:schemeClr val="bg2"/>
                    </a:solidFill>
                    <a:round/>
                    <a:headEnd/>
                    <a:tailEnd/>
                  </a:ln>
                </p:spPr>
                <p:txBody>
                  <a:bodyPr/>
                  <a:lstStyle/>
                  <a:p>
                    <a:endParaRPr lang="en-US"/>
                  </a:p>
                </p:txBody>
              </p:sp>
              <p:sp>
                <p:nvSpPr>
                  <p:cNvPr id="538" name="Freeform 61"/>
                  <p:cNvSpPr>
                    <a:spLocks/>
                  </p:cNvSpPr>
                  <p:nvPr/>
                </p:nvSpPr>
                <p:spPr bwMode="auto">
                  <a:xfrm>
                    <a:off x="3191" y="1999"/>
                    <a:ext cx="422" cy="552"/>
                  </a:xfrm>
                  <a:custGeom>
                    <a:avLst/>
                    <a:gdLst>
                      <a:gd name="T0" fmla="*/ 0 w 422"/>
                      <a:gd name="T1" fmla="*/ 0 h 552"/>
                      <a:gd name="T2" fmla="*/ 422 w 422"/>
                      <a:gd name="T3" fmla="*/ 431 h 552"/>
                      <a:gd name="T4" fmla="*/ 422 w 422"/>
                      <a:gd name="T5" fmla="*/ 552 h 552"/>
                      <a:gd name="T6" fmla="*/ 0 w 422"/>
                      <a:gd name="T7" fmla="*/ 122 h 552"/>
                      <a:gd name="T8" fmla="*/ 0 w 422"/>
                      <a:gd name="T9" fmla="*/ 0 h 552"/>
                      <a:gd name="T10" fmla="*/ 0 60000 65536"/>
                      <a:gd name="T11" fmla="*/ 0 60000 65536"/>
                      <a:gd name="T12" fmla="*/ 0 60000 65536"/>
                      <a:gd name="T13" fmla="*/ 0 60000 65536"/>
                      <a:gd name="T14" fmla="*/ 0 60000 65536"/>
                      <a:gd name="T15" fmla="*/ 0 w 422"/>
                      <a:gd name="T16" fmla="*/ 0 h 552"/>
                      <a:gd name="T17" fmla="*/ 422 w 422"/>
                      <a:gd name="T18" fmla="*/ 552 h 552"/>
                    </a:gdLst>
                    <a:ahLst/>
                    <a:cxnLst>
                      <a:cxn ang="T10">
                        <a:pos x="T0" y="T1"/>
                      </a:cxn>
                      <a:cxn ang="T11">
                        <a:pos x="T2" y="T3"/>
                      </a:cxn>
                      <a:cxn ang="T12">
                        <a:pos x="T4" y="T5"/>
                      </a:cxn>
                      <a:cxn ang="T13">
                        <a:pos x="T6" y="T7"/>
                      </a:cxn>
                      <a:cxn ang="T14">
                        <a:pos x="T8" y="T9"/>
                      </a:cxn>
                    </a:cxnLst>
                    <a:rect l="T15" t="T16" r="T17" b="T18"/>
                    <a:pathLst>
                      <a:path w="422" h="552">
                        <a:moveTo>
                          <a:pt x="0" y="0"/>
                        </a:moveTo>
                        <a:lnTo>
                          <a:pt x="422" y="431"/>
                        </a:lnTo>
                        <a:lnTo>
                          <a:pt x="422"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539" name="Rectangle 62"/>
                  <p:cNvSpPr>
                    <a:spLocks noChangeArrowheads="1"/>
                  </p:cNvSpPr>
                  <p:nvPr/>
                </p:nvSpPr>
                <p:spPr bwMode="auto">
                  <a:xfrm>
                    <a:off x="3607" y="2430"/>
                    <a:ext cx="489" cy="121"/>
                  </a:xfrm>
                  <a:prstGeom prst="rect">
                    <a:avLst/>
                  </a:prstGeom>
                  <a:solidFill>
                    <a:srgbClr val="CCFFCC"/>
                  </a:solidFill>
                  <a:ln w="4763">
                    <a:solidFill>
                      <a:schemeClr val="bg2"/>
                    </a:solidFill>
                    <a:miter lim="800000"/>
                    <a:headEnd/>
                    <a:tailEnd/>
                  </a:ln>
                </p:spPr>
                <p:txBody>
                  <a:bodyPr/>
                  <a:lstStyle/>
                  <a:p>
                    <a:endParaRPr lang="en-US"/>
                  </a:p>
                </p:txBody>
              </p:sp>
              <p:sp>
                <p:nvSpPr>
                  <p:cNvPr id="540" name="Freeform 63"/>
                  <p:cNvSpPr>
                    <a:spLocks/>
                  </p:cNvSpPr>
                  <p:nvPr/>
                </p:nvSpPr>
                <p:spPr bwMode="auto">
                  <a:xfrm>
                    <a:off x="3191" y="1999"/>
                    <a:ext cx="905" cy="431"/>
                  </a:xfrm>
                  <a:custGeom>
                    <a:avLst/>
                    <a:gdLst>
                      <a:gd name="T0" fmla="*/ 416 w 905"/>
                      <a:gd name="T1" fmla="*/ 431 h 431"/>
                      <a:gd name="T2" fmla="*/ 905 w 905"/>
                      <a:gd name="T3" fmla="*/ 431 h 431"/>
                      <a:gd name="T4" fmla="*/ 479 w 905"/>
                      <a:gd name="T5" fmla="*/ 0 h 431"/>
                      <a:gd name="T6" fmla="*/ 0 w 905"/>
                      <a:gd name="T7" fmla="*/ 0 h 431"/>
                      <a:gd name="T8" fmla="*/ 422 w 905"/>
                      <a:gd name="T9" fmla="*/ 431 h 431"/>
                      <a:gd name="T10" fmla="*/ 416 w 905"/>
                      <a:gd name="T11" fmla="*/ 431 h 431"/>
                      <a:gd name="T12" fmla="*/ 0 60000 65536"/>
                      <a:gd name="T13" fmla="*/ 0 60000 65536"/>
                      <a:gd name="T14" fmla="*/ 0 60000 65536"/>
                      <a:gd name="T15" fmla="*/ 0 60000 65536"/>
                      <a:gd name="T16" fmla="*/ 0 60000 65536"/>
                      <a:gd name="T17" fmla="*/ 0 60000 65536"/>
                      <a:gd name="T18" fmla="*/ 0 w 905"/>
                      <a:gd name="T19" fmla="*/ 0 h 431"/>
                      <a:gd name="T20" fmla="*/ 905 w 905"/>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5" h="431">
                        <a:moveTo>
                          <a:pt x="416" y="431"/>
                        </a:moveTo>
                        <a:lnTo>
                          <a:pt x="905" y="431"/>
                        </a:lnTo>
                        <a:lnTo>
                          <a:pt x="479" y="0"/>
                        </a:lnTo>
                        <a:lnTo>
                          <a:pt x="0" y="0"/>
                        </a:lnTo>
                        <a:lnTo>
                          <a:pt x="422" y="431"/>
                        </a:lnTo>
                        <a:lnTo>
                          <a:pt x="416" y="431"/>
                        </a:lnTo>
                        <a:close/>
                      </a:path>
                    </a:pathLst>
                  </a:custGeom>
                  <a:solidFill>
                    <a:srgbClr val="CCFFCC"/>
                  </a:solidFill>
                  <a:ln w="9525">
                    <a:solidFill>
                      <a:schemeClr val="bg2"/>
                    </a:solidFill>
                    <a:round/>
                    <a:headEnd/>
                    <a:tailEnd/>
                  </a:ln>
                </p:spPr>
                <p:txBody>
                  <a:bodyPr/>
                  <a:lstStyle/>
                  <a:p>
                    <a:endParaRPr lang="en-US"/>
                  </a:p>
                </p:txBody>
              </p:sp>
              <p:sp>
                <p:nvSpPr>
                  <p:cNvPr id="541" name="Freeform 64"/>
                  <p:cNvSpPr>
                    <a:spLocks/>
                  </p:cNvSpPr>
                  <p:nvPr/>
                </p:nvSpPr>
                <p:spPr bwMode="auto">
                  <a:xfrm>
                    <a:off x="3191" y="1999"/>
                    <a:ext cx="905" cy="431"/>
                  </a:xfrm>
                  <a:custGeom>
                    <a:avLst/>
                    <a:gdLst>
                      <a:gd name="T0" fmla="*/ 416 w 905"/>
                      <a:gd name="T1" fmla="*/ 431 h 431"/>
                      <a:gd name="T2" fmla="*/ 905 w 905"/>
                      <a:gd name="T3" fmla="*/ 431 h 431"/>
                      <a:gd name="T4" fmla="*/ 479 w 905"/>
                      <a:gd name="T5" fmla="*/ 0 h 431"/>
                      <a:gd name="T6" fmla="*/ 0 w 905"/>
                      <a:gd name="T7" fmla="*/ 0 h 431"/>
                      <a:gd name="T8" fmla="*/ 422 w 905"/>
                      <a:gd name="T9" fmla="*/ 431 h 431"/>
                      <a:gd name="T10" fmla="*/ 0 60000 65536"/>
                      <a:gd name="T11" fmla="*/ 0 60000 65536"/>
                      <a:gd name="T12" fmla="*/ 0 60000 65536"/>
                      <a:gd name="T13" fmla="*/ 0 60000 65536"/>
                      <a:gd name="T14" fmla="*/ 0 60000 65536"/>
                      <a:gd name="T15" fmla="*/ 0 w 905"/>
                      <a:gd name="T16" fmla="*/ 0 h 431"/>
                      <a:gd name="T17" fmla="*/ 905 w 905"/>
                      <a:gd name="T18" fmla="*/ 431 h 431"/>
                    </a:gdLst>
                    <a:ahLst/>
                    <a:cxnLst>
                      <a:cxn ang="T10">
                        <a:pos x="T0" y="T1"/>
                      </a:cxn>
                      <a:cxn ang="T11">
                        <a:pos x="T2" y="T3"/>
                      </a:cxn>
                      <a:cxn ang="T12">
                        <a:pos x="T4" y="T5"/>
                      </a:cxn>
                      <a:cxn ang="T13">
                        <a:pos x="T6" y="T7"/>
                      </a:cxn>
                      <a:cxn ang="T14">
                        <a:pos x="T8" y="T9"/>
                      </a:cxn>
                    </a:cxnLst>
                    <a:rect l="T15" t="T16" r="T17" b="T18"/>
                    <a:pathLst>
                      <a:path w="905" h="431">
                        <a:moveTo>
                          <a:pt x="416" y="431"/>
                        </a:moveTo>
                        <a:lnTo>
                          <a:pt x="905" y="431"/>
                        </a:lnTo>
                        <a:lnTo>
                          <a:pt x="479" y="0"/>
                        </a:lnTo>
                        <a:lnTo>
                          <a:pt x="0" y="0"/>
                        </a:lnTo>
                        <a:lnTo>
                          <a:pt x="422" y="431"/>
                        </a:lnTo>
                      </a:path>
                    </a:pathLst>
                  </a:custGeom>
                  <a:noFill/>
                  <a:ln w="4763">
                    <a:solidFill>
                      <a:schemeClr val="bg2"/>
                    </a:solidFill>
                    <a:round/>
                    <a:headEnd/>
                    <a:tailEnd/>
                  </a:ln>
                </p:spPr>
                <p:txBody>
                  <a:bodyPr/>
                  <a:lstStyle/>
                  <a:p>
                    <a:endParaRPr lang="en-US"/>
                  </a:p>
                </p:txBody>
              </p:sp>
            </p:grpSp>
            <p:grpSp>
              <p:nvGrpSpPr>
                <p:cNvPr id="515" name="Group 65"/>
                <p:cNvGrpSpPr>
                  <a:grpSpLocks/>
                </p:cNvGrpSpPr>
                <p:nvPr/>
              </p:nvGrpSpPr>
              <p:grpSpPr bwMode="auto">
                <a:xfrm>
                  <a:off x="2666" y="1999"/>
                  <a:ext cx="905" cy="552"/>
                  <a:chOff x="2666" y="1999"/>
                  <a:chExt cx="905" cy="552"/>
                </a:xfrm>
              </p:grpSpPr>
              <p:sp>
                <p:nvSpPr>
                  <p:cNvPr id="530" name="Rectangle 66"/>
                  <p:cNvSpPr>
                    <a:spLocks noChangeArrowheads="1"/>
                  </p:cNvSpPr>
                  <p:nvPr/>
                </p:nvSpPr>
                <p:spPr bwMode="auto">
                  <a:xfrm>
                    <a:off x="2666" y="1999"/>
                    <a:ext cx="480" cy="122"/>
                  </a:xfrm>
                  <a:prstGeom prst="rect">
                    <a:avLst/>
                  </a:prstGeom>
                  <a:solidFill>
                    <a:srgbClr val="CCFFCC"/>
                  </a:solidFill>
                  <a:ln w="4763">
                    <a:solidFill>
                      <a:schemeClr val="bg2"/>
                    </a:solidFill>
                    <a:miter lim="800000"/>
                    <a:headEnd/>
                    <a:tailEnd/>
                  </a:ln>
                </p:spPr>
                <p:txBody>
                  <a:bodyPr/>
                  <a:lstStyle/>
                  <a:p>
                    <a:endParaRPr lang="en-US"/>
                  </a:p>
                </p:txBody>
              </p:sp>
              <p:sp>
                <p:nvSpPr>
                  <p:cNvPr id="531" name="Freeform 67"/>
                  <p:cNvSpPr>
                    <a:spLocks/>
                  </p:cNvSpPr>
                  <p:nvPr/>
                </p:nvSpPr>
                <p:spPr bwMode="auto">
                  <a:xfrm>
                    <a:off x="3146" y="1999"/>
                    <a:ext cx="425" cy="552"/>
                  </a:xfrm>
                  <a:custGeom>
                    <a:avLst/>
                    <a:gdLst>
                      <a:gd name="T0" fmla="*/ 425 w 425"/>
                      <a:gd name="T1" fmla="*/ 431 h 552"/>
                      <a:gd name="T2" fmla="*/ 0 w 425"/>
                      <a:gd name="T3" fmla="*/ 0 h 552"/>
                      <a:gd name="T4" fmla="*/ 0 w 425"/>
                      <a:gd name="T5" fmla="*/ 122 h 552"/>
                      <a:gd name="T6" fmla="*/ 425 w 425"/>
                      <a:gd name="T7" fmla="*/ 552 h 552"/>
                      <a:gd name="T8" fmla="*/ 425 w 425"/>
                      <a:gd name="T9" fmla="*/ 431 h 552"/>
                      <a:gd name="T10" fmla="*/ 0 60000 65536"/>
                      <a:gd name="T11" fmla="*/ 0 60000 65536"/>
                      <a:gd name="T12" fmla="*/ 0 60000 65536"/>
                      <a:gd name="T13" fmla="*/ 0 60000 65536"/>
                      <a:gd name="T14" fmla="*/ 0 60000 65536"/>
                      <a:gd name="T15" fmla="*/ 0 w 425"/>
                      <a:gd name="T16" fmla="*/ 0 h 552"/>
                      <a:gd name="T17" fmla="*/ 425 w 425"/>
                      <a:gd name="T18" fmla="*/ 552 h 552"/>
                    </a:gdLst>
                    <a:ahLst/>
                    <a:cxnLst>
                      <a:cxn ang="T10">
                        <a:pos x="T0" y="T1"/>
                      </a:cxn>
                      <a:cxn ang="T11">
                        <a:pos x="T2" y="T3"/>
                      </a:cxn>
                      <a:cxn ang="T12">
                        <a:pos x="T4" y="T5"/>
                      </a:cxn>
                      <a:cxn ang="T13">
                        <a:pos x="T6" y="T7"/>
                      </a:cxn>
                      <a:cxn ang="T14">
                        <a:pos x="T8" y="T9"/>
                      </a:cxn>
                    </a:cxnLst>
                    <a:rect l="T15" t="T16" r="T17" b="T18"/>
                    <a:pathLst>
                      <a:path w="425" h="552">
                        <a:moveTo>
                          <a:pt x="425" y="431"/>
                        </a:moveTo>
                        <a:lnTo>
                          <a:pt x="0" y="0"/>
                        </a:lnTo>
                        <a:lnTo>
                          <a:pt x="0" y="122"/>
                        </a:lnTo>
                        <a:lnTo>
                          <a:pt x="425" y="552"/>
                        </a:lnTo>
                        <a:lnTo>
                          <a:pt x="425" y="431"/>
                        </a:lnTo>
                        <a:close/>
                      </a:path>
                    </a:pathLst>
                  </a:custGeom>
                  <a:solidFill>
                    <a:srgbClr val="CCFFCC"/>
                  </a:solidFill>
                  <a:ln w="4763">
                    <a:solidFill>
                      <a:schemeClr val="bg2"/>
                    </a:solidFill>
                    <a:round/>
                    <a:headEnd/>
                    <a:tailEnd/>
                  </a:ln>
                </p:spPr>
                <p:txBody>
                  <a:bodyPr/>
                  <a:lstStyle/>
                  <a:p>
                    <a:endParaRPr lang="en-US"/>
                  </a:p>
                </p:txBody>
              </p:sp>
              <p:sp>
                <p:nvSpPr>
                  <p:cNvPr id="532" name="Freeform 68"/>
                  <p:cNvSpPr>
                    <a:spLocks/>
                  </p:cNvSpPr>
                  <p:nvPr/>
                </p:nvSpPr>
                <p:spPr bwMode="auto">
                  <a:xfrm>
                    <a:off x="2666" y="1999"/>
                    <a:ext cx="423" cy="552"/>
                  </a:xfrm>
                  <a:custGeom>
                    <a:avLst/>
                    <a:gdLst>
                      <a:gd name="T0" fmla="*/ 0 w 423"/>
                      <a:gd name="T1" fmla="*/ 0 h 552"/>
                      <a:gd name="T2" fmla="*/ 423 w 423"/>
                      <a:gd name="T3" fmla="*/ 431 h 552"/>
                      <a:gd name="T4" fmla="*/ 423 w 423"/>
                      <a:gd name="T5" fmla="*/ 552 h 552"/>
                      <a:gd name="T6" fmla="*/ 0 w 423"/>
                      <a:gd name="T7" fmla="*/ 122 h 552"/>
                      <a:gd name="T8" fmla="*/ 0 w 423"/>
                      <a:gd name="T9" fmla="*/ 0 h 552"/>
                      <a:gd name="T10" fmla="*/ 0 60000 65536"/>
                      <a:gd name="T11" fmla="*/ 0 60000 65536"/>
                      <a:gd name="T12" fmla="*/ 0 60000 65536"/>
                      <a:gd name="T13" fmla="*/ 0 60000 65536"/>
                      <a:gd name="T14" fmla="*/ 0 60000 65536"/>
                      <a:gd name="T15" fmla="*/ 0 w 423"/>
                      <a:gd name="T16" fmla="*/ 0 h 552"/>
                      <a:gd name="T17" fmla="*/ 423 w 423"/>
                      <a:gd name="T18" fmla="*/ 552 h 552"/>
                    </a:gdLst>
                    <a:ahLst/>
                    <a:cxnLst>
                      <a:cxn ang="T10">
                        <a:pos x="T0" y="T1"/>
                      </a:cxn>
                      <a:cxn ang="T11">
                        <a:pos x="T2" y="T3"/>
                      </a:cxn>
                      <a:cxn ang="T12">
                        <a:pos x="T4" y="T5"/>
                      </a:cxn>
                      <a:cxn ang="T13">
                        <a:pos x="T6" y="T7"/>
                      </a:cxn>
                      <a:cxn ang="T14">
                        <a:pos x="T8" y="T9"/>
                      </a:cxn>
                    </a:cxnLst>
                    <a:rect l="T15" t="T16" r="T17" b="T18"/>
                    <a:pathLst>
                      <a:path w="423" h="552">
                        <a:moveTo>
                          <a:pt x="0" y="0"/>
                        </a:moveTo>
                        <a:lnTo>
                          <a:pt x="423" y="431"/>
                        </a:lnTo>
                        <a:lnTo>
                          <a:pt x="423"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533" name="Rectangle 69"/>
                  <p:cNvSpPr>
                    <a:spLocks noChangeArrowheads="1"/>
                  </p:cNvSpPr>
                  <p:nvPr/>
                </p:nvSpPr>
                <p:spPr bwMode="auto">
                  <a:xfrm>
                    <a:off x="3084" y="2430"/>
                    <a:ext cx="487" cy="121"/>
                  </a:xfrm>
                  <a:prstGeom prst="rect">
                    <a:avLst/>
                  </a:prstGeom>
                  <a:solidFill>
                    <a:srgbClr val="CCFFCC"/>
                  </a:solidFill>
                  <a:ln w="4763">
                    <a:solidFill>
                      <a:schemeClr val="bg2"/>
                    </a:solidFill>
                    <a:miter lim="800000"/>
                    <a:headEnd/>
                    <a:tailEnd/>
                  </a:ln>
                </p:spPr>
                <p:txBody>
                  <a:bodyPr/>
                  <a:lstStyle/>
                  <a:p>
                    <a:endParaRPr lang="en-US"/>
                  </a:p>
                </p:txBody>
              </p:sp>
              <p:sp>
                <p:nvSpPr>
                  <p:cNvPr id="534" name="Freeform 70"/>
                  <p:cNvSpPr>
                    <a:spLocks/>
                  </p:cNvSpPr>
                  <p:nvPr/>
                </p:nvSpPr>
                <p:spPr bwMode="auto">
                  <a:xfrm>
                    <a:off x="2666" y="1999"/>
                    <a:ext cx="905" cy="431"/>
                  </a:xfrm>
                  <a:custGeom>
                    <a:avLst/>
                    <a:gdLst>
                      <a:gd name="T0" fmla="*/ 418 w 905"/>
                      <a:gd name="T1" fmla="*/ 431 h 431"/>
                      <a:gd name="T2" fmla="*/ 905 w 905"/>
                      <a:gd name="T3" fmla="*/ 431 h 431"/>
                      <a:gd name="T4" fmla="*/ 480 w 905"/>
                      <a:gd name="T5" fmla="*/ 0 h 431"/>
                      <a:gd name="T6" fmla="*/ 0 w 905"/>
                      <a:gd name="T7" fmla="*/ 0 h 431"/>
                      <a:gd name="T8" fmla="*/ 423 w 905"/>
                      <a:gd name="T9" fmla="*/ 431 h 431"/>
                      <a:gd name="T10" fmla="*/ 418 w 905"/>
                      <a:gd name="T11" fmla="*/ 431 h 431"/>
                      <a:gd name="T12" fmla="*/ 0 60000 65536"/>
                      <a:gd name="T13" fmla="*/ 0 60000 65536"/>
                      <a:gd name="T14" fmla="*/ 0 60000 65536"/>
                      <a:gd name="T15" fmla="*/ 0 60000 65536"/>
                      <a:gd name="T16" fmla="*/ 0 60000 65536"/>
                      <a:gd name="T17" fmla="*/ 0 60000 65536"/>
                      <a:gd name="T18" fmla="*/ 0 w 905"/>
                      <a:gd name="T19" fmla="*/ 0 h 431"/>
                      <a:gd name="T20" fmla="*/ 905 w 905"/>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5" h="431">
                        <a:moveTo>
                          <a:pt x="418" y="431"/>
                        </a:moveTo>
                        <a:lnTo>
                          <a:pt x="905" y="431"/>
                        </a:lnTo>
                        <a:lnTo>
                          <a:pt x="480" y="0"/>
                        </a:lnTo>
                        <a:lnTo>
                          <a:pt x="0" y="0"/>
                        </a:lnTo>
                        <a:lnTo>
                          <a:pt x="423" y="431"/>
                        </a:lnTo>
                        <a:lnTo>
                          <a:pt x="418" y="431"/>
                        </a:lnTo>
                        <a:close/>
                      </a:path>
                    </a:pathLst>
                  </a:custGeom>
                  <a:solidFill>
                    <a:srgbClr val="CCFFCC"/>
                  </a:solidFill>
                  <a:ln w="9525">
                    <a:solidFill>
                      <a:schemeClr val="bg2"/>
                    </a:solidFill>
                    <a:round/>
                    <a:headEnd/>
                    <a:tailEnd/>
                  </a:ln>
                </p:spPr>
                <p:txBody>
                  <a:bodyPr/>
                  <a:lstStyle/>
                  <a:p>
                    <a:endParaRPr lang="en-US"/>
                  </a:p>
                </p:txBody>
              </p:sp>
              <p:sp>
                <p:nvSpPr>
                  <p:cNvPr id="535" name="Freeform 71"/>
                  <p:cNvSpPr>
                    <a:spLocks/>
                  </p:cNvSpPr>
                  <p:nvPr/>
                </p:nvSpPr>
                <p:spPr bwMode="auto">
                  <a:xfrm>
                    <a:off x="2666" y="1999"/>
                    <a:ext cx="905" cy="431"/>
                  </a:xfrm>
                  <a:custGeom>
                    <a:avLst/>
                    <a:gdLst>
                      <a:gd name="T0" fmla="*/ 418 w 905"/>
                      <a:gd name="T1" fmla="*/ 431 h 431"/>
                      <a:gd name="T2" fmla="*/ 905 w 905"/>
                      <a:gd name="T3" fmla="*/ 431 h 431"/>
                      <a:gd name="T4" fmla="*/ 480 w 905"/>
                      <a:gd name="T5" fmla="*/ 0 h 431"/>
                      <a:gd name="T6" fmla="*/ 0 w 905"/>
                      <a:gd name="T7" fmla="*/ 0 h 431"/>
                      <a:gd name="T8" fmla="*/ 423 w 905"/>
                      <a:gd name="T9" fmla="*/ 431 h 431"/>
                      <a:gd name="T10" fmla="*/ 0 60000 65536"/>
                      <a:gd name="T11" fmla="*/ 0 60000 65536"/>
                      <a:gd name="T12" fmla="*/ 0 60000 65536"/>
                      <a:gd name="T13" fmla="*/ 0 60000 65536"/>
                      <a:gd name="T14" fmla="*/ 0 60000 65536"/>
                      <a:gd name="T15" fmla="*/ 0 w 905"/>
                      <a:gd name="T16" fmla="*/ 0 h 431"/>
                      <a:gd name="T17" fmla="*/ 905 w 905"/>
                      <a:gd name="T18" fmla="*/ 431 h 431"/>
                    </a:gdLst>
                    <a:ahLst/>
                    <a:cxnLst>
                      <a:cxn ang="T10">
                        <a:pos x="T0" y="T1"/>
                      </a:cxn>
                      <a:cxn ang="T11">
                        <a:pos x="T2" y="T3"/>
                      </a:cxn>
                      <a:cxn ang="T12">
                        <a:pos x="T4" y="T5"/>
                      </a:cxn>
                      <a:cxn ang="T13">
                        <a:pos x="T6" y="T7"/>
                      </a:cxn>
                      <a:cxn ang="T14">
                        <a:pos x="T8" y="T9"/>
                      </a:cxn>
                    </a:cxnLst>
                    <a:rect l="T15" t="T16" r="T17" b="T18"/>
                    <a:pathLst>
                      <a:path w="905" h="431">
                        <a:moveTo>
                          <a:pt x="418" y="431"/>
                        </a:moveTo>
                        <a:lnTo>
                          <a:pt x="905" y="431"/>
                        </a:lnTo>
                        <a:lnTo>
                          <a:pt x="480" y="0"/>
                        </a:lnTo>
                        <a:lnTo>
                          <a:pt x="0" y="0"/>
                        </a:lnTo>
                        <a:lnTo>
                          <a:pt x="423" y="431"/>
                        </a:lnTo>
                      </a:path>
                    </a:pathLst>
                  </a:custGeom>
                  <a:noFill/>
                  <a:ln w="4763">
                    <a:solidFill>
                      <a:schemeClr val="bg2"/>
                    </a:solidFill>
                    <a:round/>
                    <a:headEnd/>
                    <a:tailEnd/>
                  </a:ln>
                </p:spPr>
                <p:txBody>
                  <a:bodyPr/>
                  <a:lstStyle/>
                  <a:p>
                    <a:endParaRPr lang="en-US"/>
                  </a:p>
                </p:txBody>
              </p:sp>
            </p:grpSp>
            <p:grpSp>
              <p:nvGrpSpPr>
                <p:cNvPr id="516" name="Group 72"/>
                <p:cNvGrpSpPr>
                  <a:grpSpLocks/>
                </p:cNvGrpSpPr>
                <p:nvPr/>
              </p:nvGrpSpPr>
              <p:grpSpPr bwMode="auto">
                <a:xfrm>
                  <a:off x="2144" y="1999"/>
                  <a:ext cx="903" cy="552"/>
                  <a:chOff x="2144" y="1999"/>
                  <a:chExt cx="903" cy="552"/>
                </a:xfrm>
              </p:grpSpPr>
              <p:sp>
                <p:nvSpPr>
                  <p:cNvPr id="524" name="Rectangle 73"/>
                  <p:cNvSpPr>
                    <a:spLocks noChangeArrowheads="1"/>
                  </p:cNvSpPr>
                  <p:nvPr/>
                </p:nvSpPr>
                <p:spPr bwMode="auto">
                  <a:xfrm>
                    <a:off x="2144" y="1999"/>
                    <a:ext cx="477" cy="122"/>
                  </a:xfrm>
                  <a:prstGeom prst="rect">
                    <a:avLst/>
                  </a:prstGeom>
                  <a:solidFill>
                    <a:srgbClr val="CCFFCC"/>
                  </a:solidFill>
                  <a:ln w="4763">
                    <a:solidFill>
                      <a:schemeClr val="bg2"/>
                    </a:solidFill>
                    <a:miter lim="800000"/>
                    <a:headEnd/>
                    <a:tailEnd/>
                  </a:ln>
                </p:spPr>
                <p:txBody>
                  <a:bodyPr/>
                  <a:lstStyle/>
                  <a:p>
                    <a:endParaRPr lang="en-US"/>
                  </a:p>
                </p:txBody>
              </p:sp>
              <p:sp>
                <p:nvSpPr>
                  <p:cNvPr id="525" name="Freeform 74"/>
                  <p:cNvSpPr>
                    <a:spLocks/>
                  </p:cNvSpPr>
                  <p:nvPr/>
                </p:nvSpPr>
                <p:spPr bwMode="auto">
                  <a:xfrm>
                    <a:off x="2621" y="1999"/>
                    <a:ext cx="426" cy="552"/>
                  </a:xfrm>
                  <a:custGeom>
                    <a:avLst/>
                    <a:gdLst>
                      <a:gd name="T0" fmla="*/ 426 w 426"/>
                      <a:gd name="T1" fmla="*/ 431 h 552"/>
                      <a:gd name="T2" fmla="*/ 0 w 426"/>
                      <a:gd name="T3" fmla="*/ 0 h 552"/>
                      <a:gd name="T4" fmla="*/ 0 w 426"/>
                      <a:gd name="T5" fmla="*/ 122 h 552"/>
                      <a:gd name="T6" fmla="*/ 426 w 426"/>
                      <a:gd name="T7" fmla="*/ 552 h 552"/>
                      <a:gd name="T8" fmla="*/ 426 w 426"/>
                      <a:gd name="T9" fmla="*/ 431 h 552"/>
                      <a:gd name="T10" fmla="*/ 0 60000 65536"/>
                      <a:gd name="T11" fmla="*/ 0 60000 65536"/>
                      <a:gd name="T12" fmla="*/ 0 60000 65536"/>
                      <a:gd name="T13" fmla="*/ 0 60000 65536"/>
                      <a:gd name="T14" fmla="*/ 0 60000 65536"/>
                      <a:gd name="T15" fmla="*/ 0 w 426"/>
                      <a:gd name="T16" fmla="*/ 0 h 552"/>
                      <a:gd name="T17" fmla="*/ 426 w 426"/>
                      <a:gd name="T18" fmla="*/ 552 h 552"/>
                    </a:gdLst>
                    <a:ahLst/>
                    <a:cxnLst>
                      <a:cxn ang="T10">
                        <a:pos x="T0" y="T1"/>
                      </a:cxn>
                      <a:cxn ang="T11">
                        <a:pos x="T2" y="T3"/>
                      </a:cxn>
                      <a:cxn ang="T12">
                        <a:pos x="T4" y="T5"/>
                      </a:cxn>
                      <a:cxn ang="T13">
                        <a:pos x="T6" y="T7"/>
                      </a:cxn>
                      <a:cxn ang="T14">
                        <a:pos x="T8" y="T9"/>
                      </a:cxn>
                    </a:cxnLst>
                    <a:rect l="T15" t="T16" r="T17" b="T18"/>
                    <a:pathLst>
                      <a:path w="426" h="552">
                        <a:moveTo>
                          <a:pt x="426" y="431"/>
                        </a:moveTo>
                        <a:lnTo>
                          <a:pt x="0" y="0"/>
                        </a:lnTo>
                        <a:lnTo>
                          <a:pt x="0" y="122"/>
                        </a:lnTo>
                        <a:lnTo>
                          <a:pt x="426" y="552"/>
                        </a:lnTo>
                        <a:lnTo>
                          <a:pt x="426" y="431"/>
                        </a:lnTo>
                        <a:close/>
                      </a:path>
                    </a:pathLst>
                  </a:custGeom>
                  <a:solidFill>
                    <a:srgbClr val="CCFFCC"/>
                  </a:solidFill>
                  <a:ln w="4763">
                    <a:solidFill>
                      <a:schemeClr val="bg2"/>
                    </a:solidFill>
                    <a:round/>
                    <a:headEnd/>
                    <a:tailEnd/>
                  </a:ln>
                </p:spPr>
                <p:txBody>
                  <a:bodyPr/>
                  <a:lstStyle/>
                  <a:p>
                    <a:endParaRPr lang="en-US"/>
                  </a:p>
                </p:txBody>
              </p:sp>
              <p:sp>
                <p:nvSpPr>
                  <p:cNvPr id="526" name="Freeform 75"/>
                  <p:cNvSpPr>
                    <a:spLocks/>
                  </p:cNvSpPr>
                  <p:nvPr/>
                </p:nvSpPr>
                <p:spPr bwMode="auto">
                  <a:xfrm>
                    <a:off x="2144" y="1999"/>
                    <a:ext cx="420" cy="552"/>
                  </a:xfrm>
                  <a:custGeom>
                    <a:avLst/>
                    <a:gdLst>
                      <a:gd name="T0" fmla="*/ 0 w 420"/>
                      <a:gd name="T1" fmla="*/ 0 h 552"/>
                      <a:gd name="T2" fmla="*/ 420 w 420"/>
                      <a:gd name="T3" fmla="*/ 431 h 552"/>
                      <a:gd name="T4" fmla="*/ 420 w 420"/>
                      <a:gd name="T5" fmla="*/ 552 h 552"/>
                      <a:gd name="T6" fmla="*/ 0 w 420"/>
                      <a:gd name="T7" fmla="*/ 122 h 552"/>
                      <a:gd name="T8" fmla="*/ 0 w 420"/>
                      <a:gd name="T9" fmla="*/ 0 h 552"/>
                      <a:gd name="T10" fmla="*/ 0 60000 65536"/>
                      <a:gd name="T11" fmla="*/ 0 60000 65536"/>
                      <a:gd name="T12" fmla="*/ 0 60000 65536"/>
                      <a:gd name="T13" fmla="*/ 0 60000 65536"/>
                      <a:gd name="T14" fmla="*/ 0 60000 65536"/>
                      <a:gd name="T15" fmla="*/ 0 w 420"/>
                      <a:gd name="T16" fmla="*/ 0 h 552"/>
                      <a:gd name="T17" fmla="*/ 420 w 420"/>
                      <a:gd name="T18" fmla="*/ 552 h 552"/>
                    </a:gdLst>
                    <a:ahLst/>
                    <a:cxnLst>
                      <a:cxn ang="T10">
                        <a:pos x="T0" y="T1"/>
                      </a:cxn>
                      <a:cxn ang="T11">
                        <a:pos x="T2" y="T3"/>
                      </a:cxn>
                      <a:cxn ang="T12">
                        <a:pos x="T4" y="T5"/>
                      </a:cxn>
                      <a:cxn ang="T13">
                        <a:pos x="T6" y="T7"/>
                      </a:cxn>
                      <a:cxn ang="T14">
                        <a:pos x="T8" y="T9"/>
                      </a:cxn>
                    </a:cxnLst>
                    <a:rect l="T15" t="T16" r="T17" b="T18"/>
                    <a:pathLst>
                      <a:path w="420" h="552">
                        <a:moveTo>
                          <a:pt x="0" y="0"/>
                        </a:moveTo>
                        <a:lnTo>
                          <a:pt x="420" y="431"/>
                        </a:lnTo>
                        <a:lnTo>
                          <a:pt x="420"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527" name="Rectangle 76"/>
                  <p:cNvSpPr>
                    <a:spLocks noChangeArrowheads="1"/>
                  </p:cNvSpPr>
                  <p:nvPr/>
                </p:nvSpPr>
                <p:spPr bwMode="auto">
                  <a:xfrm>
                    <a:off x="2560" y="2430"/>
                    <a:ext cx="487" cy="121"/>
                  </a:xfrm>
                  <a:prstGeom prst="rect">
                    <a:avLst/>
                  </a:prstGeom>
                  <a:solidFill>
                    <a:srgbClr val="CCFFCC"/>
                  </a:solidFill>
                  <a:ln w="4763">
                    <a:solidFill>
                      <a:schemeClr val="bg2"/>
                    </a:solidFill>
                    <a:miter lim="800000"/>
                    <a:headEnd/>
                    <a:tailEnd/>
                  </a:ln>
                </p:spPr>
                <p:txBody>
                  <a:bodyPr/>
                  <a:lstStyle/>
                  <a:p>
                    <a:endParaRPr lang="en-US"/>
                  </a:p>
                </p:txBody>
              </p:sp>
              <p:sp>
                <p:nvSpPr>
                  <p:cNvPr id="528" name="Freeform 77"/>
                  <p:cNvSpPr>
                    <a:spLocks/>
                  </p:cNvSpPr>
                  <p:nvPr/>
                </p:nvSpPr>
                <p:spPr bwMode="auto">
                  <a:xfrm>
                    <a:off x="2144" y="1999"/>
                    <a:ext cx="903" cy="431"/>
                  </a:xfrm>
                  <a:custGeom>
                    <a:avLst/>
                    <a:gdLst>
                      <a:gd name="T0" fmla="*/ 416 w 903"/>
                      <a:gd name="T1" fmla="*/ 431 h 431"/>
                      <a:gd name="T2" fmla="*/ 903 w 903"/>
                      <a:gd name="T3" fmla="*/ 431 h 431"/>
                      <a:gd name="T4" fmla="*/ 477 w 903"/>
                      <a:gd name="T5" fmla="*/ 0 h 431"/>
                      <a:gd name="T6" fmla="*/ 0 w 903"/>
                      <a:gd name="T7" fmla="*/ 0 h 431"/>
                      <a:gd name="T8" fmla="*/ 420 w 903"/>
                      <a:gd name="T9" fmla="*/ 431 h 431"/>
                      <a:gd name="T10" fmla="*/ 416 w 903"/>
                      <a:gd name="T11" fmla="*/ 431 h 431"/>
                      <a:gd name="T12" fmla="*/ 0 60000 65536"/>
                      <a:gd name="T13" fmla="*/ 0 60000 65536"/>
                      <a:gd name="T14" fmla="*/ 0 60000 65536"/>
                      <a:gd name="T15" fmla="*/ 0 60000 65536"/>
                      <a:gd name="T16" fmla="*/ 0 60000 65536"/>
                      <a:gd name="T17" fmla="*/ 0 60000 65536"/>
                      <a:gd name="T18" fmla="*/ 0 w 903"/>
                      <a:gd name="T19" fmla="*/ 0 h 431"/>
                      <a:gd name="T20" fmla="*/ 903 w 903"/>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3" h="431">
                        <a:moveTo>
                          <a:pt x="416" y="431"/>
                        </a:moveTo>
                        <a:lnTo>
                          <a:pt x="903" y="431"/>
                        </a:lnTo>
                        <a:lnTo>
                          <a:pt x="477" y="0"/>
                        </a:lnTo>
                        <a:lnTo>
                          <a:pt x="0" y="0"/>
                        </a:lnTo>
                        <a:lnTo>
                          <a:pt x="420" y="431"/>
                        </a:lnTo>
                        <a:lnTo>
                          <a:pt x="416" y="431"/>
                        </a:lnTo>
                        <a:close/>
                      </a:path>
                    </a:pathLst>
                  </a:custGeom>
                  <a:solidFill>
                    <a:srgbClr val="CCFFCC"/>
                  </a:solidFill>
                  <a:ln w="9525">
                    <a:solidFill>
                      <a:schemeClr val="bg2"/>
                    </a:solidFill>
                    <a:round/>
                    <a:headEnd/>
                    <a:tailEnd/>
                  </a:ln>
                </p:spPr>
                <p:txBody>
                  <a:bodyPr/>
                  <a:lstStyle/>
                  <a:p>
                    <a:endParaRPr lang="en-US"/>
                  </a:p>
                </p:txBody>
              </p:sp>
              <p:sp>
                <p:nvSpPr>
                  <p:cNvPr id="529" name="Freeform 78"/>
                  <p:cNvSpPr>
                    <a:spLocks/>
                  </p:cNvSpPr>
                  <p:nvPr/>
                </p:nvSpPr>
                <p:spPr bwMode="auto">
                  <a:xfrm>
                    <a:off x="2144" y="1999"/>
                    <a:ext cx="903" cy="431"/>
                  </a:xfrm>
                  <a:custGeom>
                    <a:avLst/>
                    <a:gdLst>
                      <a:gd name="T0" fmla="*/ 416 w 903"/>
                      <a:gd name="T1" fmla="*/ 431 h 431"/>
                      <a:gd name="T2" fmla="*/ 903 w 903"/>
                      <a:gd name="T3" fmla="*/ 431 h 431"/>
                      <a:gd name="T4" fmla="*/ 477 w 903"/>
                      <a:gd name="T5" fmla="*/ 0 h 431"/>
                      <a:gd name="T6" fmla="*/ 0 w 903"/>
                      <a:gd name="T7" fmla="*/ 0 h 431"/>
                      <a:gd name="T8" fmla="*/ 420 w 903"/>
                      <a:gd name="T9" fmla="*/ 431 h 431"/>
                      <a:gd name="T10" fmla="*/ 0 60000 65536"/>
                      <a:gd name="T11" fmla="*/ 0 60000 65536"/>
                      <a:gd name="T12" fmla="*/ 0 60000 65536"/>
                      <a:gd name="T13" fmla="*/ 0 60000 65536"/>
                      <a:gd name="T14" fmla="*/ 0 60000 65536"/>
                      <a:gd name="T15" fmla="*/ 0 w 903"/>
                      <a:gd name="T16" fmla="*/ 0 h 431"/>
                      <a:gd name="T17" fmla="*/ 903 w 903"/>
                      <a:gd name="T18" fmla="*/ 431 h 431"/>
                    </a:gdLst>
                    <a:ahLst/>
                    <a:cxnLst>
                      <a:cxn ang="T10">
                        <a:pos x="T0" y="T1"/>
                      </a:cxn>
                      <a:cxn ang="T11">
                        <a:pos x="T2" y="T3"/>
                      </a:cxn>
                      <a:cxn ang="T12">
                        <a:pos x="T4" y="T5"/>
                      </a:cxn>
                      <a:cxn ang="T13">
                        <a:pos x="T6" y="T7"/>
                      </a:cxn>
                      <a:cxn ang="T14">
                        <a:pos x="T8" y="T9"/>
                      </a:cxn>
                    </a:cxnLst>
                    <a:rect l="T15" t="T16" r="T17" b="T18"/>
                    <a:pathLst>
                      <a:path w="903" h="431">
                        <a:moveTo>
                          <a:pt x="416" y="431"/>
                        </a:moveTo>
                        <a:lnTo>
                          <a:pt x="903" y="431"/>
                        </a:lnTo>
                        <a:lnTo>
                          <a:pt x="477" y="0"/>
                        </a:lnTo>
                        <a:lnTo>
                          <a:pt x="0" y="0"/>
                        </a:lnTo>
                        <a:lnTo>
                          <a:pt x="420" y="431"/>
                        </a:lnTo>
                      </a:path>
                    </a:pathLst>
                  </a:custGeom>
                  <a:noFill/>
                  <a:ln w="4763">
                    <a:solidFill>
                      <a:schemeClr val="bg2"/>
                    </a:solidFill>
                    <a:round/>
                    <a:headEnd/>
                    <a:tailEnd/>
                  </a:ln>
                </p:spPr>
                <p:txBody>
                  <a:bodyPr/>
                  <a:lstStyle/>
                  <a:p>
                    <a:endParaRPr lang="en-US"/>
                  </a:p>
                </p:txBody>
              </p:sp>
            </p:grpSp>
            <p:grpSp>
              <p:nvGrpSpPr>
                <p:cNvPr id="517" name="Group 79"/>
                <p:cNvGrpSpPr>
                  <a:grpSpLocks/>
                </p:cNvGrpSpPr>
                <p:nvPr/>
              </p:nvGrpSpPr>
              <p:grpSpPr bwMode="auto">
                <a:xfrm>
                  <a:off x="1619" y="1999"/>
                  <a:ext cx="903" cy="552"/>
                  <a:chOff x="1619" y="1999"/>
                  <a:chExt cx="903" cy="552"/>
                </a:xfrm>
              </p:grpSpPr>
              <p:sp>
                <p:nvSpPr>
                  <p:cNvPr id="518" name="Rectangle 80"/>
                  <p:cNvSpPr>
                    <a:spLocks noChangeArrowheads="1"/>
                  </p:cNvSpPr>
                  <p:nvPr/>
                </p:nvSpPr>
                <p:spPr bwMode="auto">
                  <a:xfrm>
                    <a:off x="1619" y="1999"/>
                    <a:ext cx="479" cy="122"/>
                  </a:xfrm>
                  <a:prstGeom prst="rect">
                    <a:avLst/>
                  </a:prstGeom>
                  <a:solidFill>
                    <a:srgbClr val="CCFFCC"/>
                  </a:solidFill>
                  <a:ln w="4763">
                    <a:solidFill>
                      <a:schemeClr val="bg2"/>
                    </a:solidFill>
                    <a:miter lim="800000"/>
                    <a:headEnd/>
                    <a:tailEnd/>
                  </a:ln>
                </p:spPr>
                <p:txBody>
                  <a:bodyPr/>
                  <a:lstStyle/>
                  <a:p>
                    <a:endParaRPr lang="en-US"/>
                  </a:p>
                </p:txBody>
              </p:sp>
              <p:sp>
                <p:nvSpPr>
                  <p:cNvPr id="519" name="Freeform 81"/>
                  <p:cNvSpPr>
                    <a:spLocks/>
                  </p:cNvSpPr>
                  <p:nvPr/>
                </p:nvSpPr>
                <p:spPr bwMode="auto">
                  <a:xfrm>
                    <a:off x="2098" y="1999"/>
                    <a:ext cx="424" cy="552"/>
                  </a:xfrm>
                  <a:custGeom>
                    <a:avLst/>
                    <a:gdLst>
                      <a:gd name="T0" fmla="*/ 424 w 424"/>
                      <a:gd name="T1" fmla="*/ 431 h 552"/>
                      <a:gd name="T2" fmla="*/ 0 w 424"/>
                      <a:gd name="T3" fmla="*/ 0 h 552"/>
                      <a:gd name="T4" fmla="*/ 0 w 424"/>
                      <a:gd name="T5" fmla="*/ 122 h 552"/>
                      <a:gd name="T6" fmla="*/ 424 w 424"/>
                      <a:gd name="T7" fmla="*/ 552 h 552"/>
                      <a:gd name="T8" fmla="*/ 424 w 424"/>
                      <a:gd name="T9" fmla="*/ 431 h 552"/>
                      <a:gd name="T10" fmla="*/ 0 60000 65536"/>
                      <a:gd name="T11" fmla="*/ 0 60000 65536"/>
                      <a:gd name="T12" fmla="*/ 0 60000 65536"/>
                      <a:gd name="T13" fmla="*/ 0 60000 65536"/>
                      <a:gd name="T14" fmla="*/ 0 60000 65536"/>
                      <a:gd name="T15" fmla="*/ 0 w 424"/>
                      <a:gd name="T16" fmla="*/ 0 h 552"/>
                      <a:gd name="T17" fmla="*/ 424 w 424"/>
                      <a:gd name="T18" fmla="*/ 552 h 552"/>
                    </a:gdLst>
                    <a:ahLst/>
                    <a:cxnLst>
                      <a:cxn ang="T10">
                        <a:pos x="T0" y="T1"/>
                      </a:cxn>
                      <a:cxn ang="T11">
                        <a:pos x="T2" y="T3"/>
                      </a:cxn>
                      <a:cxn ang="T12">
                        <a:pos x="T4" y="T5"/>
                      </a:cxn>
                      <a:cxn ang="T13">
                        <a:pos x="T6" y="T7"/>
                      </a:cxn>
                      <a:cxn ang="T14">
                        <a:pos x="T8" y="T9"/>
                      </a:cxn>
                    </a:cxnLst>
                    <a:rect l="T15" t="T16" r="T17" b="T18"/>
                    <a:pathLst>
                      <a:path w="424" h="552">
                        <a:moveTo>
                          <a:pt x="424" y="431"/>
                        </a:moveTo>
                        <a:lnTo>
                          <a:pt x="0" y="0"/>
                        </a:lnTo>
                        <a:lnTo>
                          <a:pt x="0" y="122"/>
                        </a:lnTo>
                        <a:lnTo>
                          <a:pt x="424" y="552"/>
                        </a:lnTo>
                        <a:lnTo>
                          <a:pt x="424" y="431"/>
                        </a:lnTo>
                        <a:close/>
                      </a:path>
                    </a:pathLst>
                  </a:custGeom>
                  <a:solidFill>
                    <a:srgbClr val="CCFFCC"/>
                  </a:solidFill>
                  <a:ln w="4763">
                    <a:solidFill>
                      <a:schemeClr val="bg2"/>
                    </a:solidFill>
                    <a:round/>
                    <a:headEnd/>
                    <a:tailEnd/>
                  </a:ln>
                </p:spPr>
                <p:txBody>
                  <a:bodyPr/>
                  <a:lstStyle/>
                  <a:p>
                    <a:endParaRPr lang="en-US"/>
                  </a:p>
                </p:txBody>
              </p:sp>
              <p:sp>
                <p:nvSpPr>
                  <p:cNvPr id="520" name="Freeform 82"/>
                  <p:cNvSpPr>
                    <a:spLocks/>
                  </p:cNvSpPr>
                  <p:nvPr/>
                </p:nvSpPr>
                <p:spPr bwMode="auto">
                  <a:xfrm>
                    <a:off x="1619" y="1999"/>
                    <a:ext cx="421" cy="552"/>
                  </a:xfrm>
                  <a:custGeom>
                    <a:avLst/>
                    <a:gdLst>
                      <a:gd name="T0" fmla="*/ 0 w 421"/>
                      <a:gd name="T1" fmla="*/ 0 h 552"/>
                      <a:gd name="T2" fmla="*/ 421 w 421"/>
                      <a:gd name="T3" fmla="*/ 431 h 552"/>
                      <a:gd name="T4" fmla="*/ 421 w 421"/>
                      <a:gd name="T5" fmla="*/ 552 h 552"/>
                      <a:gd name="T6" fmla="*/ 0 w 421"/>
                      <a:gd name="T7" fmla="*/ 122 h 552"/>
                      <a:gd name="T8" fmla="*/ 0 w 421"/>
                      <a:gd name="T9" fmla="*/ 0 h 552"/>
                      <a:gd name="T10" fmla="*/ 0 60000 65536"/>
                      <a:gd name="T11" fmla="*/ 0 60000 65536"/>
                      <a:gd name="T12" fmla="*/ 0 60000 65536"/>
                      <a:gd name="T13" fmla="*/ 0 60000 65536"/>
                      <a:gd name="T14" fmla="*/ 0 60000 65536"/>
                      <a:gd name="T15" fmla="*/ 0 w 421"/>
                      <a:gd name="T16" fmla="*/ 0 h 552"/>
                      <a:gd name="T17" fmla="*/ 421 w 421"/>
                      <a:gd name="T18" fmla="*/ 552 h 552"/>
                    </a:gdLst>
                    <a:ahLst/>
                    <a:cxnLst>
                      <a:cxn ang="T10">
                        <a:pos x="T0" y="T1"/>
                      </a:cxn>
                      <a:cxn ang="T11">
                        <a:pos x="T2" y="T3"/>
                      </a:cxn>
                      <a:cxn ang="T12">
                        <a:pos x="T4" y="T5"/>
                      </a:cxn>
                      <a:cxn ang="T13">
                        <a:pos x="T6" y="T7"/>
                      </a:cxn>
                      <a:cxn ang="T14">
                        <a:pos x="T8" y="T9"/>
                      </a:cxn>
                    </a:cxnLst>
                    <a:rect l="T15" t="T16" r="T17" b="T18"/>
                    <a:pathLst>
                      <a:path w="421" h="552">
                        <a:moveTo>
                          <a:pt x="0" y="0"/>
                        </a:moveTo>
                        <a:lnTo>
                          <a:pt x="421" y="431"/>
                        </a:lnTo>
                        <a:lnTo>
                          <a:pt x="421"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521" name="Rectangle 83"/>
                  <p:cNvSpPr>
                    <a:spLocks noChangeArrowheads="1"/>
                  </p:cNvSpPr>
                  <p:nvPr/>
                </p:nvSpPr>
                <p:spPr bwMode="auto">
                  <a:xfrm>
                    <a:off x="2035" y="2430"/>
                    <a:ext cx="487" cy="121"/>
                  </a:xfrm>
                  <a:prstGeom prst="rect">
                    <a:avLst/>
                  </a:prstGeom>
                  <a:solidFill>
                    <a:srgbClr val="CCFFCC"/>
                  </a:solidFill>
                  <a:ln w="4763">
                    <a:solidFill>
                      <a:schemeClr val="bg2"/>
                    </a:solidFill>
                    <a:miter lim="800000"/>
                    <a:headEnd/>
                    <a:tailEnd/>
                  </a:ln>
                </p:spPr>
                <p:txBody>
                  <a:bodyPr/>
                  <a:lstStyle/>
                  <a:p>
                    <a:endParaRPr lang="en-US"/>
                  </a:p>
                </p:txBody>
              </p:sp>
              <p:sp>
                <p:nvSpPr>
                  <p:cNvPr id="522" name="Freeform 84"/>
                  <p:cNvSpPr>
                    <a:spLocks/>
                  </p:cNvSpPr>
                  <p:nvPr/>
                </p:nvSpPr>
                <p:spPr bwMode="auto">
                  <a:xfrm>
                    <a:off x="1619" y="1999"/>
                    <a:ext cx="903" cy="431"/>
                  </a:xfrm>
                  <a:custGeom>
                    <a:avLst/>
                    <a:gdLst>
                      <a:gd name="T0" fmla="*/ 416 w 903"/>
                      <a:gd name="T1" fmla="*/ 431 h 431"/>
                      <a:gd name="T2" fmla="*/ 903 w 903"/>
                      <a:gd name="T3" fmla="*/ 431 h 431"/>
                      <a:gd name="T4" fmla="*/ 479 w 903"/>
                      <a:gd name="T5" fmla="*/ 0 h 431"/>
                      <a:gd name="T6" fmla="*/ 0 w 903"/>
                      <a:gd name="T7" fmla="*/ 0 h 431"/>
                      <a:gd name="T8" fmla="*/ 421 w 903"/>
                      <a:gd name="T9" fmla="*/ 431 h 431"/>
                      <a:gd name="T10" fmla="*/ 416 w 903"/>
                      <a:gd name="T11" fmla="*/ 431 h 431"/>
                      <a:gd name="T12" fmla="*/ 0 60000 65536"/>
                      <a:gd name="T13" fmla="*/ 0 60000 65536"/>
                      <a:gd name="T14" fmla="*/ 0 60000 65536"/>
                      <a:gd name="T15" fmla="*/ 0 60000 65536"/>
                      <a:gd name="T16" fmla="*/ 0 60000 65536"/>
                      <a:gd name="T17" fmla="*/ 0 60000 65536"/>
                      <a:gd name="T18" fmla="*/ 0 w 903"/>
                      <a:gd name="T19" fmla="*/ 0 h 431"/>
                      <a:gd name="T20" fmla="*/ 903 w 903"/>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3" h="431">
                        <a:moveTo>
                          <a:pt x="416" y="431"/>
                        </a:moveTo>
                        <a:lnTo>
                          <a:pt x="903" y="431"/>
                        </a:lnTo>
                        <a:lnTo>
                          <a:pt x="479" y="0"/>
                        </a:lnTo>
                        <a:lnTo>
                          <a:pt x="0" y="0"/>
                        </a:lnTo>
                        <a:lnTo>
                          <a:pt x="421" y="431"/>
                        </a:lnTo>
                        <a:lnTo>
                          <a:pt x="416" y="431"/>
                        </a:lnTo>
                        <a:close/>
                      </a:path>
                    </a:pathLst>
                  </a:custGeom>
                  <a:solidFill>
                    <a:srgbClr val="CCFFCC"/>
                  </a:solidFill>
                  <a:ln w="9525">
                    <a:solidFill>
                      <a:schemeClr val="bg2"/>
                    </a:solidFill>
                    <a:round/>
                    <a:headEnd/>
                    <a:tailEnd/>
                  </a:ln>
                </p:spPr>
                <p:txBody>
                  <a:bodyPr/>
                  <a:lstStyle/>
                  <a:p>
                    <a:endParaRPr lang="en-US"/>
                  </a:p>
                </p:txBody>
              </p:sp>
              <p:sp>
                <p:nvSpPr>
                  <p:cNvPr id="523" name="Freeform 85"/>
                  <p:cNvSpPr>
                    <a:spLocks/>
                  </p:cNvSpPr>
                  <p:nvPr/>
                </p:nvSpPr>
                <p:spPr bwMode="auto">
                  <a:xfrm>
                    <a:off x="1619" y="1999"/>
                    <a:ext cx="903" cy="431"/>
                  </a:xfrm>
                  <a:custGeom>
                    <a:avLst/>
                    <a:gdLst>
                      <a:gd name="T0" fmla="*/ 416 w 903"/>
                      <a:gd name="T1" fmla="*/ 431 h 431"/>
                      <a:gd name="T2" fmla="*/ 903 w 903"/>
                      <a:gd name="T3" fmla="*/ 431 h 431"/>
                      <a:gd name="T4" fmla="*/ 479 w 903"/>
                      <a:gd name="T5" fmla="*/ 0 h 431"/>
                      <a:gd name="T6" fmla="*/ 0 w 903"/>
                      <a:gd name="T7" fmla="*/ 0 h 431"/>
                      <a:gd name="T8" fmla="*/ 421 w 903"/>
                      <a:gd name="T9" fmla="*/ 431 h 431"/>
                      <a:gd name="T10" fmla="*/ 0 60000 65536"/>
                      <a:gd name="T11" fmla="*/ 0 60000 65536"/>
                      <a:gd name="T12" fmla="*/ 0 60000 65536"/>
                      <a:gd name="T13" fmla="*/ 0 60000 65536"/>
                      <a:gd name="T14" fmla="*/ 0 60000 65536"/>
                      <a:gd name="T15" fmla="*/ 0 w 903"/>
                      <a:gd name="T16" fmla="*/ 0 h 431"/>
                      <a:gd name="T17" fmla="*/ 903 w 903"/>
                      <a:gd name="T18" fmla="*/ 431 h 431"/>
                    </a:gdLst>
                    <a:ahLst/>
                    <a:cxnLst>
                      <a:cxn ang="T10">
                        <a:pos x="T0" y="T1"/>
                      </a:cxn>
                      <a:cxn ang="T11">
                        <a:pos x="T2" y="T3"/>
                      </a:cxn>
                      <a:cxn ang="T12">
                        <a:pos x="T4" y="T5"/>
                      </a:cxn>
                      <a:cxn ang="T13">
                        <a:pos x="T6" y="T7"/>
                      </a:cxn>
                      <a:cxn ang="T14">
                        <a:pos x="T8" y="T9"/>
                      </a:cxn>
                    </a:cxnLst>
                    <a:rect l="T15" t="T16" r="T17" b="T18"/>
                    <a:pathLst>
                      <a:path w="903" h="431">
                        <a:moveTo>
                          <a:pt x="416" y="431"/>
                        </a:moveTo>
                        <a:lnTo>
                          <a:pt x="903" y="431"/>
                        </a:lnTo>
                        <a:lnTo>
                          <a:pt x="479" y="0"/>
                        </a:lnTo>
                        <a:lnTo>
                          <a:pt x="0" y="0"/>
                        </a:lnTo>
                        <a:lnTo>
                          <a:pt x="421" y="431"/>
                        </a:lnTo>
                      </a:path>
                    </a:pathLst>
                  </a:custGeom>
                  <a:noFill/>
                  <a:ln w="4763">
                    <a:solidFill>
                      <a:schemeClr val="bg2"/>
                    </a:solidFill>
                    <a:round/>
                    <a:headEnd/>
                    <a:tailEnd/>
                  </a:ln>
                </p:spPr>
                <p:txBody>
                  <a:bodyPr/>
                  <a:lstStyle/>
                  <a:p>
                    <a:endParaRPr lang="en-US"/>
                  </a:p>
                </p:txBody>
              </p:sp>
            </p:grpSp>
          </p:grpSp>
        </p:grpSp>
        <p:grpSp>
          <p:nvGrpSpPr>
            <p:cNvPr id="412" name="Group 86"/>
            <p:cNvGrpSpPr>
              <a:grpSpLocks/>
            </p:cNvGrpSpPr>
            <p:nvPr/>
          </p:nvGrpSpPr>
          <p:grpSpPr bwMode="auto">
            <a:xfrm>
              <a:off x="1747" y="1957"/>
              <a:ext cx="2224" cy="434"/>
              <a:chOff x="1747" y="1957"/>
              <a:chExt cx="2224" cy="434"/>
            </a:xfrm>
          </p:grpSpPr>
          <p:grpSp>
            <p:nvGrpSpPr>
              <p:cNvPr id="413" name="Group 87"/>
              <p:cNvGrpSpPr>
                <a:grpSpLocks/>
              </p:cNvGrpSpPr>
              <p:nvPr/>
            </p:nvGrpSpPr>
            <p:grpSpPr bwMode="auto">
              <a:xfrm>
                <a:off x="1747" y="1957"/>
                <a:ext cx="2224" cy="434"/>
                <a:chOff x="1747" y="1957"/>
                <a:chExt cx="2224" cy="434"/>
              </a:xfrm>
            </p:grpSpPr>
            <p:grpSp>
              <p:nvGrpSpPr>
                <p:cNvPr id="451" name="Group 88"/>
                <p:cNvGrpSpPr>
                  <a:grpSpLocks/>
                </p:cNvGrpSpPr>
                <p:nvPr/>
              </p:nvGrpSpPr>
              <p:grpSpPr bwMode="auto">
                <a:xfrm>
                  <a:off x="2563" y="1957"/>
                  <a:ext cx="396" cy="181"/>
                  <a:chOff x="2563" y="1957"/>
                  <a:chExt cx="396" cy="181"/>
                </a:xfrm>
              </p:grpSpPr>
              <p:sp>
                <p:nvSpPr>
                  <p:cNvPr id="504" name="Freeform 89"/>
                  <p:cNvSpPr>
                    <a:spLocks/>
                  </p:cNvSpPr>
                  <p:nvPr/>
                </p:nvSpPr>
                <p:spPr bwMode="auto">
                  <a:xfrm>
                    <a:off x="2563" y="1957"/>
                    <a:ext cx="86" cy="181"/>
                  </a:xfrm>
                  <a:custGeom>
                    <a:avLst/>
                    <a:gdLst>
                      <a:gd name="T0" fmla="*/ 0 w 86"/>
                      <a:gd name="T1" fmla="*/ 0 h 181"/>
                      <a:gd name="T2" fmla="*/ 86 w 86"/>
                      <a:gd name="T3" fmla="*/ 84 h 181"/>
                      <a:gd name="T4" fmla="*/ 86 w 86"/>
                      <a:gd name="T5" fmla="*/ 181 h 181"/>
                      <a:gd name="T6" fmla="*/ 0 w 86"/>
                      <a:gd name="T7" fmla="*/ 97 h 181"/>
                      <a:gd name="T8" fmla="*/ 0 w 86"/>
                      <a:gd name="T9" fmla="*/ 0 h 181"/>
                      <a:gd name="T10" fmla="*/ 0 60000 65536"/>
                      <a:gd name="T11" fmla="*/ 0 60000 65536"/>
                      <a:gd name="T12" fmla="*/ 0 60000 65536"/>
                      <a:gd name="T13" fmla="*/ 0 60000 65536"/>
                      <a:gd name="T14" fmla="*/ 0 60000 65536"/>
                      <a:gd name="T15" fmla="*/ 0 w 86"/>
                      <a:gd name="T16" fmla="*/ 0 h 181"/>
                      <a:gd name="T17" fmla="*/ 86 w 86"/>
                      <a:gd name="T18" fmla="*/ 181 h 181"/>
                    </a:gdLst>
                    <a:ahLst/>
                    <a:cxnLst>
                      <a:cxn ang="T10">
                        <a:pos x="T0" y="T1"/>
                      </a:cxn>
                      <a:cxn ang="T11">
                        <a:pos x="T2" y="T3"/>
                      </a:cxn>
                      <a:cxn ang="T12">
                        <a:pos x="T4" y="T5"/>
                      </a:cxn>
                      <a:cxn ang="T13">
                        <a:pos x="T6" y="T7"/>
                      </a:cxn>
                      <a:cxn ang="T14">
                        <a:pos x="T8" y="T9"/>
                      </a:cxn>
                    </a:cxnLst>
                    <a:rect l="T15" t="T16" r="T17" b="T18"/>
                    <a:pathLst>
                      <a:path w="86" h="181">
                        <a:moveTo>
                          <a:pt x="0" y="0"/>
                        </a:moveTo>
                        <a:lnTo>
                          <a:pt x="86" y="84"/>
                        </a:lnTo>
                        <a:lnTo>
                          <a:pt x="86" y="181"/>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505" name="Rectangle 90"/>
                  <p:cNvSpPr>
                    <a:spLocks noChangeArrowheads="1"/>
                  </p:cNvSpPr>
                  <p:nvPr/>
                </p:nvSpPr>
                <p:spPr bwMode="auto">
                  <a:xfrm>
                    <a:off x="2649" y="2041"/>
                    <a:ext cx="310" cy="97"/>
                  </a:xfrm>
                  <a:prstGeom prst="rect">
                    <a:avLst/>
                  </a:prstGeom>
                  <a:solidFill>
                    <a:srgbClr val="CDE6FF"/>
                  </a:solidFill>
                  <a:ln w="4763">
                    <a:solidFill>
                      <a:schemeClr val="bg2"/>
                    </a:solidFill>
                    <a:miter lim="800000"/>
                    <a:headEnd/>
                    <a:tailEnd/>
                  </a:ln>
                </p:spPr>
                <p:txBody>
                  <a:bodyPr/>
                  <a:lstStyle/>
                  <a:p>
                    <a:endParaRPr lang="en-US"/>
                  </a:p>
                </p:txBody>
              </p:sp>
              <p:sp>
                <p:nvSpPr>
                  <p:cNvPr id="506" name="Freeform 91"/>
                  <p:cNvSpPr>
                    <a:spLocks/>
                  </p:cNvSpPr>
                  <p:nvPr/>
                </p:nvSpPr>
                <p:spPr bwMode="auto">
                  <a:xfrm>
                    <a:off x="2563" y="1957"/>
                    <a:ext cx="396" cy="84"/>
                  </a:xfrm>
                  <a:custGeom>
                    <a:avLst/>
                    <a:gdLst>
                      <a:gd name="T0" fmla="*/ 311 w 396"/>
                      <a:gd name="T1" fmla="*/ 0 h 84"/>
                      <a:gd name="T2" fmla="*/ 0 w 396"/>
                      <a:gd name="T3" fmla="*/ 0 h 84"/>
                      <a:gd name="T4" fmla="*/ 86 w 396"/>
                      <a:gd name="T5" fmla="*/ 84 h 84"/>
                      <a:gd name="T6" fmla="*/ 396 w 396"/>
                      <a:gd name="T7" fmla="*/ 84 h 84"/>
                      <a:gd name="T8" fmla="*/ 311 w 396"/>
                      <a:gd name="T9" fmla="*/ 0 h 84"/>
                      <a:gd name="T10" fmla="*/ 0 60000 65536"/>
                      <a:gd name="T11" fmla="*/ 0 60000 65536"/>
                      <a:gd name="T12" fmla="*/ 0 60000 65536"/>
                      <a:gd name="T13" fmla="*/ 0 60000 65536"/>
                      <a:gd name="T14" fmla="*/ 0 60000 65536"/>
                      <a:gd name="T15" fmla="*/ 0 w 396"/>
                      <a:gd name="T16" fmla="*/ 0 h 84"/>
                      <a:gd name="T17" fmla="*/ 396 w 396"/>
                      <a:gd name="T18" fmla="*/ 84 h 84"/>
                    </a:gdLst>
                    <a:ahLst/>
                    <a:cxnLst>
                      <a:cxn ang="T10">
                        <a:pos x="T0" y="T1"/>
                      </a:cxn>
                      <a:cxn ang="T11">
                        <a:pos x="T2" y="T3"/>
                      </a:cxn>
                      <a:cxn ang="T12">
                        <a:pos x="T4" y="T5"/>
                      </a:cxn>
                      <a:cxn ang="T13">
                        <a:pos x="T6" y="T7"/>
                      </a:cxn>
                      <a:cxn ang="T14">
                        <a:pos x="T8" y="T9"/>
                      </a:cxn>
                    </a:cxnLst>
                    <a:rect l="T15" t="T16" r="T17" b="T18"/>
                    <a:pathLst>
                      <a:path w="396" h="84">
                        <a:moveTo>
                          <a:pt x="311" y="0"/>
                        </a:moveTo>
                        <a:lnTo>
                          <a:pt x="0" y="0"/>
                        </a:lnTo>
                        <a:lnTo>
                          <a:pt x="86" y="84"/>
                        </a:lnTo>
                        <a:lnTo>
                          <a:pt x="396" y="84"/>
                        </a:lnTo>
                        <a:lnTo>
                          <a:pt x="311" y="0"/>
                        </a:lnTo>
                        <a:close/>
                      </a:path>
                    </a:pathLst>
                  </a:custGeom>
                  <a:solidFill>
                    <a:srgbClr val="CDE6FF"/>
                  </a:solidFill>
                  <a:ln w="4763">
                    <a:solidFill>
                      <a:schemeClr val="bg2"/>
                    </a:solidFill>
                    <a:round/>
                    <a:headEnd/>
                    <a:tailEnd/>
                  </a:ln>
                </p:spPr>
                <p:txBody>
                  <a:bodyPr/>
                  <a:lstStyle/>
                  <a:p>
                    <a:endParaRPr lang="en-US"/>
                  </a:p>
                </p:txBody>
              </p:sp>
            </p:grpSp>
            <p:grpSp>
              <p:nvGrpSpPr>
                <p:cNvPr id="452" name="Group 92"/>
                <p:cNvGrpSpPr>
                  <a:grpSpLocks/>
                </p:cNvGrpSpPr>
                <p:nvPr/>
              </p:nvGrpSpPr>
              <p:grpSpPr bwMode="auto">
                <a:xfrm>
                  <a:off x="1747" y="1957"/>
                  <a:ext cx="873" cy="181"/>
                  <a:chOff x="1747" y="1957"/>
                  <a:chExt cx="873" cy="181"/>
                </a:xfrm>
              </p:grpSpPr>
              <p:sp>
                <p:nvSpPr>
                  <p:cNvPr id="501" name="Freeform 93"/>
                  <p:cNvSpPr>
                    <a:spLocks/>
                  </p:cNvSpPr>
                  <p:nvPr/>
                </p:nvSpPr>
                <p:spPr bwMode="auto">
                  <a:xfrm>
                    <a:off x="1747" y="1957"/>
                    <a:ext cx="86" cy="181"/>
                  </a:xfrm>
                  <a:custGeom>
                    <a:avLst/>
                    <a:gdLst>
                      <a:gd name="T0" fmla="*/ 0 w 86"/>
                      <a:gd name="T1" fmla="*/ 0 h 181"/>
                      <a:gd name="T2" fmla="*/ 86 w 86"/>
                      <a:gd name="T3" fmla="*/ 84 h 181"/>
                      <a:gd name="T4" fmla="*/ 86 w 86"/>
                      <a:gd name="T5" fmla="*/ 181 h 181"/>
                      <a:gd name="T6" fmla="*/ 0 w 86"/>
                      <a:gd name="T7" fmla="*/ 97 h 181"/>
                      <a:gd name="T8" fmla="*/ 0 w 86"/>
                      <a:gd name="T9" fmla="*/ 0 h 181"/>
                      <a:gd name="T10" fmla="*/ 0 60000 65536"/>
                      <a:gd name="T11" fmla="*/ 0 60000 65536"/>
                      <a:gd name="T12" fmla="*/ 0 60000 65536"/>
                      <a:gd name="T13" fmla="*/ 0 60000 65536"/>
                      <a:gd name="T14" fmla="*/ 0 60000 65536"/>
                      <a:gd name="T15" fmla="*/ 0 w 86"/>
                      <a:gd name="T16" fmla="*/ 0 h 181"/>
                      <a:gd name="T17" fmla="*/ 86 w 86"/>
                      <a:gd name="T18" fmla="*/ 181 h 181"/>
                    </a:gdLst>
                    <a:ahLst/>
                    <a:cxnLst>
                      <a:cxn ang="T10">
                        <a:pos x="T0" y="T1"/>
                      </a:cxn>
                      <a:cxn ang="T11">
                        <a:pos x="T2" y="T3"/>
                      </a:cxn>
                      <a:cxn ang="T12">
                        <a:pos x="T4" y="T5"/>
                      </a:cxn>
                      <a:cxn ang="T13">
                        <a:pos x="T6" y="T7"/>
                      </a:cxn>
                      <a:cxn ang="T14">
                        <a:pos x="T8" y="T9"/>
                      </a:cxn>
                    </a:cxnLst>
                    <a:rect l="T15" t="T16" r="T17" b="T18"/>
                    <a:pathLst>
                      <a:path w="86" h="181">
                        <a:moveTo>
                          <a:pt x="0" y="0"/>
                        </a:moveTo>
                        <a:lnTo>
                          <a:pt x="86" y="84"/>
                        </a:lnTo>
                        <a:lnTo>
                          <a:pt x="86" y="181"/>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502" name="Rectangle 94"/>
                  <p:cNvSpPr>
                    <a:spLocks noChangeArrowheads="1"/>
                  </p:cNvSpPr>
                  <p:nvPr/>
                </p:nvSpPr>
                <p:spPr bwMode="auto">
                  <a:xfrm>
                    <a:off x="1833" y="2041"/>
                    <a:ext cx="787" cy="97"/>
                  </a:xfrm>
                  <a:prstGeom prst="rect">
                    <a:avLst/>
                  </a:prstGeom>
                  <a:solidFill>
                    <a:srgbClr val="CDE6FF"/>
                  </a:solidFill>
                  <a:ln w="4763">
                    <a:solidFill>
                      <a:schemeClr val="bg2"/>
                    </a:solidFill>
                    <a:miter lim="800000"/>
                    <a:headEnd/>
                    <a:tailEnd/>
                  </a:ln>
                </p:spPr>
                <p:txBody>
                  <a:bodyPr/>
                  <a:lstStyle/>
                  <a:p>
                    <a:endParaRPr lang="en-US"/>
                  </a:p>
                </p:txBody>
              </p:sp>
              <p:sp>
                <p:nvSpPr>
                  <p:cNvPr id="503" name="Freeform 95"/>
                  <p:cNvSpPr>
                    <a:spLocks/>
                  </p:cNvSpPr>
                  <p:nvPr/>
                </p:nvSpPr>
                <p:spPr bwMode="auto">
                  <a:xfrm>
                    <a:off x="1747" y="1957"/>
                    <a:ext cx="873" cy="84"/>
                  </a:xfrm>
                  <a:custGeom>
                    <a:avLst/>
                    <a:gdLst>
                      <a:gd name="T0" fmla="*/ 787 w 873"/>
                      <a:gd name="T1" fmla="*/ 0 h 84"/>
                      <a:gd name="T2" fmla="*/ 0 w 873"/>
                      <a:gd name="T3" fmla="*/ 0 h 84"/>
                      <a:gd name="T4" fmla="*/ 86 w 873"/>
                      <a:gd name="T5" fmla="*/ 84 h 84"/>
                      <a:gd name="T6" fmla="*/ 873 w 873"/>
                      <a:gd name="T7" fmla="*/ 84 h 84"/>
                      <a:gd name="T8" fmla="*/ 787 w 873"/>
                      <a:gd name="T9" fmla="*/ 0 h 84"/>
                      <a:gd name="T10" fmla="*/ 0 60000 65536"/>
                      <a:gd name="T11" fmla="*/ 0 60000 65536"/>
                      <a:gd name="T12" fmla="*/ 0 60000 65536"/>
                      <a:gd name="T13" fmla="*/ 0 60000 65536"/>
                      <a:gd name="T14" fmla="*/ 0 60000 65536"/>
                      <a:gd name="T15" fmla="*/ 0 w 873"/>
                      <a:gd name="T16" fmla="*/ 0 h 84"/>
                      <a:gd name="T17" fmla="*/ 873 w 873"/>
                      <a:gd name="T18" fmla="*/ 84 h 84"/>
                    </a:gdLst>
                    <a:ahLst/>
                    <a:cxnLst>
                      <a:cxn ang="T10">
                        <a:pos x="T0" y="T1"/>
                      </a:cxn>
                      <a:cxn ang="T11">
                        <a:pos x="T2" y="T3"/>
                      </a:cxn>
                      <a:cxn ang="T12">
                        <a:pos x="T4" y="T5"/>
                      </a:cxn>
                      <a:cxn ang="T13">
                        <a:pos x="T6" y="T7"/>
                      </a:cxn>
                      <a:cxn ang="T14">
                        <a:pos x="T8" y="T9"/>
                      </a:cxn>
                    </a:cxnLst>
                    <a:rect l="T15" t="T16" r="T17" b="T18"/>
                    <a:pathLst>
                      <a:path w="873" h="84">
                        <a:moveTo>
                          <a:pt x="787" y="0"/>
                        </a:moveTo>
                        <a:lnTo>
                          <a:pt x="0" y="0"/>
                        </a:lnTo>
                        <a:lnTo>
                          <a:pt x="86" y="84"/>
                        </a:lnTo>
                        <a:lnTo>
                          <a:pt x="873" y="84"/>
                        </a:lnTo>
                        <a:lnTo>
                          <a:pt x="787" y="0"/>
                        </a:lnTo>
                        <a:close/>
                      </a:path>
                    </a:pathLst>
                  </a:custGeom>
                  <a:solidFill>
                    <a:srgbClr val="CDE6FF"/>
                  </a:solidFill>
                  <a:ln w="4763">
                    <a:solidFill>
                      <a:schemeClr val="bg2"/>
                    </a:solidFill>
                    <a:round/>
                    <a:headEnd/>
                    <a:tailEnd/>
                  </a:ln>
                </p:spPr>
                <p:txBody>
                  <a:bodyPr/>
                  <a:lstStyle/>
                  <a:p>
                    <a:endParaRPr lang="en-US"/>
                  </a:p>
                </p:txBody>
              </p:sp>
            </p:grpSp>
            <p:grpSp>
              <p:nvGrpSpPr>
                <p:cNvPr id="453" name="Group 96"/>
                <p:cNvGrpSpPr>
                  <a:grpSpLocks/>
                </p:cNvGrpSpPr>
                <p:nvPr/>
              </p:nvGrpSpPr>
              <p:grpSpPr bwMode="auto">
                <a:xfrm>
                  <a:off x="3516" y="2077"/>
                  <a:ext cx="227" cy="210"/>
                  <a:chOff x="3516" y="2077"/>
                  <a:chExt cx="227" cy="210"/>
                </a:xfrm>
              </p:grpSpPr>
              <p:sp>
                <p:nvSpPr>
                  <p:cNvPr id="498" name="Freeform 97"/>
                  <p:cNvSpPr>
                    <a:spLocks/>
                  </p:cNvSpPr>
                  <p:nvPr/>
                </p:nvSpPr>
                <p:spPr bwMode="auto">
                  <a:xfrm>
                    <a:off x="3516" y="2077"/>
                    <a:ext cx="117" cy="210"/>
                  </a:xfrm>
                  <a:custGeom>
                    <a:avLst/>
                    <a:gdLst>
                      <a:gd name="T0" fmla="*/ 0 w 117"/>
                      <a:gd name="T1" fmla="*/ 0 h 210"/>
                      <a:gd name="T2" fmla="*/ 117 w 117"/>
                      <a:gd name="T3" fmla="*/ 113 h 210"/>
                      <a:gd name="T4" fmla="*/ 117 w 117"/>
                      <a:gd name="T5" fmla="*/ 210 h 210"/>
                      <a:gd name="T6" fmla="*/ 0 w 117"/>
                      <a:gd name="T7" fmla="*/ 97 h 210"/>
                      <a:gd name="T8" fmla="*/ 0 w 117"/>
                      <a:gd name="T9" fmla="*/ 0 h 210"/>
                      <a:gd name="T10" fmla="*/ 0 60000 65536"/>
                      <a:gd name="T11" fmla="*/ 0 60000 65536"/>
                      <a:gd name="T12" fmla="*/ 0 60000 65536"/>
                      <a:gd name="T13" fmla="*/ 0 60000 65536"/>
                      <a:gd name="T14" fmla="*/ 0 60000 65536"/>
                      <a:gd name="T15" fmla="*/ 0 w 117"/>
                      <a:gd name="T16" fmla="*/ 0 h 210"/>
                      <a:gd name="T17" fmla="*/ 117 w 117"/>
                      <a:gd name="T18" fmla="*/ 210 h 210"/>
                    </a:gdLst>
                    <a:ahLst/>
                    <a:cxnLst>
                      <a:cxn ang="T10">
                        <a:pos x="T0" y="T1"/>
                      </a:cxn>
                      <a:cxn ang="T11">
                        <a:pos x="T2" y="T3"/>
                      </a:cxn>
                      <a:cxn ang="T12">
                        <a:pos x="T4" y="T5"/>
                      </a:cxn>
                      <a:cxn ang="T13">
                        <a:pos x="T6" y="T7"/>
                      </a:cxn>
                      <a:cxn ang="T14">
                        <a:pos x="T8" y="T9"/>
                      </a:cxn>
                    </a:cxnLst>
                    <a:rect l="T15" t="T16" r="T17" b="T18"/>
                    <a:pathLst>
                      <a:path w="117" h="210">
                        <a:moveTo>
                          <a:pt x="0" y="0"/>
                        </a:moveTo>
                        <a:lnTo>
                          <a:pt x="117" y="113"/>
                        </a:lnTo>
                        <a:lnTo>
                          <a:pt x="117" y="210"/>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99" name="Rectangle 98"/>
                  <p:cNvSpPr>
                    <a:spLocks noChangeArrowheads="1"/>
                  </p:cNvSpPr>
                  <p:nvPr/>
                </p:nvSpPr>
                <p:spPr bwMode="auto">
                  <a:xfrm>
                    <a:off x="3633" y="2190"/>
                    <a:ext cx="110" cy="97"/>
                  </a:xfrm>
                  <a:prstGeom prst="rect">
                    <a:avLst/>
                  </a:prstGeom>
                  <a:solidFill>
                    <a:srgbClr val="CDE6FF"/>
                  </a:solidFill>
                  <a:ln w="4763">
                    <a:solidFill>
                      <a:schemeClr val="bg2"/>
                    </a:solidFill>
                    <a:miter lim="800000"/>
                    <a:headEnd/>
                    <a:tailEnd/>
                  </a:ln>
                </p:spPr>
                <p:txBody>
                  <a:bodyPr/>
                  <a:lstStyle/>
                  <a:p>
                    <a:endParaRPr lang="en-US"/>
                  </a:p>
                </p:txBody>
              </p:sp>
              <p:sp>
                <p:nvSpPr>
                  <p:cNvPr id="500" name="Freeform 99"/>
                  <p:cNvSpPr>
                    <a:spLocks/>
                  </p:cNvSpPr>
                  <p:nvPr/>
                </p:nvSpPr>
                <p:spPr bwMode="auto">
                  <a:xfrm>
                    <a:off x="3516" y="2077"/>
                    <a:ext cx="227" cy="113"/>
                  </a:xfrm>
                  <a:custGeom>
                    <a:avLst/>
                    <a:gdLst>
                      <a:gd name="T0" fmla="*/ 110 w 227"/>
                      <a:gd name="T1" fmla="*/ 0 h 113"/>
                      <a:gd name="T2" fmla="*/ 0 w 227"/>
                      <a:gd name="T3" fmla="*/ 0 h 113"/>
                      <a:gd name="T4" fmla="*/ 117 w 227"/>
                      <a:gd name="T5" fmla="*/ 113 h 113"/>
                      <a:gd name="T6" fmla="*/ 227 w 227"/>
                      <a:gd name="T7" fmla="*/ 113 h 113"/>
                      <a:gd name="T8" fmla="*/ 110 w 227"/>
                      <a:gd name="T9" fmla="*/ 0 h 113"/>
                      <a:gd name="T10" fmla="*/ 0 60000 65536"/>
                      <a:gd name="T11" fmla="*/ 0 60000 65536"/>
                      <a:gd name="T12" fmla="*/ 0 60000 65536"/>
                      <a:gd name="T13" fmla="*/ 0 60000 65536"/>
                      <a:gd name="T14" fmla="*/ 0 60000 65536"/>
                      <a:gd name="T15" fmla="*/ 0 w 227"/>
                      <a:gd name="T16" fmla="*/ 0 h 113"/>
                      <a:gd name="T17" fmla="*/ 227 w 227"/>
                      <a:gd name="T18" fmla="*/ 113 h 113"/>
                    </a:gdLst>
                    <a:ahLst/>
                    <a:cxnLst>
                      <a:cxn ang="T10">
                        <a:pos x="T0" y="T1"/>
                      </a:cxn>
                      <a:cxn ang="T11">
                        <a:pos x="T2" y="T3"/>
                      </a:cxn>
                      <a:cxn ang="T12">
                        <a:pos x="T4" y="T5"/>
                      </a:cxn>
                      <a:cxn ang="T13">
                        <a:pos x="T6" y="T7"/>
                      </a:cxn>
                      <a:cxn ang="T14">
                        <a:pos x="T8" y="T9"/>
                      </a:cxn>
                    </a:cxnLst>
                    <a:rect l="T15" t="T16" r="T17" b="T18"/>
                    <a:pathLst>
                      <a:path w="227" h="113">
                        <a:moveTo>
                          <a:pt x="110" y="0"/>
                        </a:moveTo>
                        <a:lnTo>
                          <a:pt x="0" y="0"/>
                        </a:lnTo>
                        <a:lnTo>
                          <a:pt x="117" y="113"/>
                        </a:lnTo>
                        <a:lnTo>
                          <a:pt x="227" y="113"/>
                        </a:lnTo>
                        <a:lnTo>
                          <a:pt x="110" y="0"/>
                        </a:lnTo>
                        <a:close/>
                      </a:path>
                    </a:pathLst>
                  </a:custGeom>
                  <a:solidFill>
                    <a:srgbClr val="CDE6FF"/>
                  </a:solidFill>
                  <a:ln w="4763">
                    <a:solidFill>
                      <a:schemeClr val="bg2"/>
                    </a:solidFill>
                    <a:round/>
                    <a:headEnd/>
                    <a:tailEnd/>
                  </a:ln>
                </p:spPr>
                <p:txBody>
                  <a:bodyPr/>
                  <a:lstStyle/>
                  <a:p>
                    <a:endParaRPr lang="en-US"/>
                  </a:p>
                </p:txBody>
              </p:sp>
            </p:grpSp>
            <p:grpSp>
              <p:nvGrpSpPr>
                <p:cNvPr id="454" name="Group 100"/>
                <p:cNvGrpSpPr>
                  <a:grpSpLocks/>
                </p:cNvGrpSpPr>
                <p:nvPr/>
              </p:nvGrpSpPr>
              <p:grpSpPr bwMode="auto">
                <a:xfrm>
                  <a:off x="3364" y="2048"/>
                  <a:ext cx="246" cy="243"/>
                  <a:chOff x="3364" y="2048"/>
                  <a:chExt cx="246" cy="243"/>
                </a:xfrm>
              </p:grpSpPr>
              <p:sp>
                <p:nvSpPr>
                  <p:cNvPr id="495" name="Freeform 101"/>
                  <p:cNvSpPr>
                    <a:spLocks/>
                  </p:cNvSpPr>
                  <p:nvPr/>
                </p:nvSpPr>
                <p:spPr bwMode="auto">
                  <a:xfrm>
                    <a:off x="3364" y="2048"/>
                    <a:ext cx="149" cy="243"/>
                  </a:xfrm>
                  <a:custGeom>
                    <a:avLst/>
                    <a:gdLst>
                      <a:gd name="T0" fmla="*/ 0 w 149"/>
                      <a:gd name="T1" fmla="*/ 0 h 243"/>
                      <a:gd name="T2" fmla="*/ 149 w 149"/>
                      <a:gd name="T3" fmla="*/ 145 h 243"/>
                      <a:gd name="T4" fmla="*/ 149 w 149"/>
                      <a:gd name="T5" fmla="*/ 243 h 243"/>
                      <a:gd name="T6" fmla="*/ 0 w 149"/>
                      <a:gd name="T7" fmla="*/ 97 h 243"/>
                      <a:gd name="T8" fmla="*/ 0 w 149"/>
                      <a:gd name="T9" fmla="*/ 0 h 243"/>
                      <a:gd name="T10" fmla="*/ 0 60000 65536"/>
                      <a:gd name="T11" fmla="*/ 0 60000 65536"/>
                      <a:gd name="T12" fmla="*/ 0 60000 65536"/>
                      <a:gd name="T13" fmla="*/ 0 60000 65536"/>
                      <a:gd name="T14" fmla="*/ 0 60000 65536"/>
                      <a:gd name="T15" fmla="*/ 0 w 149"/>
                      <a:gd name="T16" fmla="*/ 0 h 243"/>
                      <a:gd name="T17" fmla="*/ 149 w 149"/>
                      <a:gd name="T18" fmla="*/ 243 h 243"/>
                    </a:gdLst>
                    <a:ahLst/>
                    <a:cxnLst>
                      <a:cxn ang="T10">
                        <a:pos x="T0" y="T1"/>
                      </a:cxn>
                      <a:cxn ang="T11">
                        <a:pos x="T2" y="T3"/>
                      </a:cxn>
                      <a:cxn ang="T12">
                        <a:pos x="T4" y="T5"/>
                      </a:cxn>
                      <a:cxn ang="T13">
                        <a:pos x="T6" y="T7"/>
                      </a:cxn>
                      <a:cxn ang="T14">
                        <a:pos x="T8" y="T9"/>
                      </a:cxn>
                    </a:cxnLst>
                    <a:rect l="T15" t="T16" r="T17" b="T18"/>
                    <a:pathLst>
                      <a:path w="149" h="243">
                        <a:moveTo>
                          <a:pt x="0" y="0"/>
                        </a:moveTo>
                        <a:lnTo>
                          <a:pt x="149" y="145"/>
                        </a:lnTo>
                        <a:lnTo>
                          <a:pt x="149" y="243"/>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96" name="Rectangle 102"/>
                  <p:cNvSpPr>
                    <a:spLocks noChangeArrowheads="1"/>
                  </p:cNvSpPr>
                  <p:nvPr/>
                </p:nvSpPr>
                <p:spPr bwMode="auto">
                  <a:xfrm>
                    <a:off x="3513" y="2193"/>
                    <a:ext cx="97" cy="98"/>
                  </a:xfrm>
                  <a:prstGeom prst="rect">
                    <a:avLst/>
                  </a:prstGeom>
                  <a:solidFill>
                    <a:srgbClr val="CDE6FF"/>
                  </a:solidFill>
                  <a:ln w="4763">
                    <a:solidFill>
                      <a:schemeClr val="bg2"/>
                    </a:solidFill>
                    <a:miter lim="800000"/>
                    <a:headEnd/>
                    <a:tailEnd/>
                  </a:ln>
                </p:spPr>
                <p:txBody>
                  <a:bodyPr/>
                  <a:lstStyle/>
                  <a:p>
                    <a:endParaRPr lang="en-US"/>
                  </a:p>
                </p:txBody>
              </p:sp>
              <p:sp>
                <p:nvSpPr>
                  <p:cNvPr id="497" name="Freeform 103"/>
                  <p:cNvSpPr>
                    <a:spLocks/>
                  </p:cNvSpPr>
                  <p:nvPr/>
                </p:nvSpPr>
                <p:spPr bwMode="auto">
                  <a:xfrm>
                    <a:off x="3364" y="2048"/>
                    <a:ext cx="246" cy="145"/>
                  </a:xfrm>
                  <a:custGeom>
                    <a:avLst/>
                    <a:gdLst>
                      <a:gd name="T0" fmla="*/ 97 w 246"/>
                      <a:gd name="T1" fmla="*/ 0 h 145"/>
                      <a:gd name="T2" fmla="*/ 0 w 246"/>
                      <a:gd name="T3" fmla="*/ 0 h 145"/>
                      <a:gd name="T4" fmla="*/ 149 w 246"/>
                      <a:gd name="T5" fmla="*/ 145 h 145"/>
                      <a:gd name="T6" fmla="*/ 246 w 246"/>
                      <a:gd name="T7" fmla="*/ 145 h 145"/>
                      <a:gd name="T8" fmla="*/ 97 w 246"/>
                      <a:gd name="T9" fmla="*/ 0 h 145"/>
                      <a:gd name="T10" fmla="*/ 0 60000 65536"/>
                      <a:gd name="T11" fmla="*/ 0 60000 65536"/>
                      <a:gd name="T12" fmla="*/ 0 60000 65536"/>
                      <a:gd name="T13" fmla="*/ 0 60000 65536"/>
                      <a:gd name="T14" fmla="*/ 0 60000 65536"/>
                      <a:gd name="T15" fmla="*/ 0 w 246"/>
                      <a:gd name="T16" fmla="*/ 0 h 145"/>
                      <a:gd name="T17" fmla="*/ 246 w 246"/>
                      <a:gd name="T18" fmla="*/ 145 h 145"/>
                    </a:gdLst>
                    <a:ahLst/>
                    <a:cxnLst>
                      <a:cxn ang="T10">
                        <a:pos x="T0" y="T1"/>
                      </a:cxn>
                      <a:cxn ang="T11">
                        <a:pos x="T2" y="T3"/>
                      </a:cxn>
                      <a:cxn ang="T12">
                        <a:pos x="T4" y="T5"/>
                      </a:cxn>
                      <a:cxn ang="T13">
                        <a:pos x="T6" y="T7"/>
                      </a:cxn>
                      <a:cxn ang="T14">
                        <a:pos x="T8" y="T9"/>
                      </a:cxn>
                    </a:cxnLst>
                    <a:rect l="T15" t="T16" r="T17" b="T18"/>
                    <a:pathLst>
                      <a:path w="246" h="145">
                        <a:moveTo>
                          <a:pt x="97" y="0"/>
                        </a:moveTo>
                        <a:lnTo>
                          <a:pt x="0" y="0"/>
                        </a:lnTo>
                        <a:lnTo>
                          <a:pt x="149" y="145"/>
                        </a:lnTo>
                        <a:lnTo>
                          <a:pt x="246" y="145"/>
                        </a:lnTo>
                        <a:lnTo>
                          <a:pt x="97" y="0"/>
                        </a:lnTo>
                        <a:close/>
                      </a:path>
                    </a:pathLst>
                  </a:custGeom>
                  <a:solidFill>
                    <a:srgbClr val="CDE6FF"/>
                  </a:solidFill>
                  <a:ln w="4763">
                    <a:solidFill>
                      <a:schemeClr val="bg2"/>
                    </a:solidFill>
                    <a:round/>
                    <a:headEnd/>
                    <a:tailEnd/>
                  </a:ln>
                </p:spPr>
                <p:txBody>
                  <a:bodyPr/>
                  <a:lstStyle/>
                  <a:p>
                    <a:endParaRPr lang="en-US"/>
                  </a:p>
                </p:txBody>
              </p:sp>
            </p:grpSp>
            <p:grpSp>
              <p:nvGrpSpPr>
                <p:cNvPr id="455" name="Group 104"/>
                <p:cNvGrpSpPr>
                  <a:grpSpLocks/>
                </p:cNvGrpSpPr>
                <p:nvPr/>
              </p:nvGrpSpPr>
              <p:grpSpPr bwMode="auto">
                <a:xfrm>
                  <a:off x="2484" y="2064"/>
                  <a:ext cx="249" cy="243"/>
                  <a:chOff x="2484" y="2064"/>
                  <a:chExt cx="249" cy="243"/>
                </a:xfrm>
              </p:grpSpPr>
              <p:sp>
                <p:nvSpPr>
                  <p:cNvPr id="492" name="Freeform 105"/>
                  <p:cNvSpPr>
                    <a:spLocks/>
                  </p:cNvSpPr>
                  <p:nvPr/>
                </p:nvSpPr>
                <p:spPr bwMode="auto">
                  <a:xfrm>
                    <a:off x="2484" y="2064"/>
                    <a:ext cx="148" cy="243"/>
                  </a:xfrm>
                  <a:custGeom>
                    <a:avLst/>
                    <a:gdLst>
                      <a:gd name="T0" fmla="*/ 0 w 148"/>
                      <a:gd name="T1" fmla="*/ 0 h 243"/>
                      <a:gd name="T2" fmla="*/ 148 w 148"/>
                      <a:gd name="T3" fmla="*/ 146 h 243"/>
                      <a:gd name="T4" fmla="*/ 148 w 148"/>
                      <a:gd name="T5" fmla="*/ 243 h 243"/>
                      <a:gd name="T6" fmla="*/ 0 w 148"/>
                      <a:gd name="T7" fmla="*/ 97 h 243"/>
                      <a:gd name="T8" fmla="*/ 0 w 148"/>
                      <a:gd name="T9" fmla="*/ 0 h 243"/>
                      <a:gd name="T10" fmla="*/ 0 60000 65536"/>
                      <a:gd name="T11" fmla="*/ 0 60000 65536"/>
                      <a:gd name="T12" fmla="*/ 0 60000 65536"/>
                      <a:gd name="T13" fmla="*/ 0 60000 65536"/>
                      <a:gd name="T14" fmla="*/ 0 60000 65536"/>
                      <a:gd name="T15" fmla="*/ 0 w 148"/>
                      <a:gd name="T16" fmla="*/ 0 h 243"/>
                      <a:gd name="T17" fmla="*/ 148 w 148"/>
                      <a:gd name="T18" fmla="*/ 243 h 243"/>
                    </a:gdLst>
                    <a:ahLst/>
                    <a:cxnLst>
                      <a:cxn ang="T10">
                        <a:pos x="T0" y="T1"/>
                      </a:cxn>
                      <a:cxn ang="T11">
                        <a:pos x="T2" y="T3"/>
                      </a:cxn>
                      <a:cxn ang="T12">
                        <a:pos x="T4" y="T5"/>
                      </a:cxn>
                      <a:cxn ang="T13">
                        <a:pos x="T6" y="T7"/>
                      </a:cxn>
                      <a:cxn ang="T14">
                        <a:pos x="T8" y="T9"/>
                      </a:cxn>
                    </a:cxnLst>
                    <a:rect l="T15" t="T16" r="T17" b="T18"/>
                    <a:pathLst>
                      <a:path w="148" h="243">
                        <a:moveTo>
                          <a:pt x="0" y="0"/>
                        </a:moveTo>
                        <a:lnTo>
                          <a:pt x="148" y="146"/>
                        </a:lnTo>
                        <a:lnTo>
                          <a:pt x="148" y="243"/>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93" name="Rectangle 106"/>
                  <p:cNvSpPr>
                    <a:spLocks noChangeArrowheads="1"/>
                  </p:cNvSpPr>
                  <p:nvPr/>
                </p:nvSpPr>
                <p:spPr bwMode="auto">
                  <a:xfrm>
                    <a:off x="2632" y="2210"/>
                    <a:ext cx="101" cy="97"/>
                  </a:xfrm>
                  <a:prstGeom prst="rect">
                    <a:avLst/>
                  </a:prstGeom>
                  <a:solidFill>
                    <a:srgbClr val="CDE6FF"/>
                  </a:solidFill>
                  <a:ln w="4763">
                    <a:solidFill>
                      <a:schemeClr val="bg2"/>
                    </a:solidFill>
                    <a:miter lim="800000"/>
                    <a:headEnd/>
                    <a:tailEnd/>
                  </a:ln>
                </p:spPr>
                <p:txBody>
                  <a:bodyPr/>
                  <a:lstStyle/>
                  <a:p>
                    <a:endParaRPr lang="en-US"/>
                  </a:p>
                </p:txBody>
              </p:sp>
              <p:sp>
                <p:nvSpPr>
                  <p:cNvPr id="494" name="Freeform 107"/>
                  <p:cNvSpPr>
                    <a:spLocks/>
                  </p:cNvSpPr>
                  <p:nvPr/>
                </p:nvSpPr>
                <p:spPr bwMode="auto">
                  <a:xfrm>
                    <a:off x="2484" y="2064"/>
                    <a:ext cx="249" cy="146"/>
                  </a:xfrm>
                  <a:custGeom>
                    <a:avLst/>
                    <a:gdLst>
                      <a:gd name="T0" fmla="*/ 100 w 249"/>
                      <a:gd name="T1" fmla="*/ 0 h 146"/>
                      <a:gd name="T2" fmla="*/ 0 w 249"/>
                      <a:gd name="T3" fmla="*/ 0 h 146"/>
                      <a:gd name="T4" fmla="*/ 148 w 249"/>
                      <a:gd name="T5" fmla="*/ 146 h 146"/>
                      <a:gd name="T6" fmla="*/ 249 w 249"/>
                      <a:gd name="T7" fmla="*/ 146 h 146"/>
                      <a:gd name="T8" fmla="*/ 100 w 249"/>
                      <a:gd name="T9" fmla="*/ 0 h 146"/>
                      <a:gd name="T10" fmla="*/ 0 60000 65536"/>
                      <a:gd name="T11" fmla="*/ 0 60000 65536"/>
                      <a:gd name="T12" fmla="*/ 0 60000 65536"/>
                      <a:gd name="T13" fmla="*/ 0 60000 65536"/>
                      <a:gd name="T14" fmla="*/ 0 60000 65536"/>
                      <a:gd name="T15" fmla="*/ 0 w 249"/>
                      <a:gd name="T16" fmla="*/ 0 h 146"/>
                      <a:gd name="T17" fmla="*/ 249 w 249"/>
                      <a:gd name="T18" fmla="*/ 146 h 146"/>
                    </a:gdLst>
                    <a:ahLst/>
                    <a:cxnLst>
                      <a:cxn ang="T10">
                        <a:pos x="T0" y="T1"/>
                      </a:cxn>
                      <a:cxn ang="T11">
                        <a:pos x="T2" y="T3"/>
                      </a:cxn>
                      <a:cxn ang="T12">
                        <a:pos x="T4" y="T5"/>
                      </a:cxn>
                      <a:cxn ang="T13">
                        <a:pos x="T6" y="T7"/>
                      </a:cxn>
                      <a:cxn ang="T14">
                        <a:pos x="T8" y="T9"/>
                      </a:cxn>
                    </a:cxnLst>
                    <a:rect l="T15" t="T16" r="T17" b="T18"/>
                    <a:pathLst>
                      <a:path w="249" h="146">
                        <a:moveTo>
                          <a:pt x="100" y="0"/>
                        </a:moveTo>
                        <a:lnTo>
                          <a:pt x="0" y="0"/>
                        </a:lnTo>
                        <a:lnTo>
                          <a:pt x="148" y="146"/>
                        </a:lnTo>
                        <a:lnTo>
                          <a:pt x="249" y="146"/>
                        </a:lnTo>
                        <a:lnTo>
                          <a:pt x="100" y="0"/>
                        </a:lnTo>
                        <a:close/>
                      </a:path>
                    </a:pathLst>
                  </a:custGeom>
                  <a:solidFill>
                    <a:srgbClr val="CDE6FF"/>
                  </a:solidFill>
                  <a:ln w="4763">
                    <a:solidFill>
                      <a:schemeClr val="bg2"/>
                    </a:solidFill>
                    <a:round/>
                    <a:headEnd/>
                    <a:tailEnd/>
                  </a:ln>
                </p:spPr>
                <p:txBody>
                  <a:bodyPr/>
                  <a:lstStyle/>
                  <a:p>
                    <a:endParaRPr lang="en-US"/>
                  </a:p>
                </p:txBody>
              </p:sp>
            </p:grpSp>
            <p:grpSp>
              <p:nvGrpSpPr>
                <p:cNvPr id="456" name="Group 108"/>
                <p:cNvGrpSpPr>
                  <a:grpSpLocks/>
                </p:cNvGrpSpPr>
                <p:nvPr/>
              </p:nvGrpSpPr>
              <p:grpSpPr bwMode="auto">
                <a:xfrm>
                  <a:off x="2280" y="2054"/>
                  <a:ext cx="281" cy="275"/>
                  <a:chOff x="2280" y="2054"/>
                  <a:chExt cx="281" cy="275"/>
                </a:xfrm>
              </p:grpSpPr>
              <p:sp>
                <p:nvSpPr>
                  <p:cNvPr id="489" name="Freeform 109"/>
                  <p:cNvSpPr>
                    <a:spLocks/>
                  </p:cNvSpPr>
                  <p:nvPr/>
                </p:nvSpPr>
                <p:spPr bwMode="auto">
                  <a:xfrm>
                    <a:off x="2280" y="2054"/>
                    <a:ext cx="181" cy="275"/>
                  </a:xfrm>
                  <a:custGeom>
                    <a:avLst/>
                    <a:gdLst>
                      <a:gd name="T0" fmla="*/ 0 w 181"/>
                      <a:gd name="T1" fmla="*/ 0 h 275"/>
                      <a:gd name="T2" fmla="*/ 181 w 181"/>
                      <a:gd name="T3" fmla="*/ 178 h 275"/>
                      <a:gd name="T4" fmla="*/ 181 w 181"/>
                      <a:gd name="T5" fmla="*/ 275 h 275"/>
                      <a:gd name="T6" fmla="*/ 0 w 181"/>
                      <a:gd name="T7" fmla="*/ 97 h 275"/>
                      <a:gd name="T8" fmla="*/ 0 w 181"/>
                      <a:gd name="T9" fmla="*/ 0 h 275"/>
                      <a:gd name="T10" fmla="*/ 0 60000 65536"/>
                      <a:gd name="T11" fmla="*/ 0 60000 65536"/>
                      <a:gd name="T12" fmla="*/ 0 60000 65536"/>
                      <a:gd name="T13" fmla="*/ 0 60000 65536"/>
                      <a:gd name="T14" fmla="*/ 0 60000 65536"/>
                      <a:gd name="T15" fmla="*/ 0 w 181"/>
                      <a:gd name="T16" fmla="*/ 0 h 275"/>
                      <a:gd name="T17" fmla="*/ 181 w 181"/>
                      <a:gd name="T18" fmla="*/ 275 h 275"/>
                    </a:gdLst>
                    <a:ahLst/>
                    <a:cxnLst>
                      <a:cxn ang="T10">
                        <a:pos x="T0" y="T1"/>
                      </a:cxn>
                      <a:cxn ang="T11">
                        <a:pos x="T2" y="T3"/>
                      </a:cxn>
                      <a:cxn ang="T12">
                        <a:pos x="T4" y="T5"/>
                      </a:cxn>
                      <a:cxn ang="T13">
                        <a:pos x="T6" y="T7"/>
                      </a:cxn>
                      <a:cxn ang="T14">
                        <a:pos x="T8" y="T9"/>
                      </a:cxn>
                    </a:cxnLst>
                    <a:rect l="T15" t="T16" r="T17" b="T18"/>
                    <a:pathLst>
                      <a:path w="181" h="275">
                        <a:moveTo>
                          <a:pt x="0" y="0"/>
                        </a:moveTo>
                        <a:lnTo>
                          <a:pt x="181" y="178"/>
                        </a:lnTo>
                        <a:lnTo>
                          <a:pt x="181" y="27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90" name="Rectangle 110"/>
                  <p:cNvSpPr>
                    <a:spLocks noChangeArrowheads="1"/>
                  </p:cNvSpPr>
                  <p:nvPr/>
                </p:nvSpPr>
                <p:spPr bwMode="auto">
                  <a:xfrm>
                    <a:off x="2461" y="2232"/>
                    <a:ext cx="100" cy="97"/>
                  </a:xfrm>
                  <a:prstGeom prst="rect">
                    <a:avLst/>
                  </a:prstGeom>
                  <a:solidFill>
                    <a:srgbClr val="CDE6FF"/>
                  </a:solidFill>
                  <a:ln w="4763">
                    <a:solidFill>
                      <a:schemeClr val="bg2"/>
                    </a:solidFill>
                    <a:miter lim="800000"/>
                    <a:headEnd/>
                    <a:tailEnd/>
                  </a:ln>
                </p:spPr>
                <p:txBody>
                  <a:bodyPr/>
                  <a:lstStyle/>
                  <a:p>
                    <a:endParaRPr lang="en-US"/>
                  </a:p>
                </p:txBody>
              </p:sp>
              <p:sp>
                <p:nvSpPr>
                  <p:cNvPr id="491" name="Freeform 111"/>
                  <p:cNvSpPr>
                    <a:spLocks/>
                  </p:cNvSpPr>
                  <p:nvPr/>
                </p:nvSpPr>
                <p:spPr bwMode="auto">
                  <a:xfrm>
                    <a:off x="2280" y="2054"/>
                    <a:ext cx="281" cy="178"/>
                  </a:xfrm>
                  <a:custGeom>
                    <a:avLst/>
                    <a:gdLst>
                      <a:gd name="T0" fmla="*/ 100 w 281"/>
                      <a:gd name="T1" fmla="*/ 0 h 178"/>
                      <a:gd name="T2" fmla="*/ 0 w 281"/>
                      <a:gd name="T3" fmla="*/ 0 h 178"/>
                      <a:gd name="T4" fmla="*/ 181 w 281"/>
                      <a:gd name="T5" fmla="*/ 178 h 178"/>
                      <a:gd name="T6" fmla="*/ 281 w 281"/>
                      <a:gd name="T7" fmla="*/ 178 h 178"/>
                      <a:gd name="T8" fmla="*/ 100 w 281"/>
                      <a:gd name="T9" fmla="*/ 0 h 178"/>
                      <a:gd name="T10" fmla="*/ 0 60000 65536"/>
                      <a:gd name="T11" fmla="*/ 0 60000 65536"/>
                      <a:gd name="T12" fmla="*/ 0 60000 65536"/>
                      <a:gd name="T13" fmla="*/ 0 60000 65536"/>
                      <a:gd name="T14" fmla="*/ 0 60000 65536"/>
                      <a:gd name="T15" fmla="*/ 0 w 281"/>
                      <a:gd name="T16" fmla="*/ 0 h 178"/>
                      <a:gd name="T17" fmla="*/ 281 w 281"/>
                      <a:gd name="T18" fmla="*/ 178 h 178"/>
                    </a:gdLst>
                    <a:ahLst/>
                    <a:cxnLst>
                      <a:cxn ang="T10">
                        <a:pos x="T0" y="T1"/>
                      </a:cxn>
                      <a:cxn ang="T11">
                        <a:pos x="T2" y="T3"/>
                      </a:cxn>
                      <a:cxn ang="T12">
                        <a:pos x="T4" y="T5"/>
                      </a:cxn>
                      <a:cxn ang="T13">
                        <a:pos x="T6" y="T7"/>
                      </a:cxn>
                      <a:cxn ang="T14">
                        <a:pos x="T8" y="T9"/>
                      </a:cxn>
                    </a:cxnLst>
                    <a:rect l="T15" t="T16" r="T17" b="T18"/>
                    <a:pathLst>
                      <a:path w="281" h="178">
                        <a:moveTo>
                          <a:pt x="100" y="0"/>
                        </a:moveTo>
                        <a:lnTo>
                          <a:pt x="0" y="0"/>
                        </a:lnTo>
                        <a:lnTo>
                          <a:pt x="181" y="178"/>
                        </a:lnTo>
                        <a:lnTo>
                          <a:pt x="281" y="178"/>
                        </a:lnTo>
                        <a:lnTo>
                          <a:pt x="100" y="0"/>
                        </a:lnTo>
                        <a:close/>
                      </a:path>
                    </a:pathLst>
                  </a:custGeom>
                  <a:solidFill>
                    <a:srgbClr val="CDE6FF"/>
                  </a:solidFill>
                  <a:ln w="4763">
                    <a:solidFill>
                      <a:schemeClr val="bg2"/>
                    </a:solidFill>
                    <a:round/>
                    <a:headEnd/>
                    <a:tailEnd/>
                  </a:ln>
                </p:spPr>
                <p:txBody>
                  <a:bodyPr/>
                  <a:lstStyle/>
                  <a:p>
                    <a:endParaRPr lang="en-US"/>
                  </a:p>
                </p:txBody>
              </p:sp>
            </p:grpSp>
            <p:grpSp>
              <p:nvGrpSpPr>
                <p:cNvPr id="457" name="Group 112"/>
                <p:cNvGrpSpPr>
                  <a:grpSpLocks/>
                </p:cNvGrpSpPr>
                <p:nvPr/>
              </p:nvGrpSpPr>
              <p:grpSpPr bwMode="auto">
                <a:xfrm>
                  <a:off x="2011" y="2061"/>
                  <a:ext cx="340" cy="275"/>
                  <a:chOff x="2011" y="2061"/>
                  <a:chExt cx="340" cy="275"/>
                </a:xfrm>
              </p:grpSpPr>
              <p:sp>
                <p:nvSpPr>
                  <p:cNvPr id="486" name="Freeform 113"/>
                  <p:cNvSpPr>
                    <a:spLocks/>
                  </p:cNvSpPr>
                  <p:nvPr/>
                </p:nvSpPr>
                <p:spPr bwMode="auto">
                  <a:xfrm>
                    <a:off x="2011" y="2061"/>
                    <a:ext cx="181" cy="275"/>
                  </a:xfrm>
                  <a:custGeom>
                    <a:avLst/>
                    <a:gdLst>
                      <a:gd name="T0" fmla="*/ 0 w 181"/>
                      <a:gd name="T1" fmla="*/ 0 h 275"/>
                      <a:gd name="T2" fmla="*/ 181 w 181"/>
                      <a:gd name="T3" fmla="*/ 178 h 275"/>
                      <a:gd name="T4" fmla="*/ 181 w 181"/>
                      <a:gd name="T5" fmla="*/ 275 h 275"/>
                      <a:gd name="T6" fmla="*/ 0 w 181"/>
                      <a:gd name="T7" fmla="*/ 97 h 275"/>
                      <a:gd name="T8" fmla="*/ 0 w 181"/>
                      <a:gd name="T9" fmla="*/ 0 h 275"/>
                      <a:gd name="T10" fmla="*/ 0 60000 65536"/>
                      <a:gd name="T11" fmla="*/ 0 60000 65536"/>
                      <a:gd name="T12" fmla="*/ 0 60000 65536"/>
                      <a:gd name="T13" fmla="*/ 0 60000 65536"/>
                      <a:gd name="T14" fmla="*/ 0 60000 65536"/>
                      <a:gd name="T15" fmla="*/ 0 w 181"/>
                      <a:gd name="T16" fmla="*/ 0 h 275"/>
                      <a:gd name="T17" fmla="*/ 181 w 181"/>
                      <a:gd name="T18" fmla="*/ 275 h 275"/>
                    </a:gdLst>
                    <a:ahLst/>
                    <a:cxnLst>
                      <a:cxn ang="T10">
                        <a:pos x="T0" y="T1"/>
                      </a:cxn>
                      <a:cxn ang="T11">
                        <a:pos x="T2" y="T3"/>
                      </a:cxn>
                      <a:cxn ang="T12">
                        <a:pos x="T4" y="T5"/>
                      </a:cxn>
                      <a:cxn ang="T13">
                        <a:pos x="T6" y="T7"/>
                      </a:cxn>
                      <a:cxn ang="T14">
                        <a:pos x="T8" y="T9"/>
                      </a:cxn>
                    </a:cxnLst>
                    <a:rect l="T15" t="T16" r="T17" b="T18"/>
                    <a:pathLst>
                      <a:path w="181" h="275">
                        <a:moveTo>
                          <a:pt x="0" y="0"/>
                        </a:moveTo>
                        <a:lnTo>
                          <a:pt x="181" y="178"/>
                        </a:lnTo>
                        <a:lnTo>
                          <a:pt x="181" y="27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87" name="Rectangle 114"/>
                  <p:cNvSpPr>
                    <a:spLocks noChangeArrowheads="1"/>
                  </p:cNvSpPr>
                  <p:nvPr/>
                </p:nvSpPr>
                <p:spPr bwMode="auto">
                  <a:xfrm>
                    <a:off x="2192" y="2239"/>
                    <a:ext cx="159" cy="97"/>
                  </a:xfrm>
                  <a:prstGeom prst="rect">
                    <a:avLst/>
                  </a:prstGeom>
                  <a:solidFill>
                    <a:srgbClr val="CDE6FF"/>
                  </a:solidFill>
                  <a:ln w="4763">
                    <a:solidFill>
                      <a:schemeClr val="bg2"/>
                    </a:solidFill>
                    <a:miter lim="800000"/>
                    <a:headEnd/>
                    <a:tailEnd/>
                  </a:ln>
                </p:spPr>
                <p:txBody>
                  <a:bodyPr/>
                  <a:lstStyle/>
                  <a:p>
                    <a:endParaRPr lang="en-US"/>
                  </a:p>
                </p:txBody>
              </p:sp>
              <p:sp>
                <p:nvSpPr>
                  <p:cNvPr id="488" name="Freeform 115"/>
                  <p:cNvSpPr>
                    <a:spLocks/>
                  </p:cNvSpPr>
                  <p:nvPr/>
                </p:nvSpPr>
                <p:spPr bwMode="auto">
                  <a:xfrm>
                    <a:off x="2011" y="2061"/>
                    <a:ext cx="340" cy="178"/>
                  </a:xfrm>
                  <a:custGeom>
                    <a:avLst/>
                    <a:gdLst>
                      <a:gd name="T0" fmla="*/ 158 w 340"/>
                      <a:gd name="T1" fmla="*/ 0 h 178"/>
                      <a:gd name="T2" fmla="*/ 0 w 340"/>
                      <a:gd name="T3" fmla="*/ 0 h 178"/>
                      <a:gd name="T4" fmla="*/ 181 w 340"/>
                      <a:gd name="T5" fmla="*/ 178 h 178"/>
                      <a:gd name="T6" fmla="*/ 340 w 340"/>
                      <a:gd name="T7" fmla="*/ 178 h 178"/>
                      <a:gd name="T8" fmla="*/ 158 w 340"/>
                      <a:gd name="T9" fmla="*/ 0 h 178"/>
                      <a:gd name="T10" fmla="*/ 0 60000 65536"/>
                      <a:gd name="T11" fmla="*/ 0 60000 65536"/>
                      <a:gd name="T12" fmla="*/ 0 60000 65536"/>
                      <a:gd name="T13" fmla="*/ 0 60000 65536"/>
                      <a:gd name="T14" fmla="*/ 0 60000 65536"/>
                      <a:gd name="T15" fmla="*/ 0 w 340"/>
                      <a:gd name="T16" fmla="*/ 0 h 178"/>
                      <a:gd name="T17" fmla="*/ 340 w 340"/>
                      <a:gd name="T18" fmla="*/ 178 h 178"/>
                    </a:gdLst>
                    <a:ahLst/>
                    <a:cxnLst>
                      <a:cxn ang="T10">
                        <a:pos x="T0" y="T1"/>
                      </a:cxn>
                      <a:cxn ang="T11">
                        <a:pos x="T2" y="T3"/>
                      </a:cxn>
                      <a:cxn ang="T12">
                        <a:pos x="T4" y="T5"/>
                      </a:cxn>
                      <a:cxn ang="T13">
                        <a:pos x="T6" y="T7"/>
                      </a:cxn>
                      <a:cxn ang="T14">
                        <a:pos x="T8" y="T9"/>
                      </a:cxn>
                    </a:cxnLst>
                    <a:rect l="T15" t="T16" r="T17" b="T18"/>
                    <a:pathLst>
                      <a:path w="340" h="178">
                        <a:moveTo>
                          <a:pt x="158" y="0"/>
                        </a:moveTo>
                        <a:lnTo>
                          <a:pt x="0" y="0"/>
                        </a:lnTo>
                        <a:lnTo>
                          <a:pt x="181" y="178"/>
                        </a:lnTo>
                        <a:lnTo>
                          <a:pt x="340" y="178"/>
                        </a:lnTo>
                        <a:lnTo>
                          <a:pt x="158" y="0"/>
                        </a:lnTo>
                        <a:close/>
                      </a:path>
                    </a:pathLst>
                  </a:custGeom>
                  <a:solidFill>
                    <a:srgbClr val="CDE6FF"/>
                  </a:solidFill>
                  <a:ln w="4763">
                    <a:solidFill>
                      <a:schemeClr val="bg2"/>
                    </a:solidFill>
                    <a:round/>
                    <a:headEnd/>
                    <a:tailEnd/>
                  </a:ln>
                </p:spPr>
                <p:txBody>
                  <a:bodyPr/>
                  <a:lstStyle/>
                  <a:p>
                    <a:endParaRPr lang="en-US"/>
                  </a:p>
                </p:txBody>
              </p:sp>
            </p:grpSp>
            <p:grpSp>
              <p:nvGrpSpPr>
                <p:cNvPr id="458" name="Group 116"/>
                <p:cNvGrpSpPr>
                  <a:grpSpLocks/>
                </p:cNvGrpSpPr>
                <p:nvPr/>
              </p:nvGrpSpPr>
              <p:grpSpPr bwMode="auto">
                <a:xfrm>
                  <a:off x="1846" y="2057"/>
                  <a:ext cx="268" cy="263"/>
                  <a:chOff x="1846" y="2057"/>
                  <a:chExt cx="268" cy="263"/>
                </a:xfrm>
              </p:grpSpPr>
              <p:sp>
                <p:nvSpPr>
                  <p:cNvPr id="483" name="Freeform 117"/>
                  <p:cNvSpPr>
                    <a:spLocks/>
                  </p:cNvSpPr>
                  <p:nvPr/>
                </p:nvSpPr>
                <p:spPr bwMode="auto">
                  <a:xfrm>
                    <a:off x="1846" y="2057"/>
                    <a:ext cx="168" cy="263"/>
                  </a:xfrm>
                  <a:custGeom>
                    <a:avLst/>
                    <a:gdLst>
                      <a:gd name="T0" fmla="*/ 0 w 168"/>
                      <a:gd name="T1" fmla="*/ 0 h 263"/>
                      <a:gd name="T2" fmla="*/ 168 w 168"/>
                      <a:gd name="T3" fmla="*/ 166 h 263"/>
                      <a:gd name="T4" fmla="*/ 168 w 168"/>
                      <a:gd name="T5" fmla="*/ 263 h 263"/>
                      <a:gd name="T6" fmla="*/ 0 w 168"/>
                      <a:gd name="T7" fmla="*/ 98 h 263"/>
                      <a:gd name="T8" fmla="*/ 0 w 168"/>
                      <a:gd name="T9" fmla="*/ 0 h 263"/>
                      <a:gd name="T10" fmla="*/ 0 60000 65536"/>
                      <a:gd name="T11" fmla="*/ 0 60000 65536"/>
                      <a:gd name="T12" fmla="*/ 0 60000 65536"/>
                      <a:gd name="T13" fmla="*/ 0 60000 65536"/>
                      <a:gd name="T14" fmla="*/ 0 60000 65536"/>
                      <a:gd name="T15" fmla="*/ 0 w 168"/>
                      <a:gd name="T16" fmla="*/ 0 h 263"/>
                      <a:gd name="T17" fmla="*/ 168 w 168"/>
                      <a:gd name="T18" fmla="*/ 263 h 263"/>
                    </a:gdLst>
                    <a:ahLst/>
                    <a:cxnLst>
                      <a:cxn ang="T10">
                        <a:pos x="T0" y="T1"/>
                      </a:cxn>
                      <a:cxn ang="T11">
                        <a:pos x="T2" y="T3"/>
                      </a:cxn>
                      <a:cxn ang="T12">
                        <a:pos x="T4" y="T5"/>
                      </a:cxn>
                      <a:cxn ang="T13">
                        <a:pos x="T6" y="T7"/>
                      </a:cxn>
                      <a:cxn ang="T14">
                        <a:pos x="T8" y="T9"/>
                      </a:cxn>
                    </a:cxnLst>
                    <a:rect l="T15" t="T16" r="T17" b="T18"/>
                    <a:pathLst>
                      <a:path w="168" h="263">
                        <a:moveTo>
                          <a:pt x="0" y="0"/>
                        </a:moveTo>
                        <a:lnTo>
                          <a:pt x="168" y="166"/>
                        </a:lnTo>
                        <a:lnTo>
                          <a:pt x="168" y="263"/>
                        </a:lnTo>
                        <a:lnTo>
                          <a:pt x="0" y="98"/>
                        </a:lnTo>
                        <a:lnTo>
                          <a:pt x="0" y="0"/>
                        </a:lnTo>
                        <a:close/>
                      </a:path>
                    </a:pathLst>
                  </a:custGeom>
                  <a:solidFill>
                    <a:srgbClr val="CDE6FF"/>
                  </a:solidFill>
                  <a:ln w="4763">
                    <a:solidFill>
                      <a:schemeClr val="bg2"/>
                    </a:solidFill>
                    <a:round/>
                    <a:headEnd/>
                    <a:tailEnd/>
                  </a:ln>
                </p:spPr>
                <p:txBody>
                  <a:bodyPr/>
                  <a:lstStyle/>
                  <a:p>
                    <a:endParaRPr lang="en-US"/>
                  </a:p>
                </p:txBody>
              </p:sp>
              <p:sp>
                <p:nvSpPr>
                  <p:cNvPr id="484" name="Rectangle 118"/>
                  <p:cNvSpPr>
                    <a:spLocks noChangeArrowheads="1"/>
                  </p:cNvSpPr>
                  <p:nvPr/>
                </p:nvSpPr>
                <p:spPr bwMode="auto">
                  <a:xfrm>
                    <a:off x="2014" y="2223"/>
                    <a:ext cx="100" cy="97"/>
                  </a:xfrm>
                  <a:prstGeom prst="rect">
                    <a:avLst/>
                  </a:prstGeom>
                  <a:solidFill>
                    <a:srgbClr val="CDE6FF"/>
                  </a:solidFill>
                  <a:ln w="4763">
                    <a:solidFill>
                      <a:schemeClr val="bg2"/>
                    </a:solidFill>
                    <a:miter lim="800000"/>
                    <a:headEnd/>
                    <a:tailEnd/>
                  </a:ln>
                </p:spPr>
                <p:txBody>
                  <a:bodyPr/>
                  <a:lstStyle/>
                  <a:p>
                    <a:endParaRPr lang="en-US"/>
                  </a:p>
                </p:txBody>
              </p:sp>
              <p:sp>
                <p:nvSpPr>
                  <p:cNvPr id="485" name="Freeform 119"/>
                  <p:cNvSpPr>
                    <a:spLocks/>
                  </p:cNvSpPr>
                  <p:nvPr/>
                </p:nvSpPr>
                <p:spPr bwMode="auto">
                  <a:xfrm>
                    <a:off x="1846" y="2057"/>
                    <a:ext cx="268" cy="166"/>
                  </a:xfrm>
                  <a:custGeom>
                    <a:avLst/>
                    <a:gdLst>
                      <a:gd name="T0" fmla="*/ 100 w 268"/>
                      <a:gd name="T1" fmla="*/ 0 h 166"/>
                      <a:gd name="T2" fmla="*/ 0 w 268"/>
                      <a:gd name="T3" fmla="*/ 0 h 166"/>
                      <a:gd name="T4" fmla="*/ 168 w 268"/>
                      <a:gd name="T5" fmla="*/ 166 h 166"/>
                      <a:gd name="T6" fmla="*/ 268 w 268"/>
                      <a:gd name="T7" fmla="*/ 166 h 166"/>
                      <a:gd name="T8" fmla="*/ 100 w 268"/>
                      <a:gd name="T9" fmla="*/ 0 h 166"/>
                      <a:gd name="T10" fmla="*/ 0 60000 65536"/>
                      <a:gd name="T11" fmla="*/ 0 60000 65536"/>
                      <a:gd name="T12" fmla="*/ 0 60000 65536"/>
                      <a:gd name="T13" fmla="*/ 0 60000 65536"/>
                      <a:gd name="T14" fmla="*/ 0 60000 65536"/>
                      <a:gd name="T15" fmla="*/ 0 w 268"/>
                      <a:gd name="T16" fmla="*/ 0 h 166"/>
                      <a:gd name="T17" fmla="*/ 268 w 268"/>
                      <a:gd name="T18" fmla="*/ 166 h 166"/>
                    </a:gdLst>
                    <a:ahLst/>
                    <a:cxnLst>
                      <a:cxn ang="T10">
                        <a:pos x="T0" y="T1"/>
                      </a:cxn>
                      <a:cxn ang="T11">
                        <a:pos x="T2" y="T3"/>
                      </a:cxn>
                      <a:cxn ang="T12">
                        <a:pos x="T4" y="T5"/>
                      </a:cxn>
                      <a:cxn ang="T13">
                        <a:pos x="T6" y="T7"/>
                      </a:cxn>
                      <a:cxn ang="T14">
                        <a:pos x="T8" y="T9"/>
                      </a:cxn>
                    </a:cxnLst>
                    <a:rect l="T15" t="T16" r="T17" b="T18"/>
                    <a:pathLst>
                      <a:path w="268" h="166">
                        <a:moveTo>
                          <a:pt x="100" y="0"/>
                        </a:moveTo>
                        <a:lnTo>
                          <a:pt x="0" y="0"/>
                        </a:lnTo>
                        <a:lnTo>
                          <a:pt x="168" y="166"/>
                        </a:lnTo>
                        <a:lnTo>
                          <a:pt x="268" y="166"/>
                        </a:lnTo>
                        <a:lnTo>
                          <a:pt x="100" y="0"/>
                        </a:lnTo>
                        <a:close/>
                      </a:path>
                    </a:pathLst>
                  </a:custGeom>
                  <a:solidFill>
                    <a:srgbClr val="CDE6FF"/>
                  </a:solidFill>
                  <a:ln w="4763">
                    <a:solidFill>
                      <a:schemeClr val="bg2"/>
                    </a:solidFill>
                    <a:round/>
                    <a:headEnd/>
                    <a:tailEnd/>
                  </a:ln>
                </p:spPr>
                <p:txBody>
                  <a:bodyPr/>
                  <a:lstStyle/>
                  <a:p>
                    <a:endParaRPr lang="en-US"/>
                  </a:p>
                </p:txBody>
              </p:sp>
            </p:grpSp>
            <p:grpSp>
              <p:nvGrpSpPr>
                <p:cNvPr id="459" name="Group 120"/>
                <p:cNvGrpSpPr>
                  <a:grpSpLocks/>
                </p:cNvGrpSpPr>
                <p:nvPr/>
              </p:nvGrpSpPr>
              <p:grpSpPr bwMode="auto">
                <a:xfrm>
                  <a:off x="3513" y="2213"/>
                  <a:ext cx="458" cy="178"/>
                  <a:chOff x="3513" y="2213"/>
                  <a:chExt cx="458" cy="178"/>
                </a:xfrm>
              </p:grpSpPr>
              <p:sp>
                <p:nvSpPr>
                  <p:cNvPr id="480" name="Freeform 121"/>
                  <p:cNvSpPr>
                    <a:spLocks/>
                  </p:cNvSpPr>
                  <p:nvPr/>
                </p:nvSpPr>
                <p:spPr bwMode="auto">
                  <a:xfrm>
                    <a:off x="3513" y="2213"/>
                    <a:ext cx="83" cy="178"/>
                  </a:xfrm>
                  <a:custGeom>
                    <a:avLst/>
                    <a:gdLst>
                      <a:gd name="T0" fmla="*/ 0 w 83"/>
                      <a:gd name="T1" fmla="*/ 0 h 178"/>
                      <a:gd name="T2" fmla="*/ 83 w 83"/>
                      <a:gd name="T3" fmla="*/ 81 h 178"/>
                      <a:gd name="T4" fmla="*/ 83 w 83"/>
                      <a:gd name="T5" fmla="*/ 178 h 178"/>
                      <a:gd name="T6" fmla="*/ 0 w 83"/>
                      <a:gd name="T7" fmla="*/ 97 h 178"/>
                      <a:gd name="T8" fmla="*/ 0 w 83"/>
                      <a:gd name="T9" fmla="*/ 0 h 178"/>
                      <a:gd name="T10" fmla="*/ 0 60000 65536"/>
                      <a:gd name="T11" fmla="*/ 0 60000 65536"/>
                      <a:gd name="T12" fmla="*/ 0 60000 65536"/>
                      <a:gd name="T13" fmla="*/ 0 60000 65536"/>
                      <a:gd name="T14" fmla="*/ 0 60000 65536"/>
                      <a:gd name="T15" fmla="*/ 0 w 83"/>
                      <a:gd name="T16" fmla="*/ 0 h 178"/>
                      <a:gd name="T17" fmla="*/ 83 w 83"/>
                      <a:gd name="T18" fmla="*/ 178 h 178"/>
                    </a:gdLst>
                    <a:ahLst/>
                    <a:cxnLst>
                      <a:cxn ang="T10">
                        <a:pos x="T0" y="T1"/>
                      </a:cxn>
                      <a:cxn ang="T11">
                        <a:pos x="T2" y="T3"/>
                      </a:cxn>
                      <a:cxn ang="T12">
                        <a:pos x="T4" y="T5"/>
                      </a:cxn>
                      <a:cxn ang="T13">
                        <a:pos x="T6" y="T7"/>
                      </a:cxn>
                      <a:cxn ang="T14">
                        <a:pos x="T8" y="T9"/>
                      </a:cxn>
                    </a:cxnLst>
                    <a:rect l="T15" t="T16" r="T17" b="T18"/>
                    <a:pathLst>
                      <a:path w="83" h="178">
                        <a:moveTo>
                          <a:pt x="0" y="0"/>
                        </a:moveTo>
                        <a:lnTo>
                          <a:pt x="83" y="81"/>
                        </a:lnTo>
                        <a:lnTo>
                          <a:pt x="83" y="178"/>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81" name="Rectangle 122"/>
                  <p:cNvSpPr>
                    <a:spLocks noChangeArrowheads="1"/>
                  </p:cNvSpPr>
                  <p:nvPr/>
                </p:nvSpPr>
                <p:spPr bwMode="auto">
                  <a:xfrm>
                    <a:off x="3596" y="2294"/>
                    <a:ext cx="375" cy="97"/>
                  </a:xfrm>
                  <a:prstGeom prst="rect">
                    <a:avLst/>
                  </a:prstGeom>
                  <a:solidFill>
                    <a:srgbClr val="CDE6FF"/>
                  </a:solidFill>
                  <a:ln w="4763">
                    <a:solidFill>
                      <a:schemeClr val="bg2"/>
                    </a:solidFill>
                    <a:miter lim="800000"/>
                    <a:headEnd/>
                    <a:tailEnd/>
                  </a:ln>
                </p:spPr>
                <p:txBody>
                  <a:bodyPr/>
                  <a:lstStyle/>
                  <a:p>
                    <a:endParaRPr lang="en-US"/>
                  </a:p>
                </p:txBody>
              </p:sp>
              <p:sp>
                <p:nvSpPr>
                  <p:cNvPr id="482" name="Freeform 123"/>
                  <p:cNvSpPr>
                    <a:spLocks/>
                  </p:cNvSpPr>
                  <p:nvPr/>
                </p:nvSpPr>
                <p:spPr bwMode="auto">
                  <a:xfrm>
                    <a:off x="3513" y="2213"/>
                    <a:ext cx="458" cy="81"/>
                  </a:xfrm>
                  <a:custGeom>
                    <a:avLst/>
                    <a:gdLst>
                      <a:gd name="T0" fmla="*/ 376 w 458"/>
                      <a:gd name="T1" fmla="*/ 0 h 81"/>
                      <a:gd name="T2" fmla="*/ 0 w 458"/>
                      <a:gd name="T3" fmla="*/ 0 h 81"/>
                      <a:gd name="T4" fmla="*/ 83 w 458"/>
                      <a:gd name="T5" fmla="*/ 81 h 81"/>
                      <a:gd name="T6" fmla="*/ 458 w 458"/>
                      <a:gd name="T7" fmla="*/ 81 h 81"/>
                      <a:gd name="T8" fmla="*/ 376 w 458"/>
                      <a:gd name="T9" fmla="*/ 0 h 81"/>
                      <a:gd name="T10" fmla="*/ 0 60000 65536"/>
                      <a:gd name="T11" fmla="*/ 0 60000 65536"/>
                      <a:gd name="T12" fmla="*/ 0 60000 65536"/>
                      <a:gd name="T13" fmla="*/ 0 60000 65536"/>
                      <a:gd name="T14" fmla="*/ 0 60000 65536"/>
                      <a:gd name="T15" fmla="*/ 0 w 458"/>
                      <a:gd name="T16" fmla="*/ 0 h 81"/>
                      <a:gd name="T17" fmla="*/ 458 w 458"/>
                      <a:gd name="T18" fmla="*/ 81 h 81"/>
                    </a:gdLst>
                    <a:ahLst/>
                    <a:cxnLst>
                      <a:cxn ang="T10">
                        <a:pos x="T0" y="T1"/>
                      </a:cxn>
                      <a:cxn ang="T11">
                        <a:pos x="T2" y="T3"/>
                      </a:cxn>
                      <a:cxn ang="T12">
                        <a:pos x="T4" y="T5"/>
                      </a:cxn>
                      <a:cxn ang="T13">
                        <a:pos x="T6" y="T7"/>
                      </a:cxn>
                      <a:cxn ang="T14">
                        <a:pos x="T8" y="T9"/>
                      </a:cxn>
                    </a:cxnLst>
                    <a:rect l="T15" t="T16" r="T17" b="T18"/>
                    <a:pathLst>
                      <a:path w="458" h="81">
                        <a:moveTo>
                          <a:pt x="376" y="0"/>
                        </a:moveTo>
                        <a:lnTo>
                          <a:pt x="0" y="0"/>
                        </a:lnTo>
                        <a:lnTo>
                          <a:pt x="83" y="81"/>
                        </a:lnTo>
                        <a:lnTo>
                          <a:pt x="458" y="81"/>
                        </a:lnTo>
                        <a:lnTo>
                          <a:pt x="376" y="0"/>
                        </a:lnTo>
                        <a:close/>
                      </a:path>
                    </a:pathLst>
                  </a:custGeom>
                  <a:solidFill>
                    <a:srgbClr val="CDE6FF"/>
                  </a:solidFill>
                  <a:ln w="4763">
                    <a:solidFill>
                      <a:schemeClr val="bg2"/>
                    </a:solidFill>
                    <a:round/>
                    <a:headEnd/>
                    <a:tailEnd/>
                  </a:ln>
                </p:spPr>
                <p:txBody>
                  <a:bodyPr/>
                  <a:lstStyle/>
                  <a:p>
                    <a:endParaRPr lang="en-US"/>
                  </a:p>
                </p:txBody>
              </p:sp>
            </p:grpSp>
            <p:grpSp>
              <p:nvGrpSpPr>
                <p:cNvPr id="460" name="Group 124"/>
                <p:cNvGrpSpPr>
                  <a:grpSpLocks/>
                </p:cNvGrpSpPr>
                <p:nvPr/>
              </p:nvGrpSpPr>
              <p:grpSpPr bwMode="auto">
                <a:xfrm>
                  <a:off x="3095" y="2093"/>
                  <a:ext cx="484" cy="298"/>
                  <a:chOff x="3095" y="2093"/>
                  <a:chExt cx="484" cy="298"/>
                </a:xfrm>
              </p:grpSpPr>
              <p:sp>
                <p:nvSpPr>
                  <p:cNvPr id="477" name="Freeform 125"/>
                  <p:cNvSpPr>
                    <a:spLocks/>
                  </p:cNvSpPr>
                  <p:nvPr/>
                </p:nvSpPr>
                <p:spPr bwMode="auto">
                  <a:xfrm>
                    <a:off x="3095" y="2093"/>
                    <a:ext cx="206" cy="298"/>
                  </a:xfrm>
                  <a:custGeom>
                    <a:avLst/>
                    <a:gdLst>
                      <a:gd name="T0" fmla="*/ 0 w 206"/>
                      <a:gd name="T1" fmla="*/ 0 h 298"/>
                      <a:gd name="T2" fmla="*/ 206 w 206"/>
                      <a:gd name="T3" fmla="*/ 201 h 298"/>
                      <a:gd name="T4" fmla="*/ 206 w 206"/>
                      <a:gd name="T5" fmla="*/ 298 h 298"/>
                      <a:gd name="T6" fmla="*/ 0 w 206"/>
                      <a:gd name="T7" fmla="*/ 97 h 298"/>
                      <a:gd name="T8" fmla="*/ 0 w 206"/>
                      <a:gd name="T9" fmla="*/ 0 h 298"/>
                      <a:gd name="T10" fmla="*/ 0 60000 65536"/>
                      <a:gd name="T11" fmla="*/ 0 60000 65536"/>
                      <a:gd name="T12" fmla="*/ 0 60000 65536"/>
                      <a:gd name="T13" fmla="*/ 0 60000 65536"/>
                      <a:gd name="T14" fmla="*/ 0 60000 65536"/>
                      <a:gd name="T15" fmla="*/ 0 w 206"/>
                      <a:gd name="T16" fmla="*/ 0 h 298"/>
                      <a:gd name="T17" fmla="*/ 206 w 206"/>
                      <a:gd name="T18" fmla="*/ 298 h 298"/>
                    </a:gdLst>
                    <a:ahLst/>
                    <a:cxnLst>
                      <a:cxn ang="T10">
                        <a:pos x="T0" y="T1"/>
                      </a:cxn>
                      <a:cxn ang="T11">
                        <a:pos x="T2" y="T3"/>
                      </a:cxn>
                      <a:cxn ang="T12">
                        <a:pos x="T4" y="T5"/>
                      </a:cxn>
                      <a:cxn ang="T13">
                        <a:pos x="T6" y="T7"/>
                      </a:cxn>
                      <a:cxn ang="T14">
                        <a:pos x="T8" y="T9"/>
                      </a:cxn>
                    </a:cxnLst>
                    <a:rect l="T15" t="T16" r="T17" b="T18"/>
                    <a:pathLst>
                      <a:path w="206" h="298">
                        <a:moveTo>
                          <a:pt x="0" y="0"/>
                        </a:moveTo>
                        <a:lnTo>
                          <a:pt x="206" y="201"/>
                        </a:lnTo>
                        <a:lnTo>
                          <a:pt x="206" y="298"/>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78" name="Rectangle 126"/>
                  <p:cNvSpPr>
                    <a:spLocks noChangeArrowheads="1"/>
                  </p:cNvSpPr>
                  <p:nvPr/>
                </p:nvSpPr>
                <p:spPr bwMode="auto">
                  <a:xfrm>
                    <a:off x="3301" y="2294"/>
                    <a:ext cx="278" cy="97"/>
                  </a:xfrm>
                  <a:prstGeom prst="rect">
                    <a:avLst/>
                  </a:prstGeom>
                  <a:solidFill>
                    <a:srgbClr val="CDE6FF"/>
                  </a:solidFill>
                  <a:ln w="4763">
                    <a:solidFill>
                      <a:schemeClr val="bg2"/>
                    </a:solidFill>
                    <a:miter lim="800000"/>
                    <a:headEnd/>
                    <a:tailEnd/>
                  </a:ln>
                </p:spPr>
                <p:txBody>
                  <a:bodyPr/>
                  <a:lstStyle/>
                  <a:p>
                    <a:endParaRPr lang="en-US"/>
                  </a:p>
                </p:txBody>
              </p:sp>
              <p:sp>
                <p:nvSpPr>
                  <p:cNvPr id="479" name="Freeform 127"/>
                  <p:cNvSpPr>
                    <a:spLocks/>
                  </p:cNvSpPr>
                  <p:nvPr/>
                </p:nvSpPr>
                <p:spPr bwMode="auto">
                  <a:xfrm>
                    <a:off x="3095" y="2093"/>
                    <a:ext cx="484" cy="201"/>
                  </a:xfrm>
                  <a:custGeom>
                    <a:avLst/>
                    <a:gdLst>
                      <a:gd name="T0" fmla="*/ 279 w 484"/>
                      <a:gd name="T1" fmla="*/ 0 h 201"/>
                      <a:gd name="T2" fmla="*/ 0 w 484"/>
                      <a:gd name="T3" fmla="*/ 0 h 201"/>
                      <a:gd name="T4" fmla="*/ 206 w 484"/>
                      <a:gd name="T5" fmla="*/ 201 h 201"/>
                      <a:gd name="T6" fmla="*/ 484 w 484"/>
                      <a:gd name="T7" fmla="*/ 201 h 201"/>
                      <a:gd name="T8" fmla="*/ 279 w 484"/>
                      <a:gd name="T9" fmla="*/ 0 h 201"/>
                      <a:gd name="T10" fmla="*/ 0 60000 65536"/>
                      <a:gd name="T11" fmla="*/ 0 60000 65536"/>
                      <a:gd name="T12" fmla="*/ 0 60000 65536"/>
                      <a:gd name="T13" fmla="*/ 0 60000 65536"/>
                      <a:gd name="T14" fmla="*/ 0 60000 65536"/>
                      <a:gd name="T15" fmla="*/ 0 w 484"/>
                      <a:gd name="T16" fmla="*/ 0 h 201"/>
                      <a:gd name="T17" fmla="*/ 484 w 484"/>
                      <a:gd name="T18" fmla="*/ 201 h 201"/>
                    </a:gdLst>
                    <a:ahLst/>
                    <a:cxnLst>
                      <a:cxn ang="T10">
                        <a:pos x="T0" y="T1"/>
                      </a:cxn>
                      <a:cxn ang="T11">
                        <a:pos x="T2" y="T3"/>
                      </a:cxn>
                      <a:cxn ang="T12">
                        <a:pos x="T4" y="T5"/>
                      </a:cxn>
                      <a:cxn ang="T13">
                        <a:pos x="T6" y="T7"/>
                      </a:cxn>
                      <a:cxn ang="T14">
                        <a:pos x="T8" y="T9"/>
                      </a:cxn>
                    </a:cxnLst>
                    <a:rect l="T15" t="T16" r="T17" b="T18"/>
                    <a:pathLst>
                      <a:path w="484" h="201">
                        <a:moveTo>
                          <a:pt x="279" y="0"/>
                        </a:moveTo>
                        <a:lnTo>
                          <a:pt x="0" y="0"/>
                        </a:lnTo>
                        <a:lnTo>
                          <a:pt x="206" y="201"/>
                        </a:lnTo>
                        <a:lnTo>
                          <a:pt x="484" y="201"/>
                        </a:lnTo>
                        <a:lnTo>
                          <a:pt x="279" y="0"/>
                        </a:lnTo>
                        <a:close/>
                      </a:path>
                    </a:pathLst>
                  </a:custGeom>
                  <a:solidFill>
                    <a:srgbClr val="CDE6FF"/>
                  </a:solidFill>
                  <a:ln w="4763">
                    <a:solidFill>
                      <a:schemeClr val="bg2"/>
                    </a:solidFill>
                    <a:round/>
                    <a:headEnd/>
                    <a:tailEnd/>
                  </a:ln>
                </p:spPr>
                <p:txBody>
                  <a:bodyPr/>
                  <a:lstStyle/>
                  <a:p>
                    <a:endParaRPr lang="en-US"/>
                  </a:p>
                </p:txBody>
              </p:sp>
            </p:grpSp>
            <p:grpSp>
              <p:nvGrpSpPr>
                <p:cNvPr id="461" name="Group 128"/>
                <p:cNvGrpSpPr>
                  <a:grpSpLocks/>
                </p:cNvGrpSpPr>
                <p:nvPr/>
              </p:nvGrpSpPr>
              <p:grpSpPr bwMode="auto">
                <a:xfrm>
                  <a:off x="3008" y="2226"/>
                  <a:ext cx="277" cy="165"/>
                  <a:chOff x="3008" y="2226"/>
                  <a:chExt cx="277" cy="165"/>
                </a:xfrm>
              </p:grpSpPr>
              <p:sp>
                <p:nvSpPr>
                  <p:cNvPr id="474" name="Freeform 129"/>
                  <p:cNvSpPr>
                    <a:spLocks/>
                  </p:cNvSpPr>
                  <p:nvPr/>
                </p:nvSpPr>
                <p:spPr bwMode="auto">
                  <a:xfrm>
                    <a:off x="3008" y="2226"/>
                    <a:ext cx="70" cy="165"/>
                  </a:xfrm>
                  <a:custGeom>
                    <a:avLst/>
                    <a:gdLst>
                      <a:gd name="T0" fmla="*/ 0 w 70"/>
                      <a:gd name="T1" fmla="*/ 0 h 165"/>
                      <a:gd name="T2" fmla="*/ 70 w 70"/>
                      <a:gd name="T3" fmla="*/ 68 h 165"/>
                      <a:gd name="T4" fmla="*/ 70 w 70"/>
                      <a:gd name="T5" fmla="*/ 165 h 165"/>
                      <a:gd name="T6" fmla="*/ 0 w 70"/>
                      <a:gd name="T7" fmla="*/ 97 h 165"/>
                      <a:gd name="T8" fmla="*/ 0 w 70"/>
                      <a:gd name="T9" fmla="*/ 0 h 165"/>
                      <a:gd name="T10" fmla="*/ 0 60000 65536"/>
                      <a:gd name="T11" fmla="*/ 0 60000 65536"/>
                      <a:gd name="T12" fmla="*/ 0 60000 65536"/>
                      <a:gd name="T13" fmla="*/ 0 60000 65536"/>
                      <a:gd name="T14" fmla="*/ 0 60000 65536"/>
                      <a:gd name="T15" fmla="*/ 0 w 70"/>
                      <a:gd name="T16" fmla="*/ 0 h 165"/>
                      <a:gd name="T17" fmla="*/ 70 w 70"/>
                      <a:gd name="T18" fmla="*/ 165 h 165"/>
                    </a:gdLst>
                    <a:ahLst/>
                    <a:cxnLst>
                      <a:cxn ang="T10">
                        <a:pos x="T0" y="T1"/>
                      </a:cxn>
                      <a:cxn ang="T11">
                        <a:pos x="T2" y="T3"/>
                      </a:cxn>
                      <a:cxn ang="T12">
                        <a:pos x="T4" y="T5"/>
                      </a:cxn>
                      <a:cxn ang="T13">
                        <a:pos x="T6" y="T7"/>
                      </a:cxn>
                      <a:cxn ang="T14">
                        <a:pos x="T8" y="T9"/>
                      </a:cxn>
                    </a:cxnLst>
                    <a:rect l="T15" t="T16" r="T17" b="T18"/>
                    <a:pathLst>
                      <a:path w="70" h="165">
                        <a:moveTo>
                          <a:pt x="0" y="0"/>
                        </a:moveTo>
                        <a:lnTo>
                          <a:pt x="70" y="68"/>
                        </a:lnTo>
                        <a:lnTo>
                          <a:pt x="70" y="16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75" name="Rectangle 130"/>
                  <p:cNvSpPr>
                    <a:spLocks noChangeArrowheads="1"/>
                  </p:cNvSpPr>
                  <p:nvPr/>
                </p:nvSpPr>
                <p:spPr bwMode="auto">
                  <a:xfrm>
                    <a:off x="3078" y="2294"/>
                    <a:ext cx="207" cy="97"/>
                  </a:xfrm>
                  <a:prstGeom prst="rect">
                    <a:avLst/>
                  </a:prstGeom>
                  <a:solidFill>
                    <a:srgbClr val="CDE6FF"/>
                  </a:solidFill>
                  <a:ln w="4763">
                    <a:solidFill>
                      <a:schemeClr val="bg2"/>
                    </a:solidFill>
                    <a:miter lim="800000"/>
                    <a:headEnd/>
                    <a:tailEnd/>
                  </a:ln>
                </p:spPr>
                <p:txBody>
                  <a:bodyPr/>
                  <a:lstStyle/>
                  <a:p>
                    <a:endParaRPr lang="en-US"/>
                  </a:p>
                </p:txBody>
              </p:sp>
              <p:sp>
                <p:nvSpPr>
                  <p:cNvPr id="476" name="Freeform 131"/>
                  <p:cNvSpPr>
                    <a:spLocks/>
                  </p:cNvSpPr>
                  <p:nvPr/>
                </p:nvSpPr>
                <p:spPr bwMode="auto">
                  <a:xfrm>
                    <a:off x="3008" y="2226"/>
                    <a:ext cx="277" cy="68"/>
                  </a:xfrm>
                  <a:custGeom>
                    <a:avLst/>
                    <a:gdLst>
                      <a:gd name="T0" fmla="*/ 207 w 277"/>
                      <a:gd name="T1" fmla="*/ 0 h 68"/>
                      <a:gd name="T2" fmla="*/ 0 w 277"/>
                      <a:gd name="T3" fmla="*/ 0 h 68"/>
                      <a:gd name="T4" fmla="*/ 70 w 277"/>
                      <a:gd name="T5" fmla="*/ 68 h 68"/>
                      <a:gd name="T6" fmla="*/ 277 w 277"/>
                      <a:gd name="T7" fmla="*/ 68 h 68"/>
                      <a:gd name="T8" fmla="*/ 207 w 277"/>
                      <a:gd name="T9" fmla="*/ 0 h 68"/>
                      <a:gd name="T10" fmla="*/ 0 60000 65536"/>
                      <a:gd name="T11" fmla="*/ 0 60000 65536"/>
                      <a:gd name="T12" fmla="*/ 0 60000 65536"/>
                      <a:gd name="T13" fmla="*/ 0 60000 65536"/>
                      <a:gd name="T14" fmla="*/ 0 60000 65536"/>
                      <a:gd name="T15" fmla="*/ 0 w 277"/>
                      <a:gd name="T16" fmla="*/ 0 h 68"/>
                      <a:gd name="T17" fmla="*/ 277 w 277"/>
                      <a:gd name="T18" fmla="*/ 68 h 68"/>
                    </a:gdLst>
                    <a:ahLst/>
                    <a:cxnLst>
                      <a:cxn ang="T10">
                        <a:pos x="T0" y="T1"/>
                      </a:cxn>
                      <a:cxn ang="T11">
                        <a:pos x="T2" y="T3"/>
                      </a:cxn>
                      <a:cxn ang="T12">
                        <a:pos x="T4" y="T5"/>
                      </a:cxn>
                      <a:cxn ang="T13">
                        <a:pos x="T6" y="T7"/>
                      </a:cxn>
                      <a:cxn ang="T14">
                        <a:pos x="T8" y="T9"/>
                      </a:cxn>
                    </a:cxnLst>
                    <a:rect l="T15" t="T16" r="T17" b="T18"/>
                    <a:pathLst>
                      <a:path w="277" h="68">
                        <a:moveTo>
                          <a:pt x="207" y="0"/>
                        </a:moveTo>
                        <a:lnTo>
                          <a:pt x="0" y="0"/>
                        </a:lnTo>
                        <a:lnTo>
                          <a:pt x="70" y="68"/>
                        </a:lnTo>
                        <a:lnTo>
                          <a:pt x="277" y="68"/>
                        </a:lnTo>
                        <a:lnTo>
                          <a:pt x="207" y="0"/>
                        </a:lnTo>
                        <a:close/>
                      </a:path>
                    </a:pathLst>
                  </a:custGeom>
                  <a:solidFill>
                    <a:srgbClr val="CDE6FF"/>
                  </a:solidFill>
                  <a:ln w="4763">
                    <a:solidFill>
                      <a:schemeClr val="bg2"/>
                    </a:solidFill>
                    <a:round/>
                    <a:headEnd/>
                    <a:tailEnd/>
                  </a:ln>
                </p:spPr>
                <p:txBody>
                  <a:bodyPr/>
                  <a:lstStyle/>
                  <a:p>
                    <a:endParaRPr lang="en-US"/>
                  </a:p>
                </p:txBody>
              </p:sp>
            </p:grpSp>
            <p:grpSp>
              <p:nvGrpSpPr>
                <p:cNvPr id="462" name="Group 132"/>
                <p:cNvGrpSpPr>
                  <a:grpSpLocks/>
                </p:cNvGrpSpPr>
                <p:nvPr/>
              </p:nvGrpSpPr>
              <p:grpSpPr bwMode="auto">
                <a:xfrm>
                  <a:off x="2765" y="2213"/>
                  <a:ext cx="300" cy="178"/>
                  <a:chOff x="2765" y="2213"/>
                  <a:chExt cx="300" cy="178"/>
                </a:xfrm>
              </p:grpSpPr>
              <p:sp>
                <p:nvSpPr>
                  <p:cNvPr id="471" name="Freeform 133"/>
                  <p:cNvSpPr>
                    <a:spLocks/>
                  </p:cNvSpPr>
                  <p:nvPr/>
                </p:nvSpPr>
                <p:spPr bwMode="auto">
                  <a:xfrm>
                    <a:off x="2765" y="2213"/>
                    <a:ext cx="83" cy="178"/>
                  </a:xfrm>
                  <a:custGeom>
                    <a:avLst/>
                    <a:gdLst>
                      <a:gd name="T0" fmla="*/ 0 w 83"/>
                      <a:gd name="T1" fmla="*/ 0 h 178"/>
                      <a:gd name="T2" fmla="*/ 83 w 83"/>
                      <a:gd name="T3" fmla="*/ 81 h 178"/>
                      <a:gd name="T4" fmla="*/ 83 w 83"/>
                      <a:gd name="T5" fmla="*/ 178 h 178"/>
                      <a:gd name="T6" fmla="*/ 0 w 83"/>
                      <a:gd name="T7" fmla="*/ 97 h 178"/>
                      <a:gd name="T8" fmla="*/ 0 w 83"/>
                      <a:gd name="T9" fmla="*/ 0 h 178"/>
                      <a:gd name="T10" fmla="*/ 0 60000 65536"/>
                      <a:gd name="T11" fmla="*/ 0 60000 65536"/>
                      <a:gd name="T12" fmla="*/ 0 60000 65536"/>
                      <a:gd name="T13" fmla="*/ 0 60000 65536"/>
                      <a:gd name="T14" fmla="*/ 0 60000 65536"/>
                      <a:gd name="T15" fmla="*/ 0 w 83"/>
                      <a:gd name="T16" fmla="*/ 0 h 178"/>
                      <a:gd name="T17" fmla="*/ 83 w 83"/>
                      <a:gd name="T18" fmla="*/ 178 h 178"/>
                    </a:gdLst>
                    <a:ahLst/>
                    <a:cxnLst>
                      <a:cxn ang="T10">
                        <a:pos x="T0" y="T1"/>
                      </a:cxn>
                      <a:cxn ang="T11">
                        <a:pos x="T2" y="T3"/>
                      </a:cxn>
                      <a:cxn ang="T12">
                        <a:pos x="T4" y="T5"/>
                      </a:cxn>
                      <a:cxn ang="T13">
                        <a:pos x="T6" y="T7"/>
                      </a:cxn>
                      <a:cxn ang="T14">
                        <a:pos x="T8" y="T9"/>
                      </a:cxn>
                    </a:cxnLst>
                    <a:rect l="T15" t="T16" r="T17" b="T18"/>
                    <a:pathLst>
                      <a:path w="83" h="178">
                        <a:moveTo>
                          <a:pt x="0" y="0"/>
                        </a:moveTo>
                        <a:lnTo>
                          <a:pt x="83" y="81"/>
                        </a:lnTo>
                        <a:lnTo>
                          <a:pt x="83" y="178"/>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72" name="Rectangle 134"/>
                  <p:cNvSpPr>
                    <a:spLocks noChangeArrowheads="1"/>
                  </p:cNvSpPr>
                  <p:nvPr/>
                </p:nvSpPr>
                <p:spPr bwMode="auto">
                  <a:xfrm>
                    <a:off x="2848" y="2294"/>
                    <a:ext cx="217" cy="97"/>
                  </a:xfrm>
                  <a:prstGeom prst="rect">
                    <a:avLst/>
                  </a:prstGeom>
                  <a:solidFill>
                    <a:srgbClr val="CDE6FF"/>
                  </a:solidFill>
                  <a:ln w="4763">
                    <a:solidFill>
                      <a:schemeClr val="bg2"/>
                    </a:solidFill>
                    <a:miter lim="800000"/>
                    <a:headEnd/>
                    <a:tailEnd/>
                  </a:ln>
                </p:spPr>
                <p:txBody>
                  <a:bodyPr/>
                  <a:lstStyle/>
                  <a:p>
                    <a:endParaRPr lang="en-US"/>
                  </a:p>
                </p:txBody>
              </p:sp>
              <p:sp>
                <p:nvSpPr>
                  <p:cNvPr id="473" name="Freeform 135"/>
                  <p:cNvSpPr>
                    <a:spLocks/>
                  </p:cNvSpPr>
                  <p:nvPr/>
                </p:nvSpPr>
                <p:spPr bwMode="auto">
                  <a:xfrm>
                    <a:off x="2765" y="2213"/>
                    <a:ext cx="300" cy="81"/>
                  </a:xfrm>
                  <a:custGeom>
                    <a:avLst/>
                    <a:gdLst>
                      <a:gd name="T0" fmla="*/ 217 w 300"/>
                      <a:gd name="T1" fmla="*/ 0 h 81"/>
                      <a:gd name="T2" fmla="*/ 0 w 300"/>
                      <a:gd name="T3" fmla="*/ 0 h 81"/>
                      <a:gd name="T4" fmla="*/ 83 w 300"/>
                      <a:gd name="T5" fmla="*/ 81 h 81"/>
                      <a:gd name="T6" fmla="*/ 300 w 300"/>
                      <a:gd name="T7" fmla="*/ 81 h 81"/>
                      <a:gd name="T8" fmla="*/ 217 w 300"/>
                      <a:gd name="T9" fmla="*/ 0 h 81"/>
                      <a:gd name="T10" fmla="*/ 0 60000 65536"/>
                      <a:gd name="T11" fmla="*/ 0 60000 65536"/>
                      <a:gd name="T12" fmla="*/ 0 60000 65536"/>
                      <a:gd name="T13" fmla="*/ 0 60000 65536"/>
                      <a:gd name="T14" fmla="*/ 0 60000 65536"/>
                      <a:gd name="T15" fmla="*/ 0 w 300"/>
                      <a:gd name="T16" fmla="*/ 0 h 81"/>
                      <a:gd name="T17" fmla="*/ 300 w 300"/>
                      <a:gd name="T18" fmla="*/ 81 h 81"/>
                    </a:gdLst>
                    <a:ahLst/>
                    <a:cxnLst>
                      <a:cxn ang="T10">
                        <a:pos x="T0" y="T1"/>
                      </a:cxn>
                      <a:cxn ang="T11">
                        <a:pos x="T2" y="T3"/>
                      </a:cxn>
                      <a:cxn ang="T12">
                        <a:pos x="T4" y="T5"/>
                      </a:cxn>
                      <a:cxn ang="T13">
                        <a:pos x="T6" y="T7"/>
                      </a:cxn>
                      <a:cxn ang="T14">
                        <a:pos x="T8" y="T9"/>
                      </a:cxn>
                    </a:cxnLst>
                    <a:rect l="T15" t="T16" r="T17" b="T18"/>
                    <a:pathLst>
                      <a:path w="300" h="81">
                        <a:moveTo>
                          <a:pt x="217" y="0"/>
                        </a:moveTo>
                        <a:lnTo>
                          <a:pt x="0" y="0"/>
                        </a:lnTo>
                        <a:lnTo>
                          <a:pt x="83" y="81"/>
                        </a:lnTo>
                        <a:lnTo>
                          <a:pt x="300" y="81"/>
                        </a:lnTo>
                        <a:lnTo>
                          <a:pt x="217" y="0"/>
                        </a:lnTo>
                        <a:close/>
                      </a:path>
                    </a:pathLst>
                  </a:custGeom>
                  <a:solidFill>
                    <a:srgbClr val="CDE6FF"/>
                  </a:solidFill>
                  <a:ln w="4763">
                    <a:solidFill>
                      <a:schemeClr val="bg2"/>
                    </a:solidFill>
                    <a:round/>
                    <a:headEnd/>
                    <a:tailEnd/>
                  </a:ln>
                </p:spPr>
                <p:txBody>
                  <a:bodyPr/>
                  <a:lstStyle/>
                  <a:p>
                    <a:endParaRPr lang="en-US"/>
                  </a:p>
                </p:txBody>
              </p:sp>
            </p:grpSp>
            <p:grpSp>
              <p:nvGrpSpPr>
                <p:cNvPr id="463" name="Group 136"/>
                <p:cNvGrpSpPr>
                  <a:grpSpLocks/>
                </p:cNvGrpSpPr>
                <p:nvPr/>
              </p:nvGrpSpPr>
              <p:grpSpPr bwMode="auto">
                <a:xfrm>
                  <a:off x="2370" y="2239"/>
                  <a:ext cx="462" cy="152"/>
                  <a:chOff x="2370" y="2239"/>
                  <a:chExt cx="462" cy="152"/>
                </a:xfrm>
              </p:grpSpPr>
              <p:sp>
                <p:nvSpPr>
                  <p:cNvPr id="468" name="Freeform 137"/>
                  <p:cNvSpPr>
                    <a:spLocks/>
                  </p:cNvSpPr>
                  <p:nvPr/>
                </p:nvSpPr>
                <p:spPr bwMode="auto">
                  <a:xfrm>
                    <a:off x="2370" y="2239"/>
                    <a:ext cx="57" cy="152"/>
                  </a:xfrm>
                  <a:custGeom>
                    <a:avLst/>
                    <a:gdLst>
                      <a:gd name="T0" fmla="*/ 0 w 57"/>
                      <a:gd name="T1" fmla="*/ 0 h 152"/>
                      <a:gd name="T2" fmla="*/ 57 w 57"/>
                      <a:gd name="T3" fmla="*/ 55 h 152"/>
                      <a:gd name="T4" fmla="*/ 57 w 57"/>
                      <a:gd name="T5" fmla="*/ 152 h 152"/>
                      <a:gd name="T6" fmla="*/ 0 w 57"/>
                      <a:gd name="T7" fmla="*/ 97 h 152"/>
                      <a:gd name="T8" fmla="*/ 0 w 57"/>
                      <a:gd name="T9" fmla="*/ 0 h 152"/>
                      <a:gd name="T10" fmla="*/ 0 60000 65536"/>
                      <a:gd name="T11" fmla="*/ 0 60000 65536"/>
                      <a:gd name="T12" fmla="*/ 0 60000 65536"/>
                      <a:gd name="T13" fmla="*/ 0 60000 65536"/>
                      <a:gd name="T14" fmla="*/ 0 60000 65536"/>
                      <a:gd name="T15" fmla="*/ 0 w 57"/>
                      <a:gd name="T16" fmla="*/ 0 h 152"/>
                      <a:gd name="T17" fmla="*/ 57 w 57"/>
                      <a:gd name="T18" fmla="*/ 152 h 152"/>
                    </a:gdLst>
                    <a:ahLst/>
                    <a:cxnLst>
                      <a:cxn ang="T10">
                        <a:pos x="T0" y="T1"/>
                      </a:cxn>
                      <a:cxn ang="T11">
                        <a:pos x="T2" y="T3"/>
                      </a:cxn>
                      <a:cxn ang="T12">
                        <a:pos x="T4" y="T5"/>
                      </a:cxn>
                      <a:cxn ang="T13">
                        <a:pos x="T6" y="T7"/>
                      </a:cxn>
                      <a:cxn ang="T14">
                        <a:pos x="T8" y="T9"/>
                      </a:cxn>
                    </a:cxnLst>
                    <a:rect l="T15" t="T16" r="T17" b="T18"/>
                    <a:pathLst>
                      <a:path w="57" h="152">
                        <a:moveTo>
                          <a:pt x="0" y="0"/>
                        </a:moveTo>
                        <a:lnTo>
                          <a:pt x="57" y="55"/>
                        </a:lnTo>
                        <a:lnTo>
                          <a:pt x="57" y="152"/>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69" name="Rectangle 138"/>
                  <p:cNvSpPr>
                    <a:spLocks noChangeArrowheads="1"/>
                  </p:cNvSpPr>
                  <p:nvPr/>
                </p:nvSpPr>
                <p:spPr bwMode="auto">
                  <a:xfrm>
                    <a:off x="2427" y="2294"/>
                    <a:ext cx="405" cy="97"/>
                  </a:xfrm>
                  <a:prstGeom prst="rect">
                    <a:avLst/>
                  </a:prstGeom>
                  <a:solidFill>
                    <a:srgbClr val="CDE6FF"/>
                  </a:solidFill>
                  <a:ln w="4763">
                    <a:solidFill>
                      <a:schemeClr val="bg2"/>
                    </a:solidFill>
                    <a:miter lim="800000"/>
                    <a:headEnd/>
                    <a:tailEnd/>
                  </a:ln>
                </p:spPr>
                <p:txBody>
                  <a:bodyPr/>
                  <a:lstStyle/>
                  <a:p>
                    <a:endParaRPr lang="en-US"/>
                  </a:p>
                </p:txBody>
              </p:sp>
              <p:sp>
                <p:nvSpPr>
                  <p:cNvPr id="470" name="Freeform 139"/>
                  <p:cNvSpPr>
                    <a:spLocks/>
                  </p:cNvSpPr>
                  <p:nvPr/>
                </p:nvSpPr>
                <p:spPr bwMode="auto">
                  <a:xfrm>
                    <a:off x="2370" y="2239"/>
                    <a:ext cx="462" cy="55"/>
                  </a:xfrm>
                  <a:custGeom>
                    <a:avLst/>
                    <a:gdLst>
                      <a:gd name="T0" fmla="*/ 405 w 462"/>
                      <a:gd name="T1" fmla="*/ 0 h 55"/>
                      <a:gd name="T2" fmla="*/ 0 w 462"/>
                      <a:gd name="T3" fmla="*/ 0 h 55"/>
                      <a:gd name="T4" fmla="*/ 57 w 462"/>
                      <a:gd name="T5" fmla="*/ 55 h 55"/>
                      <a:gd name="T6" fmla="*/ 462 w 462"/>
                      <a:gd name="T7" fmla="*/ 55 h 55"/>
                      <a:gd name="T8" fmla="*/ 405 w 462"/>
                      <a:gd name="T9" fmla="*/ 0 h 55"/>
                      <a:gd name="T10" fmla="*/ 0 60000 65536"/>
                      <a:gd name="T11" fmla="*/ 0 60000 65536"/>
                      <a:gd name="T12" fmla="*/ 0 60000 65536"/>
                      <a:gd name="T13" fmla="*/ 0 60000 65536"/>
                      <a:gd name="T14" fmla="*/ 0 60000 65536"/>
                      <a:gd name="T15" fmla="*/ 0 w 462"/>
                      <a:gd name="T16" fmla="*/ 0 h 55"/>
                      <a:gd name="T17" fmla="*/ 462 w 462"/>
                      <a:gd name="T18" fmla="*/ 55 h 55"/>
                    </a:gdLst>
                    <a:ahLst/>
                    <a:cxnLst>
                      <a:cxn ang="T10">
                        <a:pos x="T0" y="T1"/>
                      </a:cxn>
                      <a:cxn ang="T11">
                        <a:pos x="T2" y="T3"/>
                      </a:cxn>
                      <a:cxn ang="T12">
                        <a:pos x="T4" y="T5"/>
                      </a:cxn>
                      <a:cxn ang="T13">
                        <a:pos x="T6" y="T7"/>
                      </a:cxn>
                      <a:cxn ang="T14">
                        <a:pos x="T8" y="T9"/>
                      </a:cxn>
                    </a:cxnLst>
                    <a:rect l="T15" t="T16" r="T17" b="T18"/>
                    <a:pathLst>
                      <a:path w="462" h="55">
                        <a:moveTo>
                          <a:pt x="405" y="0"/>
                        </a:moveTo>
                        <a:lnTo>
                          <a:pt x="0" y="0"/>
                        </a:lnTo>
                        <a:lnTo>
                          <a:pt x="57" y="55"/>
                        </a:lnTo>
                        <a:lnTo>
                          <a:pt x="462" y="55"/>
                        </a:lnTo>
                        <a:lnTo>
                          <a:pt x="405" y="0"/>
                        </a:lnTo>
                        <a:close/>
                      </a:path>
                    </a:pathLst>
                  </a:custGeom>
                  <a:solidFill>
                    <a:srgbClr val="CDE6FF"/>
                  </a:solidFill>
                  <a:ln w="4763">
                    <a:solidFill>
                      <a:schemeClr val="bg2"/>
                    </a:solidFill>
                    <a:round/>
                    <a:headEnd/>
                    <a:tailEnd/>
                  </a:ln>
                </p:spPr>
                <p:txBody>
                  <a:bodyPr/>
                  <a:lstStyle/>
                  <a:p>
                    <a:endParaRPr lang="en-US"/>
                  </a:p>
                </p:txBody>
              </p:sp>
            </p:grpSp>
            <p:grpSp>
              <p:nvGrpSpPr>
                <p:cNvPr id="464" name="Group 140"/>
                <p:cNvGrpSpPr>
                  <a:grpSpLocks/>
                </p:cNvGrpSpPr>
                <p:nvPr/>
              </p:nvGrpSpPr>
              <p:grpSpPr bwMode="auto">
                <a:xfrm>
                  <a:off x="2021" y="2236"/>
                  <a:ext cx="396" cy="155"/>
                  <a:chOff x="2021" y="2236"/>
                  <a:chExt cx="396" cy="155"/>
                </a:xfrm>
              </p:grpSpPr>
              <p:sp>
                <p:nvSpPr>
                  <p:cNvPr id="465" name="Freeform 141"/>
                  <p:cNvSpPr>
                    <a:spLocks/>
                  </p:cNvSpPr>
                  <p:nvPr/>
                </p:nvSpPr>
                <p:spPr bwMode="auto">
                  <a:xfrm>
                    <a:off x="2021" y="2236"/>
                    <a:ext cx="59" cy="155"/>
                  </a:xfrm>
                  <a:custGeom>
                    <a:avLst/>
                    <a:gdLst>
                      <a:gd name="T0" fmla="*/ 0 w 59"/>
                      <a:gd name="T1" fmla="*/ 0 h 155"/>
                      <a:gd name="T2" fmla="*/ 59 w 59"/>
                      <a:gd name="T3" fmla="*/ 58 h 155"/>
                      <a:gd name="T4" fmla="*/ 59 w 59"/>
                      <a:gd name="T5" fmla="*/ 155 h 155"/>
                      <a:gd name="T6" fmla="*/ 0 w 59"/>
                      <a:gd name="T7" fmla="*/ 97 h 155"/>
                      <a:gd name="T8" fmla="*/ 0 w 59"/>
                      <a:gd name="T9" fmla="*/ 0 h 155"/>
                      <a:gd name="T10" fmla="*/ 0 60000 65536"/>
                      <a:gd name="T11" fmla="*/ 0 60000 65536"/>
                      <a:gd name="T12" fmla="*/ 0 60000 65536"/>
                      <a:gd name="T13" fmla="*/ 0 60000 65536"/>
                      <a:gd name="T14" fmla="*/ 0 60000 65536"/>
                      <a:gd name="T15" fmla="*/ 0 w 59"/>
                      <a:gd name="T16" fmla="*/ 0 h 155"/>
                      <a:gd name="T17" fmla="*/ 59 w 59"/>
                      <a:gd name="T18" fmla="*/ 155 h 155"/>
                    </a:gdLst>
                    <a:ahLst/>
                    <a:cxnLst>
                      <a:cxn ang="T10">
                        <a:pos x="T0" y="T1"/>
                      </a:cxn>
                      <a:cxn ang="T11">
                        <a:pos x="T2" y="T3"/>
                      </a:cxn>
                      <a:cxn ang="T12">
                        <a:pos x="T4" y="T5"/>
                      </a:cxn>
                      <a:cxn ang="T13">
                        <a:pos x="T6" y="T7"/>
                      </a:cxn>
                      <a:cxn ang="T14">
                        <a:pos x="T8" y="T9"/>
                      </a:cxn>
                    </a:cxnLst>
                    <a:rect l="T15" t="T16" r="T17" b="T18"/>
                    <a:pathLst>
                      <a:path w="59" h="155">
                        <a:moveTo>
                          <a:pt x="0" y="0"/>
                        </a:moveTo>
                        <a:lnTo>
                          <a:pt x="59" y="58"/>
                        </a:lnTo>
                        <a:lnTo>
                          <a:pt x="59" y="15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466" name="Rectangle 142"/>
                  <p:cNvSpPr>
                    <a:spLocks noChangeArrowheads="1"/>
                  </p:cNvSpPr>
                  <p:nvPr/>
                </p:nvSpPr>
                <p:spPr bwMode="auto">
                  <a:xfrm>
                    <a:off x="2080" y="2294"/>
                    <a:ext cx="337" cy="97"/>
                  </a:xfrm>
                  <a:prstGeom prst="rect">
                    <a:avLst/>
                  </a:prstGeom>
                  <a:solidFill>
                    <a:srgbClr val="CDE6FF"/>
                  </a:solidFill>
                  <a:ln w="4763">
                    <a:solidFill>
                      <a:schemeClr val="bg2"/>
                    </a:solidFill>
                    <a:miter lim="800000"/>
                    <a:headEnd/>
                    <a:tailEnd/>
                  </a:ln>
                </p:spPr>
                <p:txBody>
                  <a:bodyPr/>
                  <a:lstStyle/>
                  <a:p>
                    <a:endParaRPr lang="en-US"/>
                  </a:p>
                </p:txBody>
              </p:sp>
              <p:sp>
                <p:nvSpPr>
                  <p:cNvPr id="467" name="Freeform 143"/>
                  <p:cNvSpPr>
                    <a:spLocks/>
                  </p:cNvSpPr>
                  <p:nvPr/>
                </p:nvSpPr>
                <p:spPr bwMode="auto">
                  <a:xfrm>
                    <a:off x="2021" y="2236"/>
                    <a:ext cx="396" cy="58"/>
                  </a:xfrm>
                  <a:custGeom>
                    <a:avLst/>
                    <a:gdLst>
                      <a:gd name="T0" fmla="*/ 336 w 396"/>
                      <a:gd name="T1" fmla="*/ 0 h 58"/>
                      <a:gd name="T2" fmla="*/ 0 w 396"/>
                      <a:gd name="T3" fmla="*/ 0 h 58"/>
                      <a:gd name="T4" fmla="*/ 59 w 396"/>
                      <a:gd name="T5" fmla="*/ 58 h 58"/>
                      <a:gd name="T6" fmla="*/ 396 w 396"/>
                      <a:gd name="T7" fmla="*/ 58 h 58"/>
                      <a:gd name="T8" fmla="*/ 336 w 396"/>
                      <a:gd name="T9" fmla="*/ 0 h 58"/>
                      <a:gd name="T10" fmla="*/ 0 60000 65536"/>
                      <a:gd name="T11" fmla="*/ 0 60000 65536"/>
                      <a:gd name="T12" fmla="*/ 0 60000 65536"/>
                      <a:gd name="T13" fmla="*/ 0 60000 65536"/>
                      <a:gd name="T14" fmla="*/ 0 60000 65536"/>
                      <a:gd name="T15" fmla="*/ 0 w 396"/>
                      <a:gd name="T16" fmla="*/ 0 h 58"/>
                      <a:gd name="T17" fmla="*/ 396 w 396"/>
                      <a:gd name="T18" fmla="*/ 58 h 58"/>
                    </a:gdLst>
                    <a:ahLst/>
                    <a:cxnLst>
                      <a:cxn ang="T10">
                        <a:pos x="T0" y="T1"/>
                      </a:cxn>
                      <a:cxn ang="T11">
                        <a:pos x="T2" y="T3"/>
                      </a:cxn>
                      <a:cxn ang="T12">
                        <a:pos x="T4" y="T5"/>
                      </a:cxn>
                      <a:cxn ang="T13">
                        <a:pos x="T6" y="T7"/>
                      </a:cxn>
                      <a:cxn ang="T14">
                        <a:pos x="T8" y="T9"/>
                      </a:cxn>
                    </a:cxnLst>
                    <a:rect l="T15" t="T16" r="T17" b="T18"/>
                    <a:pathLst>
                      <a:path w="396" h="58">
                        <a:moveTo>
                          <a:pt x="336" y="0"/>
                        </a:moveTo>
                        <a:lnTo>
                          <a:pt x="0" y="0"/>
                        </a:lnTo>
                        <a:lnTo>
                          <a:pt x="59" y="58"/>
                        </a:lnTo>
                        <a:lnTo>
                          <a:pt x="396" y="58"/>
                        </a:lnTo>
                        <a:lnTo>
                          <a:pt x="336" y="0"/>
                        </a:lnTo>
                        <a:close/>
                      </a:path>
                    </a:pathLst>
                  </a:custGeom>
                  <a:solidFill>
                    <a:srgbClr val="CDE6FF"/>
                  </a:solidFill>
                  <a:ln w="4763">
                    <a:solidFill>
                      <a:schemeClr val="bg2"/>
                    </a:solidFill>
                    <a:round/>
                    <a:headEnd/>
                    <a:tailEnd/>
                  </a:ln>
                </p:spPr>
                <p:txBody>
                  <a:bodyPr/>
                  <a:lstStyle/>
                  <a:p>
                    <a:endParaRPr lang="en-US"/>
                  </a:p>
                </p:txBody>
              </p:sp>
            </p:grpSp>
          </p:grpSp>
          <p:sp>
            <p:nvSpPr>
              <p:cNvPr id="414" name="Line 144"/>
              <p:cNvSpPr>
                <a:spLocks noChangeShapeType="1"/>
              </p:cNvSpPr>
              <p:nvPr/>
            </p:nvSpPr>
            <p:spPr bwMode="auto">
              <a:xfrm flipV="1">
                <a:off x="1829" y="1959"/>
                <a:ext cx="700" cy="81"/>
              </a:xfrm>
              <a:prstGeom prst="line">
                <a:avLst/>
              </a:prstGeom>
              <a:noFill/>
              <a:ln w="3175">
                <a:solidFill>
                  <a:schemeClr val="bg2"/>
                </a:solidFill>
                <a:round/>
                <a:headEnd/>
                <a:tailEnd/>
              </a:ln>
            </p:spPr>
            <p:txBody>
              <a:bodyPr/>
              <a:lstStyle/>
              <a:p>
                <a:endParaRPr lang="en-US"/>
              </a:p>
            </p:txBody>
          </p:sp>
          <p:sp>
            <p:nvSpPr>
              <p:cNvPr id="415" name="Line 145"/>
              <p:cNvSpPr>
                <a:spLocks noChangeShapeType="1"/>
              </p:cNvSpPr>
              <p:nvPr/>
            </p:nvSpPr>
            <p:spPr bwMode="auto">
              <a:xfrm flipH="1" flipV="1">
                <a:off x="1752" y="1962"/>
                <a:ext cx="861" cy="78"/>
              </a:xfrm>
              <a:prstGeom prst="line">
                <a:avLst/>
              </a:prstGeom>
              <a:noFill/>
              <a:ln w="3175">
                <a:solidFill>
                  <a:schemeClr val="bg2"/>
                </a:solidFill>
                <a:round/>
                <a:headEnd/>
                <a:tailEnd/>
              </a:ln>
            </p:spPr>
            <p:txBody>
              <a:bodyPr/>
              <a:lstStyle/>
              <a:p>
                <a:endParaRPr lang="en-US"/>
              </a:p>
            </p:txBody>
          </p:sp>
          <p:sp>
            <p:nvSpPr>
              <p:cNvPr id="416" name="Oval 146"/>
              <p:cNvSpPr>
                <a:spLocks noChangeArrowheads="1"/>
              </p:cNvSpPr>
              <p:nvPr/>
            </p:nvSpPr>
            <p:spPr bwMode="auto">
              <a:xfrm>
                <a:off x="2114" y="1981"/>
                <a:ext cx="127" cy="38"/>
              </a:xfrm>
              <a:prstGeom prst="ellipse">
                <a:avLst/>
              </a:prstGeom>
              <a:solidFill>
                <a:srgbClr val="CDE6FF"/>
              </a:solidFill>
              <a:ln w="3175">
                <a:solidFill>
                  <a:schemeClr val="bg2"/>
                </a:solidFill>
                <a:round/>
                <a:headEnd/>
                <a:tailEnd/>
              </a:ln>
            </p:spPr>
            <p:txBody>
              <a:bodyPr/>
              <a:lstStyle/>
              <a:p>
                <a:endParaRPr lang="en-US"/>
              </a:p>
            </p:txBody>
          </p:sp>
          <p:sp>
            <p:nvSpPr>
              <p:cNvPr id="417" name="Line 147"/>
              <p:cNvSpPr>
                <a:spLocks noChangeShapeType="1"/>
              </p:cNvSpPr>
              <p:nvPr/>
            </p:nvSpPr>
            <p:spPr bwMode="auto">
              <a:xfrm>
                <a:off x="2608" y="2002"/>
                <a:ext cx="311" cy="1"/>
              </a:xfrm>
              <a:prstGeom prst="line">
                <a:avLst/>
              </a:prstGeom>
              <a:noFill/>
              <a:ln w="3175">
                <a:solidFill>
                  <a:schemeClr val="bg2"/>
                </a:solidFill>
                <a:round/>
                <a:headEnd/>
                <a:tailEnd/>
              </a:ln>
            </p:spPr>
            <p:txBody>
              <a:bodyPr/>
              <a:lstStyle/>
              <a:p>
                <a:endParaRPr lang="en-US"/>
              </a:p>
            </p:txBody>
          </p:sp>
          <p:sp>
            <p:nvSpPr>
              <p:cNvPr id="418" name="Line 148"/>
              <p:cNvSpPr>
                <a:spLocks noChangeShapeType="1"/>
              </p:cNvSpPr>
              <p:nvPr/>
            </p:nvSpPr>
            <p:spPr bwMode="auto">
              <a:xfrm flipH="1" flipV="1">
                <a:off x="2717" y="1959"/>
                <a:ext cx="81" cy="82"/>
              </a:xfrm>
              <a:prstGeom prst="line">
                <a:avLst/>
              </a:prstGeom>
              <a:noFill/>
              <a:ln w="3175">
                <a:solidFill>
                  <a:schemeClr val="bg2"/>
                </a:solidFill>
                <a:round/>
                <a:headEnd/>
                <a:tailEnd/>
              </a:ln>
            </p:spPr>
            <p:txBody>
              <a:bodyPr/>
              <a:lstStyle/>
              <a:p>
                <a:endParaRPr lang="en-US"/>
              </a:p>
            </p:txBody>
          </p:sp>
          <p:sp>
            <p:nvSpPr>
              <p:cNvPr id="419" name="Line 149"/>
              <p:cNvSpPr>
                <a:spLocks noChangeShapeType="1"/>
              </p:cNvSpPr>
              <p:nvPr/>
            </p:nvSpPr>
            <p:spPr bwMode="auto">
              <a:xfrm>
                <a:off x="2801" y="2041"/>
                <a:ext cx="1" cy="97"/>
              </a:xfrm>
              <a:prstGeom prst="line">
                <a:avLst/>
              </a:prstGeom>
              <a:noFill/>
              <a:ln w="3175">
                <a:solidFill>
                  <a:schemeClr val="bg2"/>
                </a:solidFill>
                <a:round/>
                <a:headEnd/>
                <a:tailEnd/>
              </a:ln>
            </p:spPr>
            <p:txBody>
              <a:bodyPr/>
              <a:lstStyle/>
              <a:p>
                <a:endParaRPr lang="en-US"/>
              </a:p>
            </p:txBody>
          </p:sp>
          <p:sp>
            <p:nvSpPr>
              <p:cNvPr id="420" name="Line 150"/>
              <p:cNvSpPr>
                <a:spLocks noChangeShapeType="1"/>
              </p:cNvSpPr>
              <p:nvPr/>
            </p:nvSpPr>
            <p:spPr bwMode="auto">
              <a:xfrm flipV="1">
                <a:off x="1897" y="2108"/>
                <a:ext cx="1" cy="94"/>
              </a:xfrm>
              <a:prstGeom prst="line">
                <a:avLst/>
              </a:prstGeom>
              <a:noFill/>
              <a:ln w="3175">
                <a:solidFill>
                  <a:schemeClr val="bg2"/>
                </a:solidFill>
                <a:round/>
                <a:headEnd/>
                <a:tailEnd/>
              </a:ln>
            </p:spPr>
            <p:txBody>
              <a:bodyPr/>
              <a:lstStyle/>
              <a:p>
                <a:endParaRPr lang="en-US"/>
              </a:p>
            </p:txBody>
          </p:sp>
          <p:sp>
            <p:nvSpPr>
              <p:cNvPr id="421" name="Line 151"/>
              <p:cNvSpPr>
                <a:spLocks noChangeShapeType="1"/>
              </p:cNvSpPr>
              <p:nvPr/>
            </p:nvSpPr>
            <p:spPr bwMode="auto">
              <a:xfrm flipV="1">
                <a:off x="1956" y="2168"/>
                <a:ext cx="1" cy="93"/>
              </a:xfrm>
              <a:prstGeom prst="line">
                <a:avLst/>
              </a:prstGeom>
              <a:noFill/>
              <a:ln w="3175">
                <a:solidFill>
                  <a:schemeClr val="bg2"/>
                </a:solidFill>
                <a:round/>
                <a:headEnd/>
                <a:tailEnd/>
              </a:ln>
            </p:spPr>
            <p:txBody>
              <a:bodyPr/>
              <a:lstStyle/>
              <a:p>
                <a:endParaRPr lang="en-US"/>
              </a:p>
            </p:txBody>
          </p:sp>
          <p:sp>
            <p:nvSpPr>
              <p:cNvPr id="422" name="Line 152"/>
              <p:cNvSpPr>
                <a:spLocks noChangeShapeType="1"/>
              </p:cNvSpPr>
              <p:nvPr/>
            </p:nvSpPr>
            <p:spPr bwMode="auto">
              <a:xfrm>
                <a:off x="1897" y="2108"/>
                <a:ext cx="96" cy="1"/>
              </a:xfrm>
              <a:prstGeom prst="line">
                <a:avLst/>
              </a:prstGeom>
              <a:noFill/>
              <a:ln w="3175">
                <a:solidFill>
                  <a:schemeClr val="bg2"/>
                </a:solidFill>
                <a:round/>
                <a:headEnd/>
                <a:tailEnd/>
              </a:ln>
            </p:spPr>
            <p:txBody>
              <a:bodyPr/>
              <a:lstStyle/>
              <a:p>
                <a:endParaRPr lang="en-US"/>
              </a:p>
            </p:txBody>
          </p:sp>
          <p:sp>
            <p:nvSpPr>
              <p:cNvPr id="423" name="Line 153"/>
              <p:cNvSpPr>
                <a:spLocks noChangeShapeType="1"/>
              </p:cNvSpPr>
              <p:nvPr/>
            </p:nvSpPr>
            <p:spPr bwMode="auto">
              <a:xfrm>
                <a:off x="1956" y="2168"/>
                <a:ext cx="100" cy="1"/>
              </a:xfrm>
              <a:prstGeom prst="line">
                <a:avLst/>
              </a:prstGeom>
              <a:noFill/>
              <a:ln w="3175">
                <a:solidFill>
                  <a:schemeClr val="bg2"/>
                </a:solidFill>
                <a:round/>
                <a:headEnd/>
                <a:tailEnd/>
              </a:ln>
            </p:spPr>
            <p:txBody>
              <a:bodyPr/>
              <a:lstStyle/>
              <a:p>
                <a:endParaRPr lang="en-US"/>
              </a:p>
            </p:txBody>
          </p:sp>
          <p:sp>
            <p:nvSpPr>
              <p:cNvPr id="424" name="Freeform 154"/>
              <p:cNvSpPr>
                <a:spLocks/>
              </p:cNvSpPr>
              <p:nvPr/>
            </p:nvSpPr>
            <p:spPr bwMode="auto">
              <a:xfrm>
                <a:off x="2359" y="2134"/>
                <a:ext cx="100" cy="92"/>
              </a:xfrm>
              <a:custGeom>
                <a:avLst/>
                <a:gdLst>
                  <a:gd name="T0" fmla="*/ 0 w 100"/>
                  <a:gd name="T1" fmla="*/ 92 h 92"/>
                  <a:gd name="T2" fmla="*/ 0 w 100"/>
                  <a:gd name="T3" fmla="*/ 0 h 92"/>
                  <a:gd name="T4" fmla="*/ 100 w 100"/>
                  <a:gd name="T5" fmla="*/ 0 h 92"/>
                  <a:gd name="T6" fmla="*/ 0 60000 65536"/>
                  <a:gd name="T7" fmla="*/ 0 60000 65536"/>
                  <a:gd name="T8" fmla="*/ 0 60000 65536"/>
                  <a:gd name="T9" fmla="*/ 0 w 100"/>
                  <a:gd name="T10" fmla="*/ 0 h 92"/>
                  <a:gd name="T11" fmla="*/ 100 w 100"/>
                  <a:gd name="T12" fmla="*/ 92 h 92"/>
                </a:gdLst>
                <a:ahLst/>
                <a:cxnLst>
                  <a:cxn ang="T6">
                    <a:pos x="T0" y="T1"/>
                  </a:cxn>
                  <a:cxn ang="T7">
                    <a:pos x="T2" y="T3"/>
                  </a:cxn>
                  <a:cxn ang="T8">
                    <a:pos x="T4" y="T5"/>
                  </a:cxn>
                </a:cxnLst>
                <a:rect l="T9" t="T10" r="T11" b="T12"/>
                <a:pathLst>
                  <a:path w="100" h="92">
                    <a:moveTo>
                      <a:pt x="0" y="92"/>
                    </a:moveTo>
                    <a:lnTo>
                      <a:pt x="0" y="0"/>
                    </a:lnTo>
                    <a:lnTo>
                      <a:pt x="100" y="0"/>
                    </a:lnTo>
                  </a:path>
                </a:pathLst>
              </a:custGeom>
              <a:noFill/>
              <a:ln w="3175">
                <a:solidFill>
                  <a:schemeClr val="bg2"/>
                </a:solidFill>
                <a:round/>
                <a:headEnd/>
                <a:tailEnd/>
              </a:ln>
            </p:spPr>
            <p:txBody>
              <a:bodyPr/>
              <a:lstStyle/>
              <a:p>
                <a:endParaRPr lang="en-US"/>
              </a:p>
            </p:txBody>
          </p:sp>
          <p:sp>
            <p:nvSpPr>
              <p:cNvPr id="425" name="Line 155"/>
              <p:cNvSpPr>
                <a:spLocks noChangeShapeType="1"/>
              </p:cNvSpPr>
              <p:nvPr/>
            </p:nvSpPr>
            <p:spPr bwMode="auto">
              <a:xfrm flipV="1">
                <a:off x="2150" y="2295"/>
                <a:ext cx="1" cy="94"/>
              </a:xfrm>
              <a:prstGeom prst="line">
                <a:avLst/>
              </a:prstGeom>
              <a:noFill/>
              <a:ln w="4763">
                <a:solidFill>
                  <a:schemeClr val="bg2"/>
                </a:solidFill>
                <a:round/>
                <a:headEnd/>
                <a:tailEnd/>
              </a:ln>
            </p:spPr>
            <p:txBody>
              <a:bodyPr/>
              <a:lstStyle/>
              <a:p>
                <a:endParaRPr lang="en-US"/>
              </a:p>
            </p:txBody>
          </p:sp>
          <p:sp>
            <p:nvSpPr>
              <p:cNvPr id="426" name="Line 156"/>
              <p:cNvSpPr>
                <a:spLocks noChangeShapeType="1"/>
              </p:cNvSpPr>
              <p:nvPr/>
            </p:nvSpPr>
            <p:spPr bwMode="auto">
              <a:xfrm flipV="1">
                <a:off x="2341" y="2295"/>
                <a:ext cx="1" cy="94"/>
              </a:xfrm>
              <a:prstGeom prst="line">
                <a:avLst/>
              </a:prstGeom>
              <a:noFill/>
              <a:ln w="4763">
                <a:solidFill>
                  <a:schemeClr val="bg2"/>
                </a:solidFill>
                <a:round/>
                <a:headEnd/>
                <a:tailEnd/>
              </a:ln>
            </p:spPr>
            <p:txBody>
              <a:bodyPr/>
              <a:lstStyle/>
              <a:p>
                <a:endParaRPr lang="en-US"/>
              </a:p>
            </p:txBody>
          </p:sp>
          <p:sp>
            <p:nvSpPr>
              <p:cNvPr id="427" name="Line 157"/>
              <p:cNvSpPr>
                <a:spLocks noChangeShapeType="1"/>
              </p:cNvSpPr>
              <p:nvPr/>
            </p:nvSpPr>
            <p:spPr bwMode="auto">
              <a:xfrm flipV="1">
                <a:off x="2150" y="2239"/>
                <a:ext cx="60" cy="56"/>
              </a:xfrm>
              <a:prstGeom prst="line">
                <a:avLst/>
              </a:prstGeom>
              <a:noFill/>
              <a:ln w="4763">
                <a:solidFill>
                  <a:schemeClr val="bg2"/>
                </a:solidFill>
                <a:round/>
                <a:headEnd/>
                <a:tailEnd/>
              </a:ln>
            </p:spPr>
            <p:txBody>
              <a:bodyPr/>
              <a:lstStyle/>
              <a:p>
                <a:endParaRPr lang="en-US"/>
              </a:p>
            </p:txBody>
          </p:sp>
          <p:sp>
            <p:nvSpPr>
              <p:cNvPr id="428" name="Line 158"/>
              <p:cNvSpPr>
                <a:spLocks noChangeShapeType="1"/>
              </p:cNvSpPr>
              <p:nvPr/>
            </p:nvSpPr>
            <p:spPr bwMode="auto">
              <a:xfrm flipH="1" flipV="1">
                <a:off x="2208" y="2239"/>
                <a:ext cx="133" cy="56"/>
              </a:xfrm>
              <a:prstGeom prst="line">
                <a:avLst/>
              </a:prstGeom>
              <a:noFill/>
              <a:ln w="4763">
                <a:solidFill>
                  <a:schemeClr val="bg2"/>
                </a:solidFill>
                <a:round/>
                <a:headEnd/>
                <a:tailEnd/>
              </a:ln>
            </p:spPr>
            <p:txBody>
              <a:bodyPr/>
              <a:lstStyle/>
              <a:p>
                <a:endParaRPr lang="en-US"/>
              </a:p>
            </p:txBody>
          </p:sp>
          <p:sp>
            <p:nvSpPr>
              <p:cNvPr id="429" name="Line 159"/>
              <p:cNvSpPr>
                <a:spLocks noChangeShapeType="1"/>
              </p:cNvSpPr>
              <p:nvPr/>
            </p:nvSpPr>
            <p:spPr bwMode="auto">
              <a:xfrm flipV="1">
                <a:off x="2539" y="2295"/>
                <a:ext cx="1" cy="94"/>
              </a:xfrm>
              <a:prstGeom prst="line">
                <a:avLst/>
              </a:prstGeom>
              <a:noFill/>
              <a:ln w="4763">
                <a:solidFill>
                  <a:schemeClr val="bg2"/>
                </a:solidFill>
                <a:round/>
                <a:headEnd/>
                <a:tailEnd/>
              </a:ln>
            </p:spPr>
            <p:txBody>
              <a:bodyPr/>
              <a:lstStyle/>
              <a:p>
                <a:endParaRPr lang="en-US"/>
              </a:p>
            </p:txBody>
          </p:sp>
          <p:sp>
            <p:nvSpPr>
              <p:cNvPr id="430" name="Line 160"/>
              <p:cNvSpPr>
                <a:spLocks noChangeShapeType="1"/>
              </p:cNvSpPr>
              <p:nvPr/>
            </p:nvSpPr>
            <p:spPr bwMode="auto">
              <a:xfrm flipV="1">
                <a:off x="2720" y="2295"/>
                <a:ext cx="1" cy="94"/>
              </a:xfrm>
              <a:prstGeom prst="line">
                <a:avLst/>
              </a:prstGeom>
              <a:noFill/>
              <a:ln w="4763">
                <a:solidFill>
                  <a:schemeClr val="bg2"/>
                </a:solidFill>
                <a:round/>
                <a:headEnd/>
                <a:tailEnd/>
              </a:ln>
            </p:spPr>
            <p:txBody>
              <a:bodyPr/>
              <a:lstStyle/>
              <a:p>
                <a:endParaRPr lang="en-US"/>
              </a:p>
            </p:txBody>
          </p:sp>
          <p:sp>
            <p:nvSpPr>
              <p:cNvPr id="431" name="Line 161"/>
              <p:cNvSpPr>
                <a:spLocks noChangeShapeType="1"/>
              </p:cNvSpPr>
              <p:nvPr/>
            </p:nvSpPr>
            <p:spPr bwMode="auto">
              <a:xfrm flipV="1">
                <a:off x="2846" y="2211"/>
                <a:ext cx="135" cy="84"/>
              </a:xfrm>
              <a:prstGeom prst="line">
                <a:avLst/>
              </a:prstGeom>
              <a:noFill/>
              <a:ln w="4763">
                <a:solidFill>
                  <a:schemeClr val="bg2"/>
                </a:solidFill>
                <a:round/>
                <a:headEnd/>
                <a:tailEnd/>
              </a:ln>
            </p:spPr>
            <p:txBody>
              <a:bodyPr/>
              <a:lstStyle/>
              <a:p>
                <a:endParaRPr lang="en-US"/>
              </a:p>
            </p:txBody>
          </p:sp>
          <p:sp>
            <p:nvSpPr>
              <p:cNvPr id="432" name="Line 162"/>
              <p:cNvSpPr>
                <a:spLocks noChangeShapeType="1"/>
              </p:cNvSpPr>
              <p:nvPr/>
            </p:nvSpPr>
            <p:spPr bwMode="auto">
              <a:xfrm flipV="1">
                <a:off x="3183" y="2295"/>
                <a:ext cx="1" cy="94"/>
              </a:xfrm>
              <a:prstGeom prst="line">
                <a:avLst/>
              </a:prstGeom>
              <a:noFill/>
              <a:ln w="4763">
                <a:solidFill>
                  <a:schemeClr val="bg2"/>
                </a:solidFill>
                <a:round/>
                <a:headEnd/>
                <a:tailEnd/>
              </a:ln>
            </p:spPr>
            <p:txBody>
              <a:bodyPr/>
              <a:lstStyle/>
              <a:p>
                <a:endParaRPr lang="en-US"/>
              </a:p>
            </p:txBody>
          </p:sp>
          <p:sp>
            <p:nvSpPr>
              <p:cNvPr id="433" name="Line 163"/>
              <p:cNvSpPr>
                <a:spLocks noChangeShapeType="1"/>
              </p:cNvSpPr>
              <p:nvPr/>
            </p:nvSpPr>
            <p:spPr bwMode="auto">
              <a:xfrm flipV="1">
                <a:off x="3367" y="2295"/>
                <a:ext cx="1" cy="94"/>
              </a:xfrm>
              <a:prstGeom prst="line">
                <a:avLst/>
              </a:prstGeom>
              <a:noFill/>
              <a:ln w="4763">
                <a:solidFill>
                  <a:schemeClr val="bg2"/>
                </a:solidFill>
                <a:round/>
                <a:headEnd/>
                <a:tailEnd/>
              </a:ln>
            </p:spPr>
            <p:txBody>
              <a:bodyPr/>
              <a:lstStyle/>
              <a:p>
                <a:endParaRPr lang="en-US"/>
              </a:p>
            </p:txBody>
          </p:sp>
          <p:sp>
            <p:nvSpPr>
              <p:cNvPr id="434" name="Line 164"/>
              <p:cNvSpPr>
                <a:spLocks noChangeShapeType="1"/>
              </p:cNvSpPr>
              <p:nvPr/>
            </p:nvSpPr>
            <p:spPr bwMode="auto">
              <a:xfrm flipV="1">
                <a:off x="3524" y="2295"/>
                <a:ext cx="1" cy="94"/>
              </a:xfrm>
              <a:prstGeom prst="line">
                <a:avLst/>
              </a:prstGeom>
              <a:noFill/>
              <a:ln w="4763">
                <a:solidFill>
                  <a:schemeClr val="bg2"/>
                </a:solidFill>
                <a:round/>
                <a:headEnd/>
                <a:tailEnd/>
              </a:ln>
            </p:spPr>
            <p:txBody>
              <a:bodyPr/>
              <a:lstStyle/>
              <a:p>
                <a:endParaRPr lang="en-US"/>
              </a:p>
            </p:txBody>
          </p:sp>
          <p:sp>
            <p:nvSpPr>
              <p:cNvPr id="435" name="Line 165"/>
              <p:cNvSpPr>
                <a:spLocks noChangeShapeType="1"/>
              </p:cNvSpPr>
              <p:nvPr/>
            </p:nvSpPr>
            <p:spPr bwMode="auto">
              <a:xfrm flipV="1">
                <a:off x="3681" y="2295"/>
                <a:ext cx="1" cy="94"/>
              </a:xfrm>
              <a:prstGeom prst="line">
                <a:avLst/>
              </a:prstGeom>
              <a:noFill/>
              <a:ln w="4763">
                <a:solidFill>
                  <a:schemeClr val="bg2"/>
                </a:solidFill>
                <a:round/>
                <a:headEnd/>
                <a:tailEnd/>
              </a:ln>
            </p:spPr>
            <p:txBody>
              <a:bodyPr/>
              <a:lstStyle/>
              <a:p>
                <a:endParaRPr lang="en-US"/>
              </a:p>
            </p:txBody>
          </p:sp>
          <p:sp>
            <p:nvSpPr>
              <p:cNvPr id="436" name="Line 166"/>
              <p:cNvSpPr>
                <a:spLocks noChangeShapeType="1"/>
              </p:cNvSpPr>
              <p:nvPr/>
            </p:nvSpPr>
            <p:spPr bwMode="auto">
              <a:xfrm>
                <a:off x="2560" y="2142"/>
                <a:ext cx="1" cy="82"/>
              </a:xfrm>
              <a:prstGeom prst="line">
                <a:avLst/>
              </a:prstGeom>
              <a:noFill/>
              <a:ln w="4763">
                <a:solidFill>
                  <a:schemeClr val="bg2"/>
                </a:solidFill>
                <a:round/>
                <a:headEnd/>
                <a:tailEnd/>
              </a:ln>
            </p:spPr>
            <p:txBody>
              <a:bodyPr/>
              <a:lstStyle/>
              <a:p>
                <a:endParaRPr lang="en-US"/>
              </a:p>
            </p:txBody>
          </p:sp>
          <p:sp>
            <p:nvSpPr>
              <p:cNvPr id="437" name="Line 167"/>
              <p:cNvSpPr>
                <a:spLocks noChangeShapeType="1"/>
              </p:cNvSpPr>
              <p:nvPr/>
            </p:nvSpPr>
            <p:spPr bwMode="auto">
              <a:xfrm flipV="1">
                <a:off x="2560" y="2065"/>
                <a:ext cx="27" cy="77"/>
              </a:xfrm>
              <a:prstGeom prst="line">
                <a:avLst/>
              </a:prstGeom>
              <a:noFill/>
              <a:ln w="4763">
                <a:solidFill>
                  <a:schemeClr val="bg2"/>
                </a:solidFill>
                <a:round/>
                <a:headEnd/>
                <a:tailEnd/>
              </a:ln>
            </p:spPr>
            <p:txBody>
              <a:bodyPr/>
              <a:lstStyle/>
              <a:p>
                <a:endParaRPr lang="en-US"/>
              </a:p>
            </p:txBody>
          </p:sp>
          <p:sp>
            <p:nvSpPr>
              <p:cNvPr id="438" name="Line 168"/>
              <p:cNvSpPr>
                <a:spLocks noChangeShapeType="1"/>
              </p:cNvSpPr>
              <p:nvPr/>
            </p:nvSpPr>
            <p:spPr bwMode="auto">
              <a:xfrm flipH="1" flipV="1">
                <a:off x="2564" y="2137"/>
                <a:ext cx="169" cy="74"/>
              </a:xfrm>
              <a:prstGeom prst="line">
                <a:avLst/>
              </a:prstGeom>
              <a:noFill/>
              <a:ln w="4763">
                <a:solidFill>
                  <a:schemeClr val="bg2"/>
                </a:solidFill>
                <a:round/>
                <a:headEnd/>
                <a:tailEnd/>
              </a:ln>
            </p:spPr>
            <p:txBody>
              <a:bodyPr/>
              <a:lstStyle/>
              <a:p>
                <a:endParaRPr lang="en-US"/>
              </a:p>
            </p:txBody>
          </p:sp>
          <p:sp>
            <p:nvSpPr>
              <p:cNvPr id="439" name="Line 169"/>
              <p:cNvSpPr>
                <a:spLocks noChangeShapeType="1"/>
              </p:cNvSpPr>
              <p:nvPr/>
            </p:nvSpPr>
            <p:spPr bwMode="auto">
              <a:xfrm flipH="1" flipV="1">
                <a:off x="2378" y="2239"/>
                <a:ext cx="161" cy="56"/>
              </a:xfrm>
              <a:prstGeom prst="line">
                <a:avLst/>
              </a:prstGeom>
              <a:noFill/>
              <a:ln w="4763">
                <a:solidFill>
                  <a:schemeClr val="bg2"/>
                </a:solidFill>
                <a:round/>
                <a:headEnd/>
                <a:tailEnd/>
              </a:ln>
            </p:spPr>
            <p:txBody>
              <a:bodyPr/>
              <a:lstStyle/>
              <a:p>
                <a:endParaRPr lang="en-US"/>
              </a:p>
            </p:txBody>
          </p:sp>
          <p:sp>
            <p:nvSpPr>
              <p:cNvPr id="440" name="Line 170"/>
              <p:cNvSpPr>
                <a:spLocks noChangeShapeType="1"/>
              </p:cNvSpPr>
              <p:nvPr/>
            </p:nvSpPr>
            <p:spPr bwMode="auto">
              <a:xfrm flipV="1">
                <a:off x="2720" y="2237"/>
                <a:ext cx="53" cy="58"/>
              </a:xfrm>
              <a:prstGeom prst="line">
                <a:avLst/>
              </a:prstGeom>
              <a:noFill/>
              <a:ln w="4763">
                <a:solidFill>
                  <a:schemeClr val="bg2"/>
                </a:solidFill>
                <a:round/>
                <a:headEnd/>
                <a:tailEnd/>
              </a:ln>
            </p:spPr>
            <p:txBody>
              <a:bodyPr/>
              <a:lstStyle/>
              <a:p>
                <a:endParaRPr lang="en-US"/>
              </a:p>
            </p:txBody>
          </p:sp>
          <p:sp>
            <p:nvSpPr>
              <p:cNvPr id="441" name="Freeform 171"/>
              <p:cNvSpPr>
                <a:spLocks/>
              </p:cNvSpPr>
              <p:nvPr/>
            </p:nvSpPr>
            <p:spPr bwMode="auto">
              <a:xfrm>
                <a:off x="2574" y="2244"/>
                <a:ext cx="52" cy="145"/>
              </a:xfrm>
              <a:custGeom>
                <a:avLst/>
                <a:gdLst>
                  <a:gd name="T0" fmla="*/ 52 w 52"/>
                  <a:gd name="T1" fmla="*/ 145 h 145"/>
                  <a:gd name="T2" fmla="*/ 52 w 52"/>
                  <a:gd name="T3" fmla="*/ 51 h 145"/>
                  <a:gd name="T4" fmla="*/ 0 w 52"/>
                  <a:gd name="T5" fmla="*/ 0 h 145"/>
                  <a:gd name="T6" fmla="*/ 0 60000 65536"/>
                  <a:gd name="T7" fmla="*/ 0 60000 65536"/>
                  <a:gd name="T8" fmla="*/ 0 60000 65536"/>
                  <a:gd name="T9" fmla="*/ 0 w 52"/>
                  <a:gd name="T10" fmla="*/ 0 h 145"/>
                  <a:gd name="T11" fmla="*/ 52 w 52"/>
                  <a:gd name="T12" fmla="*/ 145 h 145"/>
                </a:gdLst>
                <a:ahLst/>
                <a:cxnLst>
                  <a:cxn ang="T6">
                    <a:pos x="T0" y="T1"/>
                  </a:cxn>
                  <a:cxn ang="T7">
                    <a:pos x="T2" y="T3"/>
                  </a:cxn>
                  <a:cxn ang="T8">
                    <a:pos x="T4" y="T5"/>
                  </a:cxn>
                </a:cxnLst>
                <a:rect l="T9" t="T10" r="T11" b="T12"/>
                <a:pathLst>
                  <a:path w="52" h="145">
                    <a:moveTo>
                      <a:pt x="52" y="145"/>
                    </a:moveTo>
                    <a:lnTo>
                      <a:pt x="52" y="51"/>
                    </a:lnTo>
                    <a:lnTo>
                      <a:pt x="0" y="0"/>
                    </a:lnTo>
                  </a:path>
                </a:pathLst>
              </a:custGeom>
              <a:noFill/>
              <a:ln w="4763">
                <a:solidFill>
                  <a:schemeClr val="bg2"/>
                </a:solidFill>
                <a:round/>
                <a:headEnd/>
                <a:tailEnd/>
              </a:ln>
            </p:spPr>
            <p:txBody>
              <a:bodyPr/>
              <a:lstStyle/>
              <a:p>
                <a:endParaRPr lang="en-US"/>
              </a:p>
            </p:txBody>
          </p:sp>
          <p:sp>
            <p:nvSpPr>
              <p:cNvPr id="442" name="Line 172"/>
              <p:cNvSpPr>
                <a:spLocks noChangeShapeType="1"/>
              </p:cNvSpPr>
              <p:nvPr/>
            </p:nvSpPr>
            <p:spPr bwMode="auto">
              <a:xfrm flipH="1" flipV="1">
                <a:off x="2772" y="2213"/>
                <a:ext cx="291" cy="82"/>
              </a:xfrm>
              <a:prstGeom prst="line">
                <a:avLst/>
              </a:prstGeom>
              <a:noFill/>
              <a:ln w="4763">
                <a:solidFill>
                  <a:schemeClr val="bg2"/>
                </a:solidFill>
                <a:round/>
                <a:headEnd/>
                <a:tailEnd/>
              </a:ln>
            </p:spPr>
            <p:txBody>
              <a:bodyPr/>
              <a:lstStyle/>
              <a:p>
                <a:endParaRPr lang="en-US"/>
              </a:p>
            </p:txBody>
          </p:sp>
          <p:sp>
            <p:nvSpPr>
              <p:cNvPr id="443" name="Freeform 173"/>
              <p:cNvSpPr>
                <a:spLocks/>
              </p:cNvSpPr>
              <p:nvPr/>
            </p:nvSpPr>
            <p:spPr bwMode="auto">
              <a:xfrm>
                <a:off x="2879" y="2231"/>
                <a:ext cx="69" cy="40"/>
              </a:xfrm>
              <a:custGeom>
                <a:avLst/>
                <a:gdLst>
                  <a:gd name="T0" fmla="*/ 69 w 69"/>
                  <a:gd name="T1" fmla="*/ 24 h 40"/>
                  <a:gd name="T2" fmla="*/ 69 w 69"/>
                  <a:gd name="T3" fmla="*/ 27 h 40"/>
                  <a:gd name="T4" fmla="*/ 66 w 69"/>
                  <a:gd name="T5" fmla="*/ 30 h 40"/>
                  <a:gd name="T6" fmla="*/ 63 w 69"/>
                  <a:gd name="T7" fmla="*/ 34 h 40"/>
                  <a:gd name="T8" fmla="*/ 58 w 69"/>
                  <a:gd name="T9" fmla="*/ 37 h 40"/>
                  <a:gd name="T10" fmla="*/ 46 w 69"/>
                  <a:gd name="T11" fmla="*/ 40 h 40"/>
                  <a:gd name="T12" fmla="*/ 32 w 69"/>
                  <a:gd name="T13" fmla="*/ 40 h 40"/>
                  <a:gd name="T14" fmla="*/ 19 w 69"/>
                  <a:gd name="T15" fmla="*/ 39 h 40"/>
                  <a:gd name="T16" fmla="*/ 8 w 69"/>
                  <a:gd name="T17" fmla="*/ 32 h 40"/>
                  <a:gd name="T18" fmla="*/ 4 w 69"/>
                  <a:gd name="T19" fmla="*/ 29 h 40"/>
                  <a:gd name="T20" fmla="*/ 1 w 69"/>
                  <a:gd name="T21" fmla="*/ 26 h 40"/>
                  <a:gd name="T22" fmla="*/ 0 w 69"/>
                  <a:gd name="T23" fmla="*/ 21 h 40"/>
                  <a:gd name="T24" fmla="*/ 0 w 69"/>
                  <a:gd name="T25" fmla="*/ 17 h 40"/>
                  <a:gd name="T26" fmla="*/ 0 w 69"/>
                  <a:gd name="T27" fmla="*/ 13 h 40"/>
                  <a:gd name="T28" fmla="*/ 3 w 69"/>
                  <a:gd name="T29" fmla="*/ 9 h 40"/>
                  <a:gd name="T30" fmla="*/ 6 w 69"/>
                  <a:gd name="T31" fmla="*/ 6 h 40"/>
                  <a:gd name="T32" fmla="*/ 11 w 69"/>
                  <a:gd name="T33" fmla="*/ 5 h 40"/>
                  <a:gd name="T34" fmla="*/ 22 w 69"/>
                  <a:gd name="T35" fmla="*/ 0 h 40"/>
                  <a:gd name="T36" fmla="*/ 37 w 69"/>
                  <a:gd name="T37" fmla="*/ 0 h 40"/>
                  <a:gd name="T38" fmla="*/ 50 w 69"/>
                  <a:gd name="T39" fmla="*/ 3 h 40"/>
                  <a:gd name="T40" fmla="*/ 61 w 69"/>
                  <a:gd name="T41" fmla="*/ 8 h 40"/>
                  <a:gd name="T42" fmla="*/ 64 w 69"/>
                  <a:gd name="T43" fmla="*/ 11 h 40"/>
                  <a:gd name="T44" fmla="*/ 68 w 69"/>
                  <a:gd name="T45" fmla="*/ 16 h 40"/>
                  <a:gd name="T46" fmla="*/ 69 w 69"/>
                  <a:gd name="T47" fmla="*/ 19 h 40"/>
                  <a:gd name="T48" fmla="*/ 69 w 69"/>
                  <a:gd name="T49" fmla="*/ 24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40"/>
                  <a:gd name="T77" fmla="*/ 69 w 69"/>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40">
                    <a:moveTo>
                      <a:pt x="69" y="24"/>
                    </a:moveTo>
                    <a:lnTo>
                      <a:pt x="69" y="27"/>
                    </a:lnTo>
                    <a:lnTo>
                      <a:pt x="66" y="30"/>
                    </a:lnTo>
                    <a:lnTo>
                      <a:pt x="63" y="34"/>
                    </a:lnTo>
                    <a:lnTo>
                      <a:pt x="58" y="37"/>
                    </a:lnTo>
                    <a:lnTo>
                      <a:pt x="46" y="40"/>
                    </a:lnTo>
                    <a:lnTo>
                      <a:pt x="32" y="40"/>
                    </a:lnTo>
                    <a:lnTo>
                      <a:pt x="19" y="39"/>
                    </a:lnTo>
                    <a:lnTo>
                      <a:pt x="8" y="32"/>
                    </a:lnTo>
                    <a:lnTo>
                      <a:pt x="4" y="29"/>
                    </a:lnTo>
                    <a:lnTo>
                      <a:pt x="1" y="26"/>
                    </a:lnTo>
                    <a:lnTo>
                      <a:pt x="0" y="21"/>
                    </a:lnTo>
                    <a:lnTo>
                      <a:pt x="0" y="17"/>
                    </a:lnTo>
                    <a:lnTo>
                      <a:pt x="0" y="13"/>
                    </a:lnTo>
                    <a:lnTo>
                      <a:pt x="3" y="9"/>
                    </a:lnTo>
                    <a:lnTo>
                      <a:pt x="6" y="6"/>
                    </a:lnTo>
                    <a:lnTo>
                      <a:pt x="11" y="5"/>
                    </a:lnTo>
                    <a:lnTo>
                      <a:pt x="22" y="0"/>
                    </a:lnTo>
                    <a:lnTo>
                      <a:pt x="37" y="0"/>
                    </a:lnTo>
                    <a:lnTo>
                      <a:pt x="50" y="3"/>
                    </a:lnTo>
                    <a:lnTo>
                      <a:pt x="61" y="8"/>
                    </a:lnTo>
                    <a:lnTo>
                      <a:pt x="64" y="11"/>
                    </a:lnTo>
                    <a:lnTo>
                      <a:pt x="68" y="16"/>
                    </a:lnTo>
                    <a:lnTo>
                      <a:pt x="69" y="19"/>
                    </a:lnTo>
                    <a:lnTo>
                      <a:pt x="69" y="24"/>
                    </a:lnTo>
                    <a:close/>
                  </a:path>
                </a:pathLst>
              </a:custGeom>
              <a:solidFill>
                <a:srgbClr val="CDE6FF"/>
              </a:solidFill>
              <a:ln w="3175">
                <a:solidFill>
                  <a:schemeClr val="bg2"/>
                </a:solidFill>
                <a:round/>
                <a:headEnd/>
                <a:tailEnd/>
              </a:ln>
            </p:spPr>
            <p:txBody>
              <a:bodyPr/>
              <a:lstStyle/>
              <a:p>
                <a:endParaRPr lang="en-US"/>
              </a:p>
            </p:txBody>
          </p:sp>
          <p:sp>
            <p:nvSpPr>
              <p:cNvPr id="444" name="Line 174"/>
              <p:cNvSpPr>
                <a:spLocks noChangeShapeType="1"/>
              </p:cNvSpPr>
              <p:nvPr/>
            </p:nvSpPr>
            <p:spPr bwMode="auto">
              <a:xfrm flipH="1" flipV="1">
                <a:off x="3115" y="2227"/>
                <a:ext cx="68" cy="68"/>
              </a:xfrm>
              <a:prstGeom prst="line">
                <a:avLst/>
              </a:prstGeom>
              <a:noFill/>
              <a:ln w="4763">
                <a:solidFill>
                  <a:schemeClr val="bg2"/>
                </a:solidFill>
                <a:round/>
                <a:headEnd/>
                <a:tailEnd/>
              </a:ln>
            </p:spPr>
            <p:txBody>
              <a:bodyPr/>
              <a:lstStyle/>
              <a:p>
                <a:endParaRPr lang="en-US"/>
              </a:p>
            </p:txBody>
          </p:sp>
          <p:sp>
            <p:nvSpPr>
              <p:cNvPr id="445" name="Line 175"/>
              <p:cNvSpPr>
                <a:spLocks noChangeShapeType="1"/>
              </p:cNvSpPr>
              <p:nvPr/>
            </p:nvSpPr>
            <p:spPr bwMode="auto">
              <a:xfrm flipV="1">
                <a:off x="3879" y="2295"/>
                <a:ext cx="1" cy="94"/>
              </a:xfrm>
              <a:prstGeom prst="line">
                <a:avLst/>
              </a:prstGeom>
              <a:noFill/>
              <a:ln w="4763">
                <a:solidFill>
                  <a:schemeClr val="bg2"/>
                </a:solidFill>
                <a:round/>
                <a:headEnd/>
                <a:tailEnd/>
              </a:ln>
            </p:spPr>
            <p:txBody>
              <a:bodyPr/>
              <a:lstStyle/>
              <a:p>
                <a:endParaRPr lang="en-US"/>
              </a:p>
            </p:txBody>
          </p:sp>
          <p:sp>
            <p:nvSpPr>
              <p:cNvPr id="446" name="Line 176"/>
              <p:cNvSpPr>
                <a:spLocks noChangeShapeType="1"/>
              </p:cNvSpPr>
              <p:nvPr/>
            </p:nvSpPr>
            <p:spPr bwMode="auto">
              <a:xfrm flipV="1">
                <a:off x="3681" y="2213"/>
                <a:ext cx="149" cy="82"/>
              </a:xfrm>
              <a:prstGeom prst="line">
                <a:avLst/>
              </a:prstGeom>
              <a:noFill/>
              <a:ln w="4763">
                <a:solidFill>
                  <a:schemeClr val="bg2"/>
                </a:solidFill>
                <a:round/>
                <a:headEnd/>
                <a:tailEnd/>
              </a:ln>
            </p:spPr>
            <p:txBody>
              <a:bodyPr/>
              <a:lstStyle/>
              <a:p>
                <a:endParaRPr lang="en-US"/>
              </a:p>
            </p:txBody>
          </p:sp>
          <p:sp>
            <p:nvSpPr>
              <p:cNvPr id="447" name="Line 177"/>
              <p:cNvSpPr>
                <a:spLocks noChangeShapeType="1"/>
              </p:cNvSpPr>
              <p:nvPr/>
            </p:nvSpPr>
            <p:spPr bwMode="auto">
              <a:xfrm flipH="1" flipV="1">
                <a:off x="3639" y="2213"/>
                <a:ext cx="240" cy="82"/>
              </a:xfrm>
              <a:prstGeom prst="line">
                <a:avLst/>
              </a:prstGeom>
              <a:noFill/>
              <a:ln w="4763">
                <a:solidFill>
                  <a:schemeClr val="bg2"/>
                </a:solidFill>
                <a:round/>
                <a:headEnd/>
                <a:tailEnd/>
              </a:ln>
            </p:spPr>
            <p:txBody>
              <a:bodyPr/>
              <a:lstStyle/>
              <a:p>
                <a:endParaRPr lang="en-US"/>
              </a:p>
            </p:txBody>
          </p:sp>
          <p:sp>
            <p:nvSpPr>
              <p:cNvPr id="448" name="Line 178"/>
              <p:cNvSpPr>
                <a:spLocks noChangeShapeType="1"/>
              </p:cNvSpPr>
              <p:nvPr/>
            </p:nvSpPr>
            <p:spPr bwMode="auto">
              <a:xfrm flipH="1" flipV="1">
                <a:off x="3167" y="2095"/>
                <a:ext cx="200" cy="200"/>
              </a:xfrm>
              <a:prstGeom prst="line">
                <a:avLst/>
              </a:prstGeom>
              <a:noFill/>
              <a:ln w="4763">
                <a:solidFill>
                  <a:schemeClr val="bg2"/>
                </a:solidFill>
                <a:round/>
                <a:headEnd/>
                <a:tailEnd/>
              </a:ln>
            </p:spPr>
            <p:txBody>
              <a:bodyPr/>
              <a:lstStyle/>
              <a:p>
                <a:endParaRPr lang="en-US"/>
              </a:p>
            </p:txBody>
          </p:sp>
          <p:sp>
            <p:nvSpPr>
              <p:cNvPr id="449" name="Line 179"/>
              <p:cNvSpPr>
                <a:spLocks noChangeShapeType="1"/>
              </p:cNvSpPr>
              <p:nvPr/>
            </p:nvSpPr>
            <p:spPr bwMode="auto">
              <a:xfrm flipH="1" flipV="1">
                <a:off x="3325" y="2098"/>
                <a:ext cx="199" cy="197"/>
              </a:xfrm>
              <a:prstGeom prst="line">
                <a:avLst/>
              </a:prstGeom>
              <a:noFill/>
              <a:ln w="4763">
                <a:solidFill>
                  <a:schemeClr val="bg2"/>
                </a:solidFill>
                <a:round/>
                <a:headEnd/>
                <a:tailEnd/>
              </a:ln>
            </p:spPr>
            <p:txBody>
              <a:bodyPr/>
              <a:lstStyle/>
              <a:p>
                <a:endParaRPr lang="en-US"/>
              </a:p>
            </p:txBody>
          </p:sp>
          <p:sp>
            <p:nvSpPr>
              <p:cNvPr id="450" name="Line 180"/>
              <p:cNvSpPr>
                <a:spLocks noChangeShapeType="1"/>
              </p:cNvSpPr>
              <p:nvPr/>
            </p:nvSpPr>
            <p:spPr bwMode="auto">
              <a:xfrm flipH="1">
                <a:off x="3257" y="2185"/>
                <a:ext cx="153" cy="1"/>
              </a:xfrm>
              <a:prstGeom prst="line">
                <a:avLst/>
              </a:prstGeom>
              <a:noFill/>
              <a:ln w="4763">
                <a:solidFill>
                  <a:schemeClr val="bg2"/>
                </a:solidFill>
                <a:round/>
                <a:headEnd/>
                <a:tailEnd/>
              </a:ln>
            </p:spPr>
            <p:txBody>
              <a:bodyPr/>
              <a:lstStyle/>
              <a:p>
                <a:endParaRPr lang="en-US"/>
              </a:p>
            </p:txBody>
          </p:sp>
        </p:grpSp>
      </p:grpSp>
      <p:graphicFrame>
        <p:nvGraphicFramePr>
          <p:cNvPr id="220" name="Group 4"/>
          <p:cNvGraphicFramePr>
            <a:graphicFrameLocks noGrp="1"/>
          </p:cNvGraphicFramePr>
          <p:nvPr>
            <p:extLst>
              <p:ext uri="{D42A27DB-BD31-4B8C-83A1-F6EECF244321}">
                <p14:modId xmlns:p14="http://schemas.microsoft.com/office/powerpoint/2010/main" val="909450369"/>
              </p:ext>
            </p:extLst>
          </p:nvPr>
        </p:nvGraphicFramePr>
        <p:xfrm>
          <a:off x="33280" y="1154691"/>
          <a:ext cx="9110720" cy="2044962"/>
        </p:xfrm>
        <a:graphic>
          <a:graphicData uri="http://schemas.openxmlformats.org/drawingml/2006/table">
            <a:tbl>
              <a:tblPr/>
              <a:tblGrid>
                <a:gridCol w="2659816"/>
                <a:gridCol w="2569317"/>
                <a:gridCol w="3881587"/>
              </a:tblGrid>
              <a:tr h="337010">
                <a:tc>
                  <a:txBody>
                    <a:bodyPr/>
                    <a:lstStyle/>
                    <a:p>
                      <a:pPr marL="0" marR="0" lvl="0" indent="0" algn="l" defTabSz="914400" rtl="0" eaLnBrk="0" fontAlgn="base" latinLnBrk="0" hangingPunct="0">
                        <a:lnSpc>
                          <a:spcPct val="100000"/>
                        </a:lnSpc>
                        <a:spcBef>
                          <a:spcPct val="75000"/>
                        </a:spcBef>
                        <a:spcAft>
                          <a:spcPct val="0"/>
                        </a:spcAft>
                        <a:buClr>
                          <a:srgbClr val="006699"/>
                        </a:buClr>
                        <a:buSzPct val="85000"/>
                        <a:buFont typeface="Wingdings" pitchFamily="2" charset="2"/>
                        <a:buNone/>
                        <a:tabLst/>
                      </a:pPr>
                      <a:r>
                        <a:rPr kumimoji="0" lang="en-US" sz="1800" b="1" i="0" u="none" strike="noStrike" cap="none" normalizeH="0" baseline="0" dirty="0" smtClean="0">
                          <a:ln>
                            <a:noFill/>
                          </a:ln>
                          <a:solidFill>
                            <a:schemeClr val="bg1">
                              <a:lumMod val="85000"/>
                            </a:schemeClr>
                          </a:solidFill>
                          <a:effectLst/>
                          <a:latin typeface="Arial" charset="0"/>
                        </a:rPr>
                        <a:t>Context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0" fontAlgn="base" latinLnBrk="0" hangingPunct="0">
                        <a:lnSpc>
                          <a:spcPct val="100000"/>
                        </a:lnSpc>
                        <a:spcBef>
                          <a:spcPct val="75000"/>
                        </a:spcBef>
                        <a:spcAft>
                          <a:spcPct val="0"/>
                        </a:spcAft>
                        <a:buClr>
                          <a:srgbClr val="006699"/>
                        </a:buClr>
                        <a:buSzPct val="85000"/>
                        <a:buFont typeface="Wingdings" pitchFamily="2" charset="2"/>
                        <a:buNone/>
                        <a:tabLst/>
                      </a:pPr>
                      <a:r>
                        <a:rPr kumimoji="0" lang="en-US" sz="1800" b="1" i="0" u="none" strike="noStrike" cap="none" normalizeH="0" baseline="0" dirty="0" smtClean="0">
                          <a:ln>
                            <a:noFill/>
                          </a:ln>
                          <a:solidFill>
                            <a:schemeClr val="bg1">
                              <a:lumMod val="85000"/>
                            </a:schemeClr>
                          </a:solidFill>
                          <a:effectLst/>
                          <a:latin typeface="Arial" charset="0"/>
                        </a:rPr>
                        <a:t>Problems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0" fontAlgn="base" latinLnBrk="0" hangingPunct="0">
                        <a:lnSpc>
                          <a:spcPct val="100000"/>
                        </a:lnSpc>
                        <a:spcBef>
                          <a:spcPct val="75000"/>
                        </a:spcBef>
                        <a:spcAft>
                          <a:spcPct val="0"/>
                        </a:spcAft>
                        <a:buClr>
                          <a:srgbClr val="006699"/>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Solution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1679202">
                <a:tc>
                  <a:txBody>
                    <a:bodyPr/>
                    <a:lstStyle/>
                    <a:p>
                      <a:pPr marL="228600" marR="0" lvl="0" indent="-228600" algn="l" defTabSz="914400" rtl="0" eaLnBrk="1" fontAlgn="base" latinLnBrk="0" hangingPunct="1">
                        <a:lnSpc>
                          <a:spcPct val="95000"/>
                        </a:lnSpc>
                        <a:spcBef>
                          <a:spcPct val="30000"/>
                        </a:spcBef>
                        <a:spcAft>
                          <a:spcPct val="0"/>
                        </a:spcAft>
                        <a:buClrTx/>
                        <a:buSzPct val="85000"/>
                        <a:buFont typeface="Arial" pitchFamily="34" charset="0"/>
                        <a:buChar char="•"/>
                        <a:tabLst/>
                        <a:defRPr/>
                      </a:pPr>
                      <a:r>
                        <a:rPr lang="en-US" sz="2000" kern="1200" dirty="0" smtClean="0">
                          <a:solidFill>
                            <a:schemeClr val="bg1">
                              <a:lumMod val="75000"/>
                            </a:schemeClr>
                          </a:solidFill>
                          <a:latin typeface="+mn-lt"/>
                          <a:ea typeface="+mn-ea"/>
                          <a:cs typeface="+mn-cs"/>
                        </a:rPr>
                        <a:t>Concurrent &amp; networked software with many components &amp; developers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228600" marR="0" lvl="0" indent="-228600" algn="l" defTabSz="914400" rtl="0" eaLnBrk="1" fontAlgn="base" latinLnBrk="0" hangingPunct="1">
                        <a:lnSpc>
                          <a:spcPct val="95000"/>
                        </a:lnSpc>
                        <a:spcBef>
                          <a:spcPct val="30000"/>
                        </a:spcBef>
                        <a:spcAft>
                          <a:spcPct val="0"/>
                        </a:spcAft>
                        <a:buClrTx/>
                        <a:buSzPct val="85000"/>
                        <a:buFont typeface="Arial" pitchFamily="34" charset="0"/>
                        <a:buChar char="•"/>
                        <a:tabLst/>
                        <a:defRPr/>
                      </a:pPr>
                      <a:r>
                        <a:rPr lang="en-US" sz="2000" kern="1200" dirty="0" smtClean="0">
                          <a:solidFill>
                            <a:schemeClr val="bg1">
                              <a:lumMod val="75000"/>
                            </a:schemeClr>
                          </a:solidFill>
                          <a:latin typeface="+mn-lt"/>
                          <a:ea typeface="+mn-ea"/>
                          <a:cs typeface="+mn-cs"/>
                        </a:rPr>
                        <a:t>Complexity stemming from needed capabilities at many levels of abstraction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indent="-228600">
                        <a:lnSpc>
                          <a:spcPct val="95000"/>
                        </a:lnSpc>
                        <a:buClrTx/>
                        <a:buFont typeface="Arial" pitchFamily="34" charset="0"/>
                        <a:buChar char="•"/>
                        <a:defRPr/>
                      </a:pPr>
                      <a:r>
                        <a:rPr lang="en-US" sz="2000" dirty="0" smtClean="0"/>
                        <a:t>Apply the </a:t>
                      </a:r>
                      <a:r>
                        <a:rPr lang="en-US" sz="2000" i="1" dirty="0" smtClean="0"/>
                        <a:t>Layers</a:t>
                      </a:r>
                      <a:r>
                        <a:rPr lang="en-US" sz="2000" dirty="0" smtClean="0"/>
                        <a:t> pattern to create a multi-tier architecture </a:t>
                      </a:r>
                      <a:r>
                        <a:rPr lang="de-DE" sz="2000" dirty="0" smtClean="0"/>
                        <a:t>that separates concerns between tasks in different system layers</a:t>
                      </a:r>
                      <a:endParaRPr lang="en-US" sz="2000" dirty="0"/>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2F2F2"/>
                    </a:solidFill>
                  </a:tcPr>
                </a:tc>
              </a:tr>
            </a:tbl>
          </a:graphicData>
        </a:graphic>
      </p:graphicFrame>
      <p:sp>
        <p:nvSpPr>
          <p:cNvPr id="8" name="Rectangle 7"/>
          <p:cNvSpPr/>
          <p:nvPr/>
        </p:nvSpPr>
        <p:spPr>
          <a:xfrm>
            <a:off x="0" y="6197381"/>
            <a:ext cx="9144000" cy="646331"/>
          </a:xfrm>
          <a:prstGeom prst="rect">
            <a:avLst/>
          </a:prstGeom>
          <a:solidFill>
            <a:srgbClr val="FFFF99"/>
          </a:solidFill>
          <a:ln>
            <a:solidFill>
              <a:schemeClr val="tx1"/>
            </a:solidFill>
          </a:ln>
          <a:scene3d>
            <a:camera prst="orthographicFront"/>
            <a:lightRig rig="threePt" dir="t"/>
          </a:scene3d>
          <a:sp3d>
            <a:bevelT/>
          </a:sp3d>
        </p:spPr>
        <p:txBody>
          <a:bodyPr wrap="square">
            <a:spAutoFit/>
          </a:bodyPr>
          <a:lstStyle/>
          <a:p>
            <a:pPr algn="ctr"/>
            <a:r>
              <a:rPr lang="en-US" sz="2000" i="1" dirty="0" smtClean="0"/>
              <a:t>Layers</a:t>
            </a:r>
            <a:r>
              <a:rPr lang="en-US" sz="2000" dirty="0" smtClean="0"/>
              <a:t> structures software apps &amp; infrastructure by decomposing them into </a:t>
            </a:r>
            <a:r>
              <a:rPr lang="en-US" sz="2000" dirty="0"/>
              <a:t>groups of </a:t>
            </a:r>
            <a:r>
              <a:rPr lang="en-US" sz="2000" dirty="0" smtClean="0"/>
              <a:t>subtasks, with each group residing at </a:t>
            </a:r>
            <a:r>
              <a:rPr lang="en-US" sz="2000" dirty="0"/>
              <a:t>a particular level of abstraction</a:t>
            </a:r>
          </a:p>
        </p:txBody>
      </p:sp>
      <p:grpSp>
        <p:nvGrpSpPr>
          <p:cNvPr id="206" name="Group 205"/>
          <p:cNvGrpSpPr/>
          <p:nvPr/>
        </p:nvGrpSpPr>
        <p:grpSpPr>
          <a:xfrm>
            <a:off x="6814173" y="5819296"/>
            <a:ext cx="2108437" cy="291586"/>
            <a:chOff x="6814173" y="6060261"/>
            <a:chExt cx="2108437" cy="291586"/>
          </a:xfrm>
        </p:grpSpPr>
        <p:sp>
          <p:nvSpPr>
            <p:cNvPr id="207" name="AutoShape 8"/>
            <p:cNvSpPr>
              <a:spLocks noChangeAspect="1" noChangeArrowheads="1"/>
            </p:cNvSpPr>
            <p:nvPr/>
          </p:nvSpPr>
          <p:spPr bwMode="auto">
            <a:xfrm>
              <a:off x="6814173" y="6060261"/>
              <a:ext cx="2108437" cy="291586"/>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208" name="Text Box 9"/>
            <p:cNvSpPr txBox="1">
              <a:spLocks noChangeAspect="1" noChangeArrowheads="1"/>
            </p:cNvSpPr>
            <p:nvPr/>
          </p:nvSpPr>
          <p:spPr bwMode="auto">
            <a:xfrm>
              <a:off x="7263915" y="6076788"/>
              <a:ext cx="1208952"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r>
                <a:rPr lang="en-US" sz="1200" b="1" u="none" dirty="0" smtClean="0"/>
                <a:t>Layer A</a:t>
              </a:r>
              <a:endParaRPr lang="en-US" sz="1200" b="1" u="none" dirty="0"/>
            </a:p>
          </p:txBody>
        </p:sp>
      </p:grpSp>
      <p:grpSp>
        <p:nvGrpSpPr>
          <p:cNvPr id="209" name="Group 208"/>
          <p:cNvGrpSpPr/>
          <p:nvPr/>
        </p:nvGrpSpPr>
        <p:grpSpPr>
          <a:xfrm>
            <a:off x="6814173" y="3705756"/>
            <a:ext cx="2108437" cy="309293"/>
            <a:chOff x="6814173" y="3567891"/>
            <a:chExt cx="2108437" cy="309293"/>
          </a:xfrm>
        </p:grpSpPr>
        <p:sp>
          <p:nvSpPr>
            <p:cNvPr id="210" name="AutoShape 11"/>
            <p:cNvSpPr>
              <a:spLocks noChangeAspect="1" noChangeArrowheads="1"/>
            </p:cNvSpPr>
            <p:nvPr/>
          </p:nvSpPr>
          <p:spPr bwMode="auto">
            <a:xfrm>
              <a:off x="6814173" y="3567891"/>
              <a:ext cx="2108437" cy="309293"/>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211" name="Text Box 12"/>
            <p:cNvSpPr txBox="1">
              <a:spLocks noChangeAspect="1" noChangeArrowheads="1"/>
            </p:cNvSpPr>
            <p:nvPr/>
          </p:nvSpPr>
          <p:spPr bwMode="auto">
            <a:xfrm>
              <a:off x="6952308" y="3593271"/>
              <a:ext cx="1832167" cy="258532"/>
            </a:xfrm>
            <a:prstGeom prst="rect">
              <a:avLst/>
            </a:prstGeom>
            <a:noFill/>
            <a:ln w="12700">
              <a:noFill/>
              <a:miter lim="800000"/>
              <a:headEnd/>
              <a:tailEnd/>
            </a:ln>
            <a:scene3d>
              <a:camera prst="orthographicFront"/>
              <a:lightRig rig="threePt" dir="t"/>
            </a:scene3d>
            <a:sp3d>
              <a:bevelT/>
            </a:sp3d>
          </p:spPr>
          <p:txBody>
            <a:bodyPr wrap="square">
              <a:spAutoFit/>
            </a:bodyPr>
            <a:lstStyle/>
            <a:p>
              <a:pPr algn="ctr">
                <a:lnSpc>
                  <a:spcPct val="90000"/>
                </a:lnSpc>
              </a:pPr>
              <a:r>
                <a:rPr lang="en-US" sz="1200" b="1" dirty="0" smtClean="0"/>
                <a:t>Layer F</a:t>
              </a:r>
              <a:endParaRPr lang="en-US" sz="1200" b="1" u="none" dirty="0"/>
            </a:p>
          </p:txBody>
        </p:sp>
      </p:grpSp>
      <p:grpSp>
        <p:nvGrpSpPr>
          <p:cNvPr id="212" name="Group 211"/>
          <p:cNvGrpSpPr/>
          <p:nvPr/>
        </p:nvGrpSpPr>
        <p:grpSpPr>
          <a:xfrm>
            <a:off x="6814173" y="4142599"/>
            <a:ext cx="2108437" cy="273573"/>
            <a:chOff x="6814173" y="4064283"/>
            <a:chExt cx="2108437" cy="273573"/>
          </a:xfrm>
        </p:grpSpPr>
        <p:sp>
          <p:nvSpPr>
            <p:cNvPr id="213" name="AutoShape 13"/>
            <p:cNvSpPr>
              <a:spLocks noChangeAspect="1" noChangeArrowheads="1"/>
            </p:cNvSpPr>
            <p:nvPr/>
          </p:nvSpPr>
          <p:spPr bwMode="auto">
            <a:xfrm>
              <a:off x="6814173" y="4064283"/>
              <a:ext cx="2108437" cy="273573"/>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214" name="Text Box 14"/>
            <p:cNvSpPr txBox="1">
              <a:spLocks noChangeAspect="1" noChangeArrowheads="1"/>
            </p:cNvSpPr>
            <p:nvPr/>
          </p:nvSpPr>
          <p:spPr bwMode="auto">
            <a:xfrm>
              <a:off x="6935175" y="4071803"/>
              <a:ext cx="1866433"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lnSpc>
                  <a:spcPct val="90000"/>
                </a:lnSpc>
              </a:pPr>
              <a:r>
                <a:rPr lang="en-US" sz="1200" b="1" u="none" dirty="0" smtClean="0"/>
                <a:t>Layer E</a:t>
              </a:r>
              <a:endParaRPr lang="en-US" sz="1200" b="1" u="none" dirty="0"/>
            </a:p>
          </p:txBody>
        </p:sp>
      </p:grpSp>
      <p:grpSp>
        <p:nvGrpSpPr>
          <p:cNvPr id="215" name="Group 214"/>
          <p:cNvGrpSpPr/>
          <p:nvPr/>
        </p:nvGrpSpPr>
        <p:grpSpPr>
          <a:xfrm>
            <a:off x="6814173" y="4543722"/>
            <a:ext cx="2108437" cy="295684"/>
            <a:chOff x="6814173" y="4560675"/>
            <a:chExt cx="2108437" cy="295684"/>
          </a:xfrm>
        </p:grpSpPr>
        <p:sp>
          <p:nvSpPr>
            <p:cNvPr id="216" name="AutoShape 15"/>
            <p:cNvSpPr>
              <a:spLocks noChangeAspect="1" noChangeArrowheads="1"/>
            </p:cNvSpPr>
            <p:nvPr/>
          </p:nvSpPr>
          <p:spPr bwMode="auto">
            <a:xfrm>
              <a:off x="6814173" y="4560675"/>
              <a:ext cx="2108437" cy="295684"/>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sz="1200" u="none"/>
            </a:p>
          </p:txBody>
        </p:sp>
        <p:sp>
          <p:nvSpPr>
            <p:cNvPr id="217" name="Text Box 16"/>
            <p:cNvSpPr txBox="1">
              <a:spLocks noChangeAspect="1" noChangeArrowheads="1"/>
            </p:cNvSpPr>
            <p:nvPr/>
          </p:nvSpPr>
          <p:spPr bwMode="auto">
            <a:xfrm>
              <a:off x="7137024" y="4579251"/>
              <a:ext cx="1462735"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lnSpc>
                  <a:spcPct val="90000"/>
                </a:lnSpc>
              </a:pPr>
              <a:r>
                <a:rPr lang="en-US" sz="1200" b="1" u="none" dirty="0" smtClean="0">
                  <a:solidFill>
                    <a:schemeClr val="bg1"/>
                  </a:solidFill>
                </a:rPr>
                <a:t>Layer D</a:t>
              </a:r>
              <a:endParaRPr lang="en-US" sz="1200" b="1" u="none" dirty="0">
                <a:solidFill>
                  <a:schemeClr val="bg1"/>
                </a:solidFill>
              </a:endParaRPr>
            </a:p>
          </p:txBody>
        </p:sp>
      </p:grpSp>
      <p:grpSp>
        <p:nvGrpSpPr>
          <p:cNvPr id="218" name="Group 217"/>
          <p:cNvGrpSpPr/>
          <p:nvPr/>
        </p:nvGrpSpPr>
        <p:grpSpPr>
          <a:xfrm>
            <a:off x="6814173" y="4966956"/>
            <a:ext cx="2108437" cy="301022"/>
            <a:chOff x="6814173" y="5062850"/>
            <a:chExt cx="2108437" cy="301022"/>
          </a:xfrm>
        </p:grpSpPr>
        <p:sp>
          <p:nvSpPr>
            <p:cNvPr id="219" name="AutoShape 17"/>
            <p:cNvSpPr>
              <a:spLocks noChangeAspect="1" noChangeArrowheads="1"/>
            </p:cNvSpPr>
            <p:nvPr/>
          </p:nvSpPr>
          <p:spPr bwMode="auto">
            <a:xfrm>
              <a:off x="6814173" y="5062850"/>
              <a:ext cx="2108437" cy="30102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221" name="Text Box 18"/>
            <p:cNvSpPr txBox="1">
              <a:spLocks noChangeAspect="1" noChangeArrowheads="1"/>
            </p:cNvSpPr>
            <p:nvPr/>
          </p:nvSpPr>
          <p:spPr bwMode="auto">
            <a:xfrm>
              <a:off x="6822739" y="5084095"/>
              <a:ext cx="2091304"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lnSpc>
                  <a:spcPct val="90000"/>
                </a:lnSpc>
              </a:pPr>
              <a:r>
                <a:rPr lang="en-US" sz="1200" b="1" dirty="0" smtClean="0"/>
                <a:t>Layer C</a:t>
              </a:r>
              <a:endParaRPr lang="en-US" sz="1200" b="1" u="none" dirty="0"/>
            </a:p>
          </p:txBody>
        </p:sp>
      </p:grpSp>
      <p:grpSp>
        <p:nvGrpSpPr>
          <p:cNvPr id="222" name="Group 21"/>
          <p:cNvGrpSpPr>
            <a:grpSpLocks/>
          </p:cNvGrpSpPr>
          <p:nvPr/>
        </p:nvGrpSpPr>
        <p:grpSpPr bwMode="auto">
          <a:xfrm>
            <a:off x="6814173" y="5395528"/>
            <a:ext cx="2108437" cy="296215"/>
            <a:chOff x="168" y="2694"/>
            <a:chExt cx="1969" cy="256"/>
          </a:xfrm>
        </p:grpSpPr>
        <p:sp>
          <p:nvSpPr>
            <p:cNvPr id="223" name="AutoShape 22"/>
            <p:cNvSpPr>
              <a:spLocks noChangeAspect="1" noChangeArrowheads="1"/>
            </p:cNvSpPr>
            <p:nvPr/>
          </p:nvSpPr>
          <p:spPr bwMode="auto">
            <a:xfrm>
              <a:off x="168" y="2694"/>
              <a:ext cx="1969" cy="256"/>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224" name="Text Box 23"/>
            <p:cNvSpPr txBox="1">
              <a:spLocks noChangeAspect="1" noChangeArrowheads="1"/>
            </p:cNvSpPr>
            <p:nvPr/>
          </p:nvSpPr>
          <p:spPr bwMode="auto">
            <a:xfrm>
              <a:off x="227" y="2727"/>
              <a:ext cx="1851" cy="223"/>
            </a:xfrm>
            <a:prstGeom prst="rect">
              <a:avLst/>
            </a:prstGeom>
            <a:noFill/>
            <a:ln w="12700">
              <a:noFill/>
              <a:miter lim="800000"/>
              <a:headEnd/>
              <a:tailEnd/>
            </a:ln>
            <a:scene3d>
              <a:camera prst="orthographicFront"/>
              <a:lightRig rig="threePt" dir="t"/>
            </a:scene3d>
            <a:sp3d>
              <a:bevelT/>
            </a:sp3d>
          </p:spPr>
          <p:txBody>
            <a:bodyPr>
              <a:spAutoFit/>
            </a:bodyPr>
            <a:lstStyle/>
            <a:p>
              <a:pPr algn="ctr">
                <a:lnSpc>
                  <a:spcPct val="90000"/>
                </a:lnSpc>
              </a:pPr>
              <a:r>
                <a:rPr lang="en-US" sz="1200" b="1" u="none" dirty="0" smtClean="0">
                  <a:solidFill>
                    <a:schemeClr val="bg1"/>
                  </a:solidFill>
                </a:rPr>
                <a:t>Layer B</a:t>
              </a:r>
              <a:endParaRPr lang="en-US" sz="1200" b="1" u="none" dirty="0">
                <a:solidFill>
                  <a:schemeClr val="bg1"/>
                </a:solidFill>
              </a:endParaRPr>
            </a:p>
          </p:txBody>
        </p:sp>
      </p:grpSp>
      <p:grpSp>
        <p:nvGrpSpPr>
          <p:cNvPr id="225" name="Group 224"/>
          <p:cNvGrpSpPr/>
          <p:nvPr/>
        </p:nvGrpSpPr>
        <p:grpSpPr>
          <a:xfrm>
            <a:off x="6814173" y="3286620"/>
            <a:ext cx="2108437" cy="291586"/>
            <a:chOff x="6814173" y="3250849"/>
            <a:chExt cx="2108437" cy="291586"/>
          </a:xfrm>
        </p:grpSpPr>
        <p:sp>
          <p:nvSpPr>
            <p:cNvPr id="226" name="AutoShape 24"/>
            <p:cNvSpPr>
              <a:spLocks noChangeAspect="1" noChangeArrowheads="1"/>
            </p:cNvSpPr>
            <p:nvPr/>
          </p:nvSpPr>
          <p:spPr bwMode="auto">
            <a:xfrm>
              <a:off x="6814173" y="3250849"/>
              <a:ext cx="2108437" cy="291586"/>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227" name="Text Box 25"/>
            <p:cNvSpPr txBox="1">
              <a:spLocks noChangeAspect="1" noChangeArrowheads="1"/>
            </p:cNvSpPr>
            <p:nvPr/>
          </p:nvSpPr>
          <p:spPr bwMode="auto">
            <a:xfrm>
              <a:off x="7167542" y="3267376"/>
              <a:ext cx="1401698"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r>
                <a:rPr lang="en-US" sz="1200" b="1" u="none" dirty="0" smtClean="0"/>
                <a:t>Layer G</a:t>
              </a:r>
              <a:endParaRPr lang="en-US" sz="1200" b="1" u="none" dirty="0"/>
            </a:p>
          </p:txBody>
        </p:sp>
      </p:grpSp>
      <p:sp>
        <p:nvSpPr>
          <p:cNvPr id="228" name="Left-Right Arrow 227"/>
          <p:cNvSpPr/>
          <p:nvPr/>
        </p:nvSpPr>
        <p:spPr bwMode="auto">
          <a:xfrm>
            <a:off x="5474044" y="4382892"/>
            <a:ext cx="1216152" cy="513564"/>
          </a:xfrm>
          <a:prstGeom prst="leftRightArrow">
            <a:avLst/>
          </a:prstGeom>
          <a:solidFill>
            <a:srgbClr val="CC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spAutoFit/>
          </a:bodyPr>
          <a:lstStyle/>
          <a:p>
            <a:pPr algn="ctr">
              <a:lnSpc>
                <a:spcPct val="100000"/>
              </a:lnSpc>
              <a:spcBef>
                <a:spcPct val="50000"/>
              </a:spcBef>
              <a:buClrTx/>
              <a:buSzTx/>
              <a:buFontTx/>
              <a:buNone/>
            </a:pPr>
            <a:endParaRPr lang="en-US" i="1">
              <a:latin typeface="Arial" charset="0"/>
            </a:endParaRPr>
          </a:p>
        </p:txBody>
      </p:sp>
    </p:spTree>
    <p:extLst>
      <p:ext uri="{BB962C8B-B14F-4D97-AF65-F5344CB8AC3E}">
        <p14:creationId xmlns:p14="http://schemas.microsoft.com/office/powerpoint/2010/main" val="3366459962"/>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 name="Picture 2" descr="http://farm3.staticflickr.com/2570/4165107555_33715f0279_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297" y="5050632"/>
            <a:ext cx="1980881" cy="148566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bwMode="auto">
          <a:xfrm>
            <a:off x="3647"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grpSp>
        <p:nvGrpSpPr>
          <p:cNvPr id="11" name="Group 10"/>
          <p:cNvGrpSpPr/>
          <p:nvPr/>
        </p:nvGrpSpPr>
        <p:grpSpPr>
          <a:xfrm>
            <a:off x="3552459" y="4495895"/>
            <a:ext cx="2924646" cy="2373501"/>
            <a:chOff x="2369691" y="1432194"/>
            <a:chExt cx="2677115" cy="2169927"/>
          </a:xfrm>
        </p:grpSpPr>
        <p:pic>
          <p:nvPicPr>
            <p:cNvPr id="12" name="Picture 2" descr="http://farm8.staticflickr.com/7125/6941824942_63ebe99ba2_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9691" y="1432194"/>
              <a:ext cx="2677115" cy="216992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rot="4986622">
              <a:off x="4240010" y="1693199"/>
              <a:ext cx="386111" cy="69109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grpSp>
      <p:sp>
        <p:nvSpPr>
          <p:cNvPr id="22532" name="Rectangle 3"/>
          <p:cNvSpPr>
            <a:spLocks noGrp="1" noChangeArrowheads="1"/>
          </p:cNvSpPr>
          <p:nvPr>
            <p:ph type="title"/>
          </p:nvPr>
        </p:nvSpPr>
        <p:spPr>
          <a:xfrm>
            <a:off x="695325" y="329878"/>
            <a:ext cx="7791450" cy="914400"/>
          </a:xfrm>
        </p:spPr>
        <p:txBody>
          <a:bodyPr/>
          <a:lstStyle/>
          <a:p>
            <a:pPr>
              <a:lnSpc>
                <a:spcPct val="75000"/>
              </a:lnSpc>
            </a:pPr>
            <a:r>
              <a:rPr lang="en-US" sz="3200" dirty="0" smtClean="0"/>
              <a:t>Summary</a:t>
            </a:r>
          </a:p>
        </p:txBody>
      </p:sp>
      <p:sp>
        <p:nvSpPr>
          <p:cNvPr id="2" name="Rectangle 1"/>
          <p:cNvSpPr/>
          <p:nvPr/>
        </p:nvSpPr>
        <p:spPr>
          <a:xfrm>
            <a:off x="12356" y="1037966"/>
            <a:ext cx="4864443" cy="3939540"/>
          </a:xfrm>
          <a:prstGeom prst="rect">
            <a:avLst/>
          </a:prstGeom>
          <a:noFill/>
          <a:ln w="12700">
            <a:noFill/>
            <a:miter lim="800000"/>
            <a:headEnd/>
            <a:tailEnd/>
          </a:ln>
        </p:spPr>
        <p:txBody>
          <a:bodyPr wrap="square">
            <a:spAutoFit/>
          </a:bodyPr>
          <a:lstStyle/>
          <a:p>
            <a:pPr marL="233363" indent="-233363" eaLnBrk="0" hangingPunct="0">
              <a:lnSpc>
                <a:spcPct val="100000"/>
              </a:lnSpc>
              <a:spcBef>
                <a:spcPts val="600"/>
              </a:spcBef>
              <a:buClr>
                <a:schemeClr val="bg1">
                  <a:lumMod val="75000"/>
                </a:schemeClr>
              </a:buClr>
              <a:buFont typeface="Arial" pitchFamily="34" charset="0"/>
              <a:buChar char="•"/>
            </a:pPr>
            <a:r>
              <a:rPr lang="en-US" sz="2000" dirty="0">
                <a:solidFill>
                  <a:schemeClr val="bg1">
                    <a:lumMod val="75000"/>
                  </a:schemeClr>
                </a:solidFill>
                <a:latin typeface="+mn-lt"/>
                <a:ea typeface="+mn-ea"/>
                <a:cs typeface="+mn-cs"/>
              </a:rPr>
              <a:t>Over the past decades we've benefited from hardware commoditization</a:t>
            </a:r>
          </a:p>
          <a:p>
            <a:pPr marL="233363" indent="-233363" eaLnBrk="0" hangingPunct="0">
              <a:lnSpc>
                <a:spcPct val="100000"/>
              </a:lnSpc>
              <a:spcBef>
                <a:spcPts val="600"/>
              </a:spcBef>
              <a:buClr>
                <a:schemeClr val="bg1">
                  <a:lumMod val="75000"/>
                </a:schemeClr>
              </a:buClr>
              <a:buFont typeface="Arial" pitchFamily="34" charset="0"/>
              <a:buChar char="•"/>
            </a:pPr>
            <a:r>
              <a:rPr lang="en-US" sz="2000" dirty="0">
                <a:solidFill>
                  <a:schemeClr val="bg1">
                    <a:lumMod val="75000"/>
                  </a:schemeClr>
                </a:solidFill>
                <a:latin typeface="+mn-lt"/>
                <a:ea typeface="+mn-ea"/>
                <a:cs typeface="+mn-cs"/>
              </a:rPr>
              <a:t>More recently, advances in programming languages, operating </a:t>
            </a:r>
            <a:r>
              <a:rPr lang="en-US" sz="2000" dirty="0" smtClean="0">
                <a:solidFill>
                  <a:schemeClr val="bg1">
                    <a:lumMod val="75000"/>
                  </a:schemeClr>
                </a:solidFill>
                <a:latin typeface="+mn-lt"/>
                <a:ea typeface="+mn-ea"/>
                <a:cs typeface="+mn-cs"/>
              </a:rPr>
              <a:t>systems, </a:t>
            </a:r>
            <a:r>
              <a:rPr lang="en-US" sz="2000" dirty="0">
                <a:solidFill>
                  <a:schemeClr val="bg1">
                    <a:lumMod val="75000"/>
                  </a:schemeClr>
                </a:solidFill>
                <a:latin typeface="+mn-lt"/>
                <a:ea typeface="+mn-ea"/>
                <a:cs typeface="+mn-cs"/>
              </a:rPr>
              <a:t>&amp; middleware are helping commoditize many software layers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&amp; </a:t>
            </a:r>
            <a:r>
              <a:rPr lang="en-US" sz="2000" dirty="0">
                <a:solidFill>
                  <a:schemeClr val="bg1">
                    <a:lumMod val="75000"/>
                  </a:schemeClr>
                </a:solidFill>
                <a:latin typeface="+mn-lt"/>
                <a:ea typeface="+mn-ea"/>
                <a:cs typeface="+mn-cs"/>
              </a:rPr>
              <a:t>components</a:t>
            </a:r>
          </a:p>
          <a:p>
            <a:pPr marL="233363" indent="-233363" eaLnBrk="0" hangingPunct="0">
              <a:lnSpc>
                <a:spcPct val="100000"/>
              </a:lnSpc>
              <a:spcBef>
                <a:spcPts val="600"/>
              </a:spcBef>
              <a:buClr>
                <a:schemeClr val="tx1"/>
              </a:buClr>
              <a:buFont typeface="Arial" pitchFamily="34" charset="0"/>
              <a:buChar char="•"/>
            </a:pPr>
            <a:r>
              <a:rPr lang="en-US" sz="2000" dirty="0" smtClean="0">
                <a:latin typeface="+mn-lt"/>
                <a:ea typeface="+mn-ea"/>
                <a:cs typeface="+mn-cs"/>
              </a:rPr>
              <a:t>Although software quality generally lags hardware</a:t>
            </a:r>
            <a:r>
              <a:rPr lang="en-US" sz="2000" dirty="0">
                <a:latin typeface="+mn-lt"/>
                <a:ea typeface="+mn-ea"/>
                <a:cs typeface="+mn-cs"/>
              </a:rPr>
              <a:t>, </a:t>
            </a:r>
            <a:r>
              <a:rPr lang="en-US" sz="2000" dirty="0" smtClean="0">
                <a:latin typeface="+mn-lt"/>
                <a:ea typeface="+mn-ea"/>
                <a:cs typeface="+mn-cs"/>
              </a:rPr>
              <a:t>improvements are enabling off-the-shelf software infrastructure use in mission-critical domains</a:t>
            </a:r>
          </a:p>
        </p:txBody>
      </p:sp>
      <p:grpSp>
        <p:nvGrpSpPr>
          <p:cNvPr id="5" name="Group 4"/>
          <p:cNvGrpSpPr>
            <a:grpSpLocks/>
          </p:cNvGrpSpPr>
          <p:nvPr/>
        </p:nvGrpSpPr>
        <p:grpSpPr bwMode="auto">
          <a:xfrm>
            <a:off x="5090984" y="1149177"/>
            <a:ext cx="3754398" cy="3030024"/>
            <a:chOff x="2851" y="768"/>
            <a:chExt cx="2861" cy="2470"/>
          </a:xfrm>
        </p:grpSpPr>
        <p:pic>
          <p:nvPicPr>
            <p:cNvPr id="6" name="Picture 5" descr="Telemedicine"/>
            <p:cNvPicPr>
              <a:picLocks noChangeAspect="1" noChangeArrowheads="1"/>
            </p:cNvPicPr>
            <p:nvPr/>
          </p:nvPicPr>
          <p:blipFill>
            <a:blip r:embed="rId5" cstate="print"/>
            <a:srcRect/>
            <a:stretch>
              <a:fillRect/>
            </a:stretch>
          </p:blipFill>
          <p:spPr bwMode="auto">
            <a:xfrm>
              <a:off x="2885" y="768"/>
              <a:ext cx="2827" cy="2390"/>
            </a:xfrm>
            <a:prstGeom prst="rect">
              <a:avLst/>
            </a:prstGeom>
            <a:noFill/>
            <a:ln w="9525">
              <a:noFill/>
              <a:miter lim="800000"/>
              <a:headEnd/>
              <a:tailEnd/>
            </a:ln>
          </p:spPr>
        </p:pic>
        <p:sp>
          <p:nvSpPr>
            <p:cNvPr id="7" name="Rectangle 6"/>
            <p:cNvSpPr>
              <a:spLocks noChangeArrowheads="1"/>
            </p:cNvSpPr>
            <p:nvPr/>
          </p:nvSpPr>
          <p:spPr bwMode="auto">
            <a:xfrm>
              <a:off x="3173" y="2256"/>
              <a:ext cx="816" cy="240"/>
            </a:xfrm>
            <a:prstGeom prst="rect">
              <a:avLst/>
            </a:prstGeom>
            <a:solidFill>
              <a:schemeClr val="bg1"/>
            </a:solidFill>
            <a:ln w="9525">
              <a:noFill/>
              <a:miter lim="800000"/>
              <a:headEnd/>
              <a:tailEnd/>
            </a:ln>
          </p:spPr>
          <p:txBody>
            <a:bodyPr wrap="none" anchor="ctr"/>
            <a:lstStyle/>
            <a:p>
              <a:endParaRPr lang="en-US"/>
            </a:p>
          </p:txBody>
        </p:sp>
        <p:sp>
          <p:nvSpPr>
            <p:cNvPr id="8" name="Rectangle 7"/>
            <p:cNvSpPr>
              <a:spLocks noChangeArrowheads="1"/>
            </p:cNvSpPr>
            <p:nvPr/>
          </p:nvSpPr>
          <p:spPr bwMode="auto">
            <a:xfrm>
              <a:off x="4037" y="2784"/>
              <a:ext cx="816" cy="384"/>
            </a:xfrm>
            <a:prstGeom prst="rect">
              <a:avLst/>
            </a:prstGeom>
            <a:solidFill>
              <a:schemeClr val="bg1"/>
            </a:solidFill>
            <a:ln w="9525">
              <a:noFill/>
              <a:miter lim="800000"/>
              <a:headEnd/>
              <a:tailEnd/>
            </a:ln>
          </p:spPr>
          <p:txBody>
            <a:bodyPr wrap="none" anchor="ctr"/>
            <a:lstStyle/>
            <a:p>
              <a:endParaRPr lang="en-US"/>
            </a:p>
          </p:txBody>
        </p:sp>
        <p:sp>
          <p:nvSpPr>
            <p:cNvPr id="9" name="Text Box 8"/>
            <p:cNvSpPr txBox="1">
              <a:spLocks noChangeArrowheads="1"/>
            </p:cNvSpPr>
            <p:nvPr/>
          </p:nvSpPr>
          <p:spPr bwMode="auto">
            <a:xfrm>
              <a:off x="2851" y="2608"/>
              <a:ext cx="1325" cy="630"/>
            </a:xfrm>
            <a:prstGeom prst="rect">
              <a:avLst/>
            </a:prstGeom>
            <a:solidFill>
              <a:schemeClr val="bg1"/>
            </a:solidFill>
            <a:ln w="9525">
              <a:solidFill>
                <a:schemeClr val="tx1"/>
              </a:solidFill>
              <a:miter lim="800000"/>
              <a:headEnd/>
              <a:tailEnd/>
            </a:ln>
          </p:spPr>
          <p:txBody>
            <a:bodyPr>
              <a:spAutoFit/>
            </a:bodyPr>
            <a:lstStyle/>
            <a:p>
              <a:pPr algn="ctr" eaLnBrk="1" hangingPunct="1"/>
              <a:r>
                <a:rPr lang="en-US" u="none" dirty="0"/>
                <a:t>Modalities</a:t>
              </a:r>
            </a:p>
            <a:p>
              <a:pPr algn="ctr" eaLnBrk="1" hangingPunct="1"/>
              <a:r>
                <a:rPr lang="en-US" sz="1400" u="none" dirty="0"/>
                <a:t>e.g., MRI, CT, CR, Ultrasound, etc.</a:t>
              </a:r>
            </a:p>
          </p:txBody>
        </p:sp>
      </p:grpSp>
      <p:pic>
        <p:nvPicPr>
          <p:cNvPr id="14" name="Picture 2" descr="http://farm4.staticflickr.com/3121/3240810984_6f3d96086b_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5122" y="4444082"/>
            <a:ext cx="2042440" cy="2295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47650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 name="Rectangle 27"/>
          <p:cNvSpPr/>
          <p:nvPr/>
        </p:nvSpPr>
        <p:spPr bwMode="auto">
          <a:xfrm>
            <a:off x="3647" y="6309223"/>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2532" name="Rectangle 3"/>
          <p:cNvSpPr>
            <a:spLocks noGrp="1" noChangeArrowheads="1"/>
          </p:cNvSpPr>
          <p:nvPr>
            <p:ph type="title"/>
          </p:nvPr>
        </p:nvSpPr>
        <p:spPr>
          <a:xfrm>
            <a:off x="695325" y="329878"/>
            <a:ext cx="7791450" cy="914400"/>
          </a:xfrm>
        </p:spPr>
        <p:txBody>
          <a:bodyPr/>
          <a:lstStyle/>
          <a:p>
            <a:pPr>
              <a:lnSpc>
                <a:spcPct val="75000"/>
              </a:lnSpc>
            </a:pPr>
            <a:r>
              <a:rPr lang="en-US" sz="3200" dirty="0" smtClean="0"/>
              <a:t>Summary</a:t>
            </a:r>
          </a:p>
        </p:txBody>
      </p:sp>
      <p:sp>
        <p:nvSpPr>
          <p:cNvPr id="2" name="Rectangle 1"/>
          <p:cNvSpPr/>
          <p:nvPr/>
        </p:nvSpPr>
        <p:spPr>
          <a:xfrm>
            <a:off x="12357" y="1037966"/>
            <a:ext cx="4820899" cy="6247864"/>
          </a:xfrm>
          <a:prstGeom prst="rect">
            <a:avLst/>
          </a:prstGeom>
          <a:noFill/>
          <a:ln w="12700">
            <a:noFill/>
            <a:miter lim="800000"/>
            <a:headEnd/>
            <a:tailEnd/>
          </a:ln>
        </p:spPr>
        <p:txBody>
          <a:bodyPr wrap="square">
            <a:spAutoFit/>
          </a:bodyPr>
          <a:lstStyle/>
          <a:p>
            <a:pPr marL="233363" indent="-233363" eaLnBrk="0" hangingPunct="0">
              <a:lnSpc>
                <a:spcPct val="100000"/>
              </a:lnSpc>
              <a:spcBef>
                <a:spcPts val="600"/>
              </a:spcBef>
              <a:buClr>
                <a:schemeClr val="bg1">
                  <a:lumMod val="75000"/>
                </a:schemeClr>
              </a:buClr>
              <a:buFont typeface="Arial" pitchFamily="34" charset="0"/>
              <a:buChar char="•"/>
            </a:pPr>
            <a:r>
              <a:rPr lang="en-US" sz="2000" dirty="0" smtClean="0">
                <a:solidFill>
                  <a:schemeClr val="bg1">
                    <a:lumMod val="75000"/>
                  </a:schemeClr>
                </a:solidFill>
                <a:latin typeface="+mn-lt"/>
                <a:ea typeface="+mn-ea"/>
                <a:cs typeface="+mn-cs"/>
              </a:rPr>
              <a:t>Over the </a:t>
            </a:r>
            <a:r>
              <a:rPr lang="en-US" sz="2000" dirty="0">
                <a:solidFill>
                  <a:schemeClr val="bg1">
                    <a:lumMod val="75000"/>
                  </a:schemeClr>
                </a:solidFill>
                <a:latin typeface="+mn-lt"/>
                <a:ea typeface="+mn-ea"/>
                <a:cs typeface="+mn-cs"/>
              </a:rPr>
              <a:t>past </a:t>
            </a:r>
            <a:r>
              <a:rPr lang="en-US" sz="2000" dirty="0" smtClean="0">
                <a:solidFill>
                  <a:schemeClr val="bg1">
                    <a:lumMod val="75000"/>
                  </a:schemeClr>
                </a:solidFill>
                <a:latin typeface="+mn-lt"/>
                <a:ea typeface="+mn-ea"/>
                <a:cs typeface="+mn-cs"/>
              </a:rPr>
              <a:t>decades </a:t>
            </a:r>
            <a:r>
              <a:rPr lang="en-US" sz="2000" dirty="0">
                <a:solidFill>
                  <a:schemeClr val="bg1">
                    <a:lumMod val="75000"/>
                  </a:schemeClr>
                </a:solidFill>
                <a:latin typeface="+mn-lt"/>
                <a:ea typeface="+mn-ea"/>
                <a:cs typeface="+mn-cs"/>
              </a:rPr>
              <a:t>we've benefited from </a:t>
            </a:r>
            <a:r>
              <a:rPr lang="en-US" sz="2000" dirty="0" smtClean="0">
                <a:solidFill>
                  <a:schemeClr val="bg1">
                    <a:lumMod val="75000"/>
                  </a:schemeClr>
                </a:solidFill>
                <a:latin typeface="+mn-lt"/>
                <a:ea typeface="+mn-ea"/>
                <a:cs typeface="+mn-cs"/>
              </a:rPr>
              <a:t>hardware commoditization</a:t>
            </a:r>
          </a:p>
          <a:p>
            <a:pPr marL="233363" indent="-233363" eaLnBrk="0" hangingPunct="0">
              <a:lnSpc>
                <a:spcPct val="100000"/>
              </a:lnSpc>
              <a:spcBef>
                <a:spcPts val="600"/>
              </a:spcBef>
              <a:buClr>
                <a:schemeClr val="bg1">
                  <a:lumMod val="75000"/>
                </a:schemeClr>
              </a:buClr>
              <a:buFont typeface="Arial" pitchFamily="34" charset="0"/>
              <a:buChar char="•"/>
            </a:pPr>
            <a:r>
              <a:rPr lang="en-US" sz="2000" dirty="0" smtClean="0">
                <a:solidFill>
                  <a:schemeClr val="bg1">
                    <a:lumMod val="75000"/>
                  </a:schemeClr>
                </a:solidFill>
                <a:latin typeface="+mn-lt"/>
                <a:ea typeface="+mn-ea"/>
                <a:cs typeface="+mn-cs"/>
              </a:rPr>
              <a:t>More </a:t>
            </a:r>
            <a:r>
              <a:rPr lang="en-US" sz="2000" dirty="0">
                <a:solidFill>
                  <a:schemeClr val="bg1">
                    <a:lumMod val="75000"/>
                  </a:schemeClr>
                </a:solidFill>
                <a:latin typeface="+mn-lt"/>
                <a:ea typeface="+mn-ea"/>
                <a:cs typeface="+mn-cs"/>
              </a:rPr>
              <a:t>recently, advances in programming languages, </a:t>
            </a:r>
            <a:r>
              <a:rPr lang="en-US" sz="2000" dirty="0" smtClean="0">
                <a:solidFill>
                  <a:schemeClr val="bg1">
                    <a:lumMod val="75000"/>
                  </a:schemeClr>
                </a:solidFill>
                <a:latin typeface="+mn-lt"/>
                <a:ea typeface="+mn-ea"/>
                <a:cs typeface="+mn-cs"/>
              </a:rPr>
              <a:t>operating systems, &amp; middleware are </a:t>
            </a:r>
            <a:r>
              <a:rPr lang="en-US" sz="2000" dirty="0">
                <a:solidFill>
                  <a:schemeClr val="bg1">
                    <a:lumMod val="75000"/>
                  </a:schemeClr>
                </a:solidFill>
                <a:latin typeface="+mn-lt"/>
                <a:ea typeface="+mn-ea"/>
                <a:cs typeface="+mn-cs"/>
              </a:rPr>
              <a:t>helping </a:t>
            </a:r>
            <a:r>
              <a:rPr lang="en-US" sz="2000" dirty="0" smtClean="0">
                <a:solidFill>
                  <a:schemeClr val="bg1">
                    <a:lumMod val="75000"/>
                  </a:schemeClr>
                </a:solidFill>
                <a:latin typeface="+mn-lt"/>
                <a:ea typeface="+mn-ea"/>
                <a:cs typeface="+mn-cs"/>
              </a:rPr>
              <a:t>commoditize </a:t>
            </a:r>
            <a:r>
              <a:rPr lang="en-US" sz="2000" dirty="0">
                <a:solidFill>
                  <a:schemeClr val="bg1">
                    <a:lumMod val="75000"/>
                  </a:schemeClr>
                </a:solidFill>
                <a:latin typeface="+mn-lt"/>
                <a:ea typeface="+mn-ea"/>
                <a:cs typeface="+mn-cs"/>
              </a:rPr>
              <a:t>many software layers </a:t>
            </a:r>
            <a:r>
              <a:rPr lang="en-US" sz="2000" dirty="0" smtClean="0">
                <a:solidFill>
                  <a:schemeClr val="bg1">
                    <a:lumMod val="75000"/>
                  </a:schemeClr>
                </a:solidFill>
                <a:latin typeface="+mn-lt"/>
                <a:ea typeface="+mn-ea"/>
                <a:cs typeface="+mn-cs"/>
              </a:rPr>
              <a:t/>
            </a:r>
            <a:br>
              <a:rPr lang="en-US" sz="2000" dirty="0" smtClean="0">
                <a:solidFill>
                  <a:schemeClr val="bg1">
                    <a:lumMod val="75000"/>
                  </a:schemeClr>
                </a:solidFill>
                <a:latin typeface="+mn-lt"/>
                <a:ea typeface="+mn-ea"/>
                <a:cs typeface="+mn-cs"/>
              </a:rPr>
            </a:br>
            <a:r>
              <a:rPr lang="en-US" sz="2000" dirty="0" smtClean="0">
                <a:solidFill>
                  <a:schemeClr val="bg1">
                    <a:lumMod val="75000"/>
                  </a:schemeClr>
                </a:solidFill>
                <a:latin typeface="+mn-lt"/>
                <a:ea typeface="+mn-ea"/>
                <a:cs typeface="+mn-cs"/>
              </a:rPr>
              <a:t>&amp; components</a:t>
            </a:r>
          </a:p>
          <a:p>
            <a:pPr marL="233363" indent="-233363" eaLnBrk="0" hangingPunct="0">
              <a:lnSpc>
                <a:spcPct val="100000"/>
              </a:lnSpc>
              <a:spcBef>
                <a:spcPts val="600"/>
              </a:spcBef>
              <a:buClr>
                <a:schemeClr val="bg1">
                  <a:lumMod val="75000"/>
                </a:schemeClr>
              </a:buClr>
              <a:buFont typeface="Arial" pitchFamily="34" charset="0"/>
              <a:buChar char="•"/>
            </a:pPr>
            <a:r>
              <a:rPr lang="en-US" sz="2000" dirty="0">
                <a:solidFill>
                  <a:schemeClr val="bg1">
                    <a:lumMod val="75000"/>
                  </a:schemeClr>
                </a:solidFill>
              </a:rPr>
              <a:t>Although software quality generally lags hardware, improvements are enabling off-the-shelf software infrastructure use in mission-critical domains</a:t>
            </a:r>
          </a:p>
          <a:p>
            <a:pPr marL="233363" indent="-233363" eaLnBrk="0" hangingPunct="0">
              <a:lnSpc>
                <a:spcPct val="100000"/>
              </a:lnSpc>
              <a:spcBef>
                <a:spcPts val="600"/>
              </a:spcBef>
              <a:buClr>
                <a:schemeClr val="tx1"/>
              </a:buClr>
              <a:buFont typeface="Arial" pitchFamily="34" charset="0"/>
              <a:buChar char="•"/>
            </a:pPr>
            <a:r>
              <a:rPr lang="en-US" sz="2000" dirty="0" smtClean="0">
                <a:latin typeface="+mn-lt"/>
                <a:ea typeface="+mn-ea"/>
                <a:cs typeface="+mn-cs"/>
              </a:rPr>
              <a:t>In </a:t>
            </a:r>
            <a:r>
              <a:rPr lang="en-US" sz="2000" dirty="0">
                <a:latin typeface="+mn-lt"/>
                <a:ea typeface="+mn-ea"/>
                <a:cs typeface="+mn-cs"/>
              </a:rPr>
              <a:t>a </a:t>
            </a:r>
            <a:r>
              <a:rPr lang="en-US" sz="2000" dirty="0" smtClean="0">
                <a:latin typeface="+mn-lt"/>
                <a:ea typeface="+mn-ea"/>
                <a:cs typeface="+mn-cs"/>
              </a:rPr>
              <a:t>commoditized environment, </a:t>
            </a:r>
            <a:r>
              <a:rPr lang="en-US" sz="2000" dirty="0">
                <a:latin typeface="+mn-lt"/>
                <a:ea typeface="+mn-ea"/>
                <a:cs typeface="+mn-cs"/>
              </a:rPr>
              <a:t>premium value &amp; </a:t>
            </a:r>
            <a:r>
              <a:rPr lang="en-US" sz="2000" dirty="0" smtClean="0">
                <a:latin typeface="+mn-lt"/>
                <a:ea typeface="+mn-ea"/>
                <a:cs typeface="+mn-cs"/>
              </a:rPr>
              <a:t>advantage accrues </a:t>
            </a:r>
            <a:r>
              <a:rPr lang="en-US" sz="2000" dirty="0">
                <a:latin typeface="+mn-lt"/>
                <a:ea typeface="+mn-ea"/>
                <a:cs typeface="+mn-cs"/>
              </a:rPr>
              <a:t>to </a:t>
            </a:r>
            <a:r>
              <a:rPr lang="en-US" sz="2000" dirty="0" smtClean="0">
                <a:latin typeface="+mn-lt"/>
                <a:ea typeface="+mn-ea"/>
                <a:cs typeface="+mn-cs"/>
              </a:rPr>
              <a:t>individuals &amp; organizations that </a:t>
            </a:r>
            <a:r>
              <a:rPr lang="en-US" sz="2000" dirty="0">
                <a:latin typeface="+mn-lt"/>
                <a:ea typeface="+mn-ea"/>
                <a:cs typeface="+mn-cs"/>
              </a:rPr>
              <a:t>master the </a:t>
            </a:r>
            <a:r>
              <a:rPr lang="en-US" sz="2000" i="1" dirty="0" smtClean="0">
                <a:latin typeface="+mn-lt"/>
                <a:ea typeface="+mn-ea"/>
                <a:cs typeface="+mn-cs"/>
              </a:rPr>
              <a:t>patterns</a:t>
            </a:r>
            <a:r>
              <a:rPr lang="en-US" sz="2000" dirty="0">
                <a:latin typeface="+mn-lt"/>
                <a:ea typeface="+mn-ea"/>
                <a:cs typeface="+mn-cs"/>
              </a:rPr>
              <a:t> </a:t>
            </a:r>
            <a:r>
              <a:rPr lang="en-US" sz="2000" dirty="0" smtClean="0">
                <a:latin typeface="+mn-lt"/>
                <a:ea typeface="+mn-ea"/>
                <a:cs typeface="+mn-cs"/>
              </a:rPr>
              <a:t>&amp; </a:t>
            </a:r>
            <a:r>
              <a:rPr lang="en-US" sz="2000" i="1" dirty="0" smtClean="0">
                <a:latin typeface="+mn-lt"/>
                <a:ea typeface="+mn-ea"/>
                <a:cs typeface="+mn-cs"/>
              </a:rPr>
              <a:t>frameworks</a:t>
            </a:r>
            <a:r>
              <a:rPr lang="en-US" sz="2000" dirty="0" smtClean="0">
                <a:latin typeface="+mn-lt"/>
                <a:ea typeface="+mn-ea"/>
                <a:cs typeface="+mn-cs"/>
              </a:rPr>
              <a:t> needed to </a:t>
            </a:r>
            <a:r>
              <a:rPr lang="en-US" sz="2000" dirty="0">
                <a:latin typeface="+mn-lt"/>
                <a:ea typeface="+mn-ea"/>
                <a:cs typeface="+mn-cs"/>
              </a:rPr>
              <a:t>develop &amp; integrate </a:t>
            </a:r>
            <a:r>
              <a:rPr lang="en-US" sz="2000" dirty="0" smtClean="0">
                <a:latin typeface="+mn-lt"/>
                <a:ea typeface="+mn-ea"/>
                <a:cs typeface="+mn-cs"/>
              </a:rPr>
              <a:t>mission-critical concurrent &amp; networked systems</a:t>
            </a:r>
            <a:endParaRPr lang="en-US" sz="2000" dirty="0">
              <a:latin typeface="+mn-lt"/>
              <a:ea typeface="+mn-ea"/>
              <a:cs typeface="+mn-cs"/>
            </a:endParaRPr>
          </a:p>
          <a:p>
            <a:pPr marL="233363" indent="-233363" eaLnBrk="0" hangingPunct="0">
              <a:lnSpc>
                <a:spcPct val="100000"/>
              </a:lnSpc>
              <a:spcBef>
                <a:spcPts val="600"/>
              </a:spcBef>
              <a:buClr>
                <a:schemeClr val="tx1"/>
              </a:buClr>
              <a:buFont typeface="Arial" pitchFamily="34" charset="0"/>
              <a:buChar char="•"/>
            </a:pPr>
            <a:endParaRPr lang="en-US" sz="2000" dirty="0">
              <a:latin typeface="+mn-lt"/>
              <a:ea typeface="+mn-ea"/>
              <a:cs typeface="+mn-c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392" y="1298707"/>
            <a:ext cx="4514780" cy="5493979"/>
          </a:xfrm>
          <a:prstGeom prst="rect">
            <a:avLst/>
          </a:prstGeom>
        </p:spPr>
      </p:pic>
    </p:spTree>
    <p:extLst>
      <p:ext uri="{BB962C8B-B14F-4D97-AF65-F5344CB8AC3E}">
        <p14:creationId xmlns:p14="http://schemas.microsoft.com/office/powerpoint/2010/main" val="201122781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1026"/>
          <p:cNvSpPr>
            <a:spLocks noGrp="1" noChangeArrowheads="1"/>
          </p:cNvSpPr>
          <p:nvPr>
            <p:ph type="title"/>
          </p:nvPr>
        </p:nvSpPr>
        <p:spPr>
          <a:xfrm>
            <a:off x="0" y="409077"/>
            <a:ext cx="9144000" cy="628149"/>
          </a:xfrm>
        </p:spPr>
        <p:txBody>
          <a:bodyPr/>
          <a:lstStyle/>
          <a:p>
            <a:pPr>
              <a:lnSpc>
                <a:spcPct val="90000"/>
              </a:lnSpc>
            </a:pPr>
            <a:r>
              <a:rPr lang="en-US" sz="3200" dirty="0" smtClean="0"/>
              <a:t>Separating Concerns in Software Systems</a:t>
            </a:r>
          </a:p>
        </p:txBody>
      </p:sp>
      <p:sp>
        <p:nvSpPr>
          <p:cNvPr id="206" name="Rectangle 205"/>
          <p:cNvSpPr/>
          <p:nvPr/>
        </p:nvSpPr>
        <p:spPr bwMode="auto">
          <a:xfrm>
            <a:off x="12700" y="6393447"/>
            <a:ext cx="9144000" cy="55345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en-US" sz="1800" b="0" i="1" u="none" strike="noStrike" cap="none" normalizeH="0" baseline="0" smtClean="0">
              <a:ln>
                <a:noFill/>
              </a:ln>
              <a:solidFill>
                <a:schemeClr val="tx1"/>
              </a:solidFill>
              <a:effectLst/>
              <a:latin typeface="Arial" charset="0"/>
            </a:endParaRPr>
          </a:p>
        </p:txBody>
      </p:sp>
      <p:sp>
        <p:nvSpPr>
          <p:cNvPr id="207" name="Rectangle 4"/>
          <p:cNvSpPr>
            <a:spLocks noChangeArrowheads="1"/>
          </p:cNvSpPr>
          <p:nvPr/>
        </p:nvSpPr>
        <p:spPr bwMode="auto">
          <a:xfrm>
            <a:off x="86551" y="6438700"/>
            <a:ext cx="9003132" cy="369332"/>
          </a:xfrm>
          <a:prstGeom prst="rect">
            <a:avLst/>
          </a:prstGeom>
          <a:solidFill>
            <a:srgbClr val="FFFF99"/>
          </a:solidFill>
          <a:ln w="12700">
            <a:solidFill>
              <a:schemeClr val="tx1"/>
            </a:solidFill>
            <a:miter lim="800000"/>
            <a:headEnd/>
            <a:tailEnd/>
          </a:ln>
          <a:scene3d>
            <a:camera prst="orthographicFront"/>
            <a:lightRig rig="threePt" dir="t"/>
          </a:scene3d>
          <a:sp3d>
            <a:bevelT/>
          </a:sp3d>
        </p:spPr>
        <p:txBody>
          <a:bodyPr wrap="square">
            <a:spAutoFit/>
          </a:bodyPr>
          <a:lstStyle/>
          <a:p>
            <a:pPr algn="ctr"/>
            <a:r>
              <a:rPr lang="en-US" sz="2000" dirty="0" smtClean="0">
                <a:hlinkClick r:id="rId3"/>
              </a:rPr>
              <a:t>posa1.blogspot.com/2008/05/layered-architecture-pattern.html</a:t>
            </a:r>
            <a:r>
              <a:rPr lang="en-US" sz="2000" dirty="0" smtClean="0"/>
              <a:t> has </a:t>
            </a:r>
            <a:r>
              <a:rPr lang="en-US" sz="2000" dirty="0"/>
              <a:t>more info</a:t>
            </a:r>
          </a:p>
        </p:txBody>
      </p:sp>
      <p:grpSp>
        <p:nvGrpSpPr>
          <p:cNvPr id="208" name="Group 2"/>
          <p:cNvGrpSpPr>
            <a:grpSpLocks/>
          </p:cNvGrpSpPr>
          <p:nvPr/>
        </p:nvGrpSpPr>
        <p:grpSpPr bwMode="auto">
          <a:xfrm flipH="1">
            <a:off x="216520" y="3300099"/>
            <a:ext cx="5082262" cy="2742355"/>
            <a:chOff x="1530" y="1957"/>
            <a:chExt cx="2639" cy="967"/>
          </a:xfrm>
        </p:grpSpPr>
        <p:grpSp>
          <p:nvGrpSpPr>
            <p:cNvPr id="209" name="Group 3"/>
            <p:cNvGrpSpPr>
              <a:grpSpLocks/>
            </p:cNvGrpSpPr>
            <p:nvPr/>
          </p:nvGrpSpPr>
          <p:grpSpPr bwMode="auto">
            <a:xfrm>
              <a:off x="1530" y="1999"/>
              <a:ext cx="2639" cy="925"/>
              <a:chOff x="1530" y="1999"/>
              <a:chExt cx="2639" cy="925"/>
            </a:xfrm>
          </p:grpSpPr>
          <p:grpSp>
            <p:nvGrpSpPr>
              <p:cNvPr id="306" name="Group 4"/>
              <p:cNvGrpSpPr>
                <a:grpSpLocks/>
              </p:cNvGrpSpPr>
              <p:nvPr/>
            </p:nvGrpSpPr>
            <p:grpSpPr bwMode="auto">
              <a:xfrm>
                <a:off x="1530" y="2368"/>
                <a:ext cx="952" cy="556"/>
                <a:chOff x="1530" y="2368"/>
                <a:chExt cx="952" cy="556"/>
              </a:xfrm>
            </p:grpSpPr>
            <p:sp>
              <p:nvSpPr>
                <p:cNvPr id="384" name="Freeform 5"/>
                <p:cNvSpPr>
                  <a:spLocks/>
                </p:cNvSpPr>
                <p:nvPr/>
              </p:nvSpPr>
              <p:spPr bwMode="auto">
                <a:xfrm>
                  <a:off x="1530" y="2368"/>
                  <a:ext cx="952" cy="125"/>
                </a:xfrm>
                <a:custGeom>
                  <a:avLst/>
                  <a:gdLst>
                    <a:gd name="T0" fmla="*/ 952 w 952"/>
                    <a:gd name="T1" fmla="*/ 0 h 125"/>
                    <a:gd name="T2" fmla="*/ 0 w 952"/>
                    <a:gd name="T3" fmla="*/ 4 h 125"/>
                    <a:gd name="T4" fmla="*/ 0 w 952"/>
                    <a:gd name="T5" fmla="*/ 125 h 125"/>
                    <a:gd name="T6" fmla="*/ 952 w 952"/>
                    <a:gd name="T7" fmla="*/ 122 h 125"/>
                    <a:gd name="T8" fmla="*/ 952 w 952"/>
                    <a:gd name="T9" fmla="*/ 0 h 125"/>
                    <a:gd name="T10" fmla="*/ 0 60000 65536"/>
                    <a:gd name="T11" fmla="*/ 0 60000 65536"/>
                    <a:gd name="T12" fmla="*/ 0 60000 65536"/>
                    <a:gd name="T13" fmla="*/ 0 60000 65536"/>
                    <a:gd name="T14" fmla="*/ 0 60000 65536"/>
                    <a:gd name="T15" fmla="*/ 0 w 952"/>
                    <a:gd name="T16" fmla="*/ 0 h 125"/>
                    <a:gd name="T17" fmla="*/ 952 w 952"/>
                    <a:gd name="T18" fmla="*/ 125 h 125"/>
                  </a:gdLst>
                  <a:ahLst/>
                  <a:cxnLst>
                    <a:cxn ang="T10">
                      <a:pos x="T0" y="T1"/>
                    </a:cxn>
                    <a:cxn ang="T11">
                      <a:pos x="T2" y="T3"/>
                    </a:cxn>
                    <a:cxn ang="T12">
                      <a:pos x="T4" y="T5"/>
                    </a:cxn>
                    <a:cxn ang="T13">
                      <a:pos x="T6" y="T7"/>
                    </a:cxn>
                    <a:cxn ang="T14">
                      <a:pos x="T8" y="T9"/>
                    </a:cxn>
                  </a:cxnLst>
                  <a:rect l="T15" t="T16" r="T17" b="T18"/>
                  <a:pathLst>
                    <a:path w="952" h="125">
                      <a:moveTo>
                        <a:pt x="952" y="0"/>
                      </a:moveTo>
                      <a:lnTo>
                        <a:pt x="0" y="4"/>
                      </a:lnTo>
                      <a:lnTo>
                        <a:pt x="0" y="125"/>
                      </a:lnTo>
                      <a:lnTo>
                        <a:pt x="952" y="122"/>
                      </a:lnTo>
                      <a:lnTo>
                        <a:pt x="952" y="0"/>
                      </a:lnTo>
                      <a:close/>
                    </a:path>
                  </a:pathLst>
                </a:custGeom>
                <a:solidFill>
                  <a:srgbClr val="FFD67F"/>
                </a:solidFill>
                <a:ln w="4763">
                  <a:solidFill>
                    <a:schemeClr val="bg2"/>
                  </a:solidFill>
                  <a:round/>
                  <a:headEnd/>
                  <a:tailEnd/>
                </a:ln>
              </p:spPr>
              <p:txBody>
                <a:bodyPr/>
                <a:lstStyle/>
                <a:p>
                  <a:endParaRPr lang="en-US"/>
                </a:p>
              </p:txBody>
            </p:sp>
            <p:sp>
              <p:nvSpPr>
                <p:cNvPr id="385" name="Freeform 6"/>
                <p:cNvSpPr>
                  <a:spLocks/>
                </p:cNvSpPr>
                <p:nvPr/>
              </p:nvSpPr>
              <p:spPr bwMode="auto">
                <a:xfrm>
                  <a:off x="1530" y="2372"/>
                  <a:ext cx="440" cy="552"/>
                </a:xfrm>
                <a:custGeom>
                  <a:avLst/>
                  <a:gdLst>
                    <a:gd name="T0" fmla="*/ 0 w 440"/>
                    <a:gd name="T1" fmla="*/ 0 h 552"/>
                    <a:gd name="T2" fmla="*/ 440 w 440"/>
                    <a:gd name="T3" fmla="*/ 430 h 552"/>
                    <a:gd name="T4" fmla="*/ 440 w 440"/>
                    <a:gd name="T5" fmla="*/ 552 h 552"/>
                    <a:gd name="T6" fmla="*/ 0 w 440"/>
                    <a:gd name="T7" fmla="*/ 121 h 552"/>
                    <a:gd name="T8" fmla="*/ 0 w 440"/>
                    <a:gd name="T9" fmla="*/ 0 h 552"/>
                    <a:gd name="T10" fmla="*/ 0 60000 65536"/>
                    <a:gd name="T11" fmla="*/ 0 60000 65536"/>
                    <a:gd name="T12" fmla="*/ 0 60000 65536"/>
                    <a:gd name="T13" fmla="*/ 0 60000 65536"/>
                    <a:gd name="T14" fmla="*/ 0 60000 65536"/>
                    <a:gd name="T15" fmla="*/ 0 w 440"/>
                    <a:gd name="T16" fmla="*/ 0 h 552"/>
                    <a:gd name="T17" fmla="*/ 440 w 440"/>
                    <a:gd name="T18" fmla="*/ 552 h 552"/>
                  </a:gdLst>
                  <a:ahLst/>
                  <a:cxnLst>
                    <a:cxn ang="T10">
                      <a:pos x="T0" y="T1"/>
                    </a:cxn>
                    <a:cxn ang="T11">
                      <a:pos x="T2" y="T3"/>
                    </a:cxn>
                    <a:cxn ang="T12">
                      <a:pos x="T4" y="T5"/>
                    </a:cxn>
                    <a:cxn ang="T13">
                      <a:pos x="T6" y="T7"/>
                    </a:cxn>
                    <a:cxn ang="T14">
                      <a:pos x="T8" y="T9"/>
                    </a:cxn>
                  </a:cxnLst>
                  <a:rect l="T15" t="T16" r="T17" b="T18"/>
                  <a:pathLst>
                    <a:path w="440" h="552">
                      <a:moveTo>
                        <a:pt x="0" y="0"/>
                      </a:moveTo>
                      <a:lnTo>
                        <a:pt x="440" y="430"/>
                      </a:lnTo>
                      <a:lnTo>
                        <a:pt x="440" y="552"/>
                      </a:lnTo>
                      <a:lnTo>
                        <a:pt x="0" y="121"/>
                      </a:lnTo>
                      <a:lnTo>
                        <a:pt x="0" y="0"/>
                      </a:lnTo>
                      <a:close/>
                    </a:path>
                  </a:pathLst>
                </a:custGeom>
                <a:solidFill>
                  <a:srgbClr val="FFD67F"/>
                </a:solidFill>
                <a:ln w="4763">
                  <a:solidFill>
                    <a:schemeClr val="bg2"/>
                  </a:solidFill>
                  <a:round/>
                  <a:headEnd/>
                  <a:tailEnd/>
                </a:ln>
              </p:spPr>
              <p:txBody>
                <a:bodyPr/>
                <a:lstStyle/>
                <a:p>
                  <a:endParaRPr lang="en-US"/>
                </a:p>
              </p:txBody>
            </p:sp>
            <p:sp>
              <p:nvSpPr>
                <p:cNvPr id="386" name="Freeform 7"/>
                <p:cNvSpPr>
                  <a:spLocks/>
                </p:cNvSpPr>
                <p:nvPr/>
              </p:nvSpPr>
              <p:spPr bwMode="auto">
                <a:xfrm>
                  <a:off x="1970" y="2368"/>
                  <a:ext cx="512" cy="556"/>
                </a:xfrm>
                <a:custGeom>
                  <a:avLst/>
                  <a:gdLst>
                    <a:gd name="T0" fmla="*/ 0 w 512"/>
                    <a:gd name="T1" fmla="*/ 434 h 556"/>
                    <a:gd name="T2" fmla="*/ 512 w 512"/>
                    <a:gd name="T3" fmla="*/ 0 h 556"/>
                    <a:gd name="T4" fmla="*/ 512 w 512"/>
                    <a:gd name="T5" fmla="*/ 122 h 556"/>
                    <a:gd name="T6" fmla="*/ 0 w 512"/>
                    <a:gd name="T7" fmla="*/ 556 h 556"/>
                    <a:gd name="T8" fmla="*/ 0 w 512"/>
                    <a:gd name="T9" fmla="*/ 434 h 556"/>
                    <a:gd name="T10" fmla="*/ 0 60000 65536"/>
                    <a:gd name="T11" fmla="*/ 0 60000 65536"/>
                    <a:gd name="T12" fmla="*/ 0 60000 65536"/>
                    <a:gd name="T13" fmla="*/ 0 60000 65536"/>
                    <a:gd name="T14" fmla="*/ 0 60000 65536"/>
                    <a:gd name="T15" fmla="*/ 0 w 512"/>
                    <a:gd name="T16" fmla="*/ 0 h 556"/>
                    <a:gd name="T17" fmla="*/ 512 w 512"/>
                    <a:gd name="T18" fmla="*/ 556 h 556"/>
                  </a:gdLst>
                  <a:ahLst/>
                  <a:cxnLst>
                    <a:cxn ang="T10">
                      <a:pos x="T0" y="T1"/>
                    </a:cxn>
                    <a:cxn ang="T11">
                      <a:pos x="T2" y="T3"/>
                    </a:cxn>
                    <a:cxn ang="T12">
                      <a:pos x="T4" y="T5"/>
                    </a:cxn>
                    <a:cxn ang="T13">
                      <a:pos x="T6" y="T7"/>
                    </a:cxn>
                    <a:cxn ang="T14">
                      <a:pos x="T8" y="T9"/>
                    </a:cxn>
                  </a:cxnLst>
                  <a:rect l="T15" t="T16" r="T17" b="T18"/>
                  <a:pathLst>
                    <a:path w="512" h="556">
                      <a:moveTo>
                        <a:pt x="0" y="434"/>
                      </a:moveTo>
                      <a:lnTo>
                        <a:pt x="512" y="0"/>
                      </a:lnTo>
                      <a:lnTo>
                        <a:pt x="512" y="122"/>
                      </a:lnTo>
                      <a:lnTo>
                        <a:pt x="0" y="556"/>
                      </a:lnTo>
                      <a:lnTo>
                        <a:pt x="0" y="434"/>
                      </a:lnTo>
                      <a:close/>
                    </a:path>
                  </a:pathLst>
                </a:custGeom>
                <a:solidFill>
                  <a:srgbClr val="FFD67F"/>
                </a:solidFill>
                <a:ln w="4763">
                  <a:solidFill>
                    <a:schemeClr val="bg2"/>
                  </a:solidFill>
                  <a:round/>
                  <a:headEnd/>
                  <a:tailEnd/>
                </a:ln>
              </p:spPr>
              <p:txBody>
                <a:bodyPr/>
                <a:lstStyle/>
                <a:p>
                  <a:endParaRPr lang="en-US"/>
                </a:p>
              </p:txBody>
            </p:sp>
            <p:sp>
              <p:nvSpPr>
                <p:cNvPr id="387" name="Freeform 8"/>
                <p:cNvSpPr>
                  <a:spLocks/>
                </p:cNvSpPr>
                <p:nvPr/>
              </p:nvSpPr>
              <p:spPr bwMode="auto">
                <a:xfrm>
                  <a:off x="1530" y="2368"/>
                  <a:ext cx="952" cy="434"/>
                </a:xfrm>
                <a:custGeom>
                  <a:avLst/>
                  <a:gdLst>
                    <a:gd name="T0" fmla="*/ 952 w 952"/>
                    <a:gd name="T1" fmla="*/ 0 h 434"/>
                    <a:gd name="T2" fmla="*/ 0 w 952"/>
                    <a:gd name="T3" fmla="*/ 4 h 434"/>
                    <a:gd name="T4" fmla="*/ 440 w 952"/>
                    <a:gd name="T5" fmla="*/ 434 h 434"/>
                    <a:gd name="T6" fmla="*/ 952 w 952"/>
                    <a:gd name="T7" fmla="*/ 0 h 434"/>
                    <a:gd name="T8" fmla="*/ 0 60000 65536"/>
                    <a:gd name="T9" fmla="*/ 0 60000 65536"/>
                    <a:gd name="T10" fmla="*/ 0 60000 65536"/>
                    <a:gd name="T11" fmla="*/ 0 60000 65536"/>
                    <a:gd name="T12" fmla="*/ 0 w 952"/>
                    <a:gd name="T13" fmla="*/ 0 h 434"/>
                    <a:gd name="T14" fmla="*/ 952 w 952"/>
                    <a:gd name="T15" fmla="*/ 434 h 434"/>
                  </a:gdLst>
                  <a:ahLst/>
                  <a:cxnLst>
                    <a:cxn ang="T8">
                      <a:pos x="T0" y="T1"/>
                    </a:cxn>
                    <a:cxn ang="T9">
                      <a:pos x="T2" y="T3"/>
                    </a:cxn>
                    <a:cxn ang="T10">
                      <a:pos x="T4" y="T5"/>
                    </a:cxn>
                    <a:cxn ang="T11">
                      <a:pos x="T6" y="T7"/>
                    </a:cxn>
                  </a:cxnLst>
                  <a:rect l="T12" t="T13" r="T14" b="T15"/>
                  <a:pathLst>
                    <a:path w="952" h="434">
                      <a:moveTo>
                        <a:pt x="952" y="0"/>
                      </a:moveTo>
                      <a:lnTo>
                        <a:pt x="0" y="4"/>
                      </a:lnTo>
                      <a:lnTo>
                        <a:pt x="440" y="434"/>
                      </a:lnTo>
                      <a:lnTo>
                        <a:pt x="952" y="0"/>
                      </a:lnTo>
                      <a:close/>
                    </a:path>
                  </a:pathLst>
                </a:custGeom>
                <a:solidFill>
                  <a:srgbClr val="FFD67F"/>
                </a:solidFill>
                <a:ln w="4763">
                  <a:solidFill>
                    <a:schemeClr val="bg2"/>
                  </a:solidFill>
                  <a:round/>
                  <a:headEnd/>
                  <a:tailEnd/>
                </a:ln>
              </p:spPr>
              <p:txBody>
                <a:bodyPr/>
                <a:lstStyle/>
                <a:p>
                  <a:endParaRPr lang="en-US"/>
                </a:p>
              </p:txBody>
            </p:sp>
          </p:grpSp>
          <p:grpSp>
            <p:nvGrpSpPr>
              <p:cNvPr id="307" name="Group 9"/>
              <p:cNvGrpSpPr>
                <a:grpSpLocks/>
              </p:cNvGrpSpPr>
              <p:nvPr/>
            </p:nvGrpSpPr>
            <p:grpSpPr bwMode="auto">
              <a:xfrm>
                <a:off x="1967" y="2368"/>
                <a:ext cx="2202" cy="556"/>
                <a:chOff x="1967" y="2368"/>
                <a:chExt cx="2202" cy="556"/>
              </a:xfrm>
            </p:grpSpPr>
            <p:sp>
              <p:nvSpPr>
                <p:cNvPr id="380" name="Freeform 10"/>
                <p:cNvSpPr>
                  <a:spLocks/>
                </p:cNvSpPr>
                <p:nvPr/>
              </p:nvSpPr>
              <p:spPr bwMode="auto">
                <a:xfrm>
                  <a:off x="2555" y="2368"/>
                  <a:ext cx="1614" cy="556"/>
                </a:xfrm>
                <a:custGeom>
                  <a:avLst/>
                  <a:gdLst>
                    <a:gd name="T0" fmla="*/ 1614 w 1614"/>
                    <a:gd name="T1" fmla="*/ 434 h 556"/>
                    <a:gd name="T2" fmla="*/ 0 w 1614"/>
                    <a:gd name="T3" fmla="*/ 0 h 556"/>
                    <a:gd name="T4" fmla="*/ 0 w 1614"/>
                    <a:gd name="T5" fmla="*/ 122 h 556"/>
                    <a:gd name="T6" fmla="*/ 1614 w 1614"/>
                    <a:gd name="T7" fmla="*/ 556 h 556"/>
                    <a:gd name="T8" fmla="*/ 1614 w 1614"/>
                    <a:gd name="T9" fmla="*/ 434 h 556"/>
                    <a:gd name="T10" fmla="*/ 0 60000 65536"/>
                    <a:gd name="T11" fmla="*/ 0 60000 65536"/>
                    <a:gd name="T12" fmla="*/ 0 60000 65536"/>
                    <a:gd name="T13" fmla="*/ 0 60000 65536"/>
                    <a:gd name="T14" fmla="*/ 0 60000 65536"/>
                    <a:gd name="T15" fmla="*/ 0 w 1614"/>
                    <a:gd name="T16" fmla="*/ 0 h 556"/>
                    <a:gd name="T17" fmla="*/ 1614 w 1614"/>
                    <a:gd name="T18" fmla="*/ 556 h 556"/>
                  </a:gdLst>
                  <a:ahLst/>
                  <a:cxnLst>
                    <a:cxn ang="T10">
                      <a:pos x="T0" y="T1"/>
                    </a:cxn>
                    <a:cxn ang="T11">
                      <a:pos x="T2" y="T3"/>
                    </a:cxn>
                    <a:cxn ang="T12">
                      <a:pos x="T4" y="T5"/>
                    </a:cxn>
                    <a:cxn ang="T13">
                      <a:pos x="T6" y="T7"/>
                    </a:cxn>
                    <a:cxn ang="T14">
                      <a:pos x="T8" y="T9"/>
                    </a:cxn>
                  </a:cxnLst>
                  <a:rect l="T15" t="T16" r="T17" b="T18"/>
                  <a:pathLst>
                    <a:path w="1614" h="556">
                      <a:moveTo>
                        <a:pt x="1614" y="434"/>
                      </a:moveTo>
                      <a:lnTo>
                        <a:pt x="0" y="0"/>
                      </a:lnTo>
                      <a:lnTo>
                        <a:pt x="0" y="122"/>
                      </a:lnTo>
                      <a:lnTo>
                        <a:pt x="1614" y="556"/>
                      </a:lnTo>
                      <a:lnTo>
                        <a:pt x="1614" y="434"/>
                      </a:lnTo>
                      <a:close/>
                    </a:path>
                  </a:pathLst>
                </a:custGeom>
                <a:solidFill>
                  <a:srgbClr val="FFD67F"/>
                </a:solidFill>
                <a:ln w="4763">
                  <a:solidFill>
                    <a:schemeClr val="bg2"/>
                  </a:solidFill>
                  <a:round/>
                  <a:headEnd/>
                  <a:tailEnd/>
                </a:ln>
              </p:spPr>
              <p:txBody>
                <a:bodyPr/>
                <a:lstStyle/>
                <a:p>
                  <a:endParaRPr lang="en-US"/>
                </a:p>
              </p:txBody>
            </p:sp>
            <p:sp>
              <p:nvSpPr>
                <p:cNvPr id="381" name="Freeform 11"/>
                <p:cNvSpPr>
                  <a:spLocks/>
                </p:cNvSpPr>
                <p:nvPr/>
              </p:nvSpPr>
              <p:spPr bwMode="auto">
                <a:xfrm>
                  <a:off x="1967" y="2368"/>
                  <a:ext cx="588" cy="556"/>
                </a:xfrm>
                <a:custGeom>
                  <a:avLst/>
                  <a:gdLst>
                    <a:gd name="T0" fmla="*/ 588 w 588"/>
                    <a:gd name="T1" fmla="*/ 0 h 556"/>
                    <a:gd name="T2" fmla="*/ 0 w 588"/>
                    <a:gd name="T3" fmla="*/ 434 h 556"/>
                    <a:gd name="T4" fmla="*/ 0 w 588"/>
                    <a:gd name="T5" fmla="*/ 556 h 556"/>
                    <a:gd name="T6" fmla="*/ 588 w 588"/>
                    <a:gd name="T7" fmla="*/ 122 h 556"/>
                    <a:gd name="T8" fmla="*/ 588 w 588"/>
                    <a:gd name="T9" fmla="*/ 0 h 556"/>
                    <a:gd name="T10" fmla="*/ 0 60000 65536"/>
                    <a:gd name="T11" fmla="*/ 0 60000 65536"/>
                    <a:gd name="T12" fmla="*/ 0 60000 65536"/>
                    <a:gd name="T13" fmla="*/ 0 60000 65536"/>
                    <a:gd name="T14" fmla="*/ 0 60000 65536"/>
                    <a:gd name="T15" fmla="*/ 0 w 588"/>
                    <a:gd name="T16" fmla="*/ 0 h 556"/>
                    <a:gd name="T17" fmla="*/ 588 w 588"/>
                    <a:gd name="T18" fmla="*/ 556 h 556"/>
                  </a:gdLst>
                  <a:ahLst/>
                  <a:cxnLst>
                    <a:cxn ang="T10">
                      <a:pos x="T0" y="T1"/>
                    </a:cxn>
                    <a:cxn ang="T11">
                      <a:pos x="T2" y="T3"/>
                    </a:cxn>
                    <a:cxn ang="T12">
                      <a:pos x="T4" y="T5"/>
                    </a:cxn>
                    <a:cxn ang="T13">
                      <a:pos x="T6" y="T7"/>
                    </a:cxn>
                    <a:cxn ang="T14">
                      <a:pos x="T8" y="T9"/>
                    </a:cxn>
                  </a:cxnLst>
                  <a:rect l="T15" t="T16" r="T17" b="T18"/>
                  <a:pathLst>
                    <a:path w="588" h="556">
                      <a:moveTo>
                        <a:pt x="588" y="0"/>
                      </a:moveTo>
                      <a:lnTo>
                        <a:pt x="0" y="434"/>
                      </a:lnTo>
                      <a:lnTo>
                        <a:pt x="0" y="556"/>
                      </a:lnTo>
                      <a:lnTo>
                        <a:pt x="588" y="122"/>
                      </a:lnTo>
                      <a:lnTo>
                        <a:pt x="588" y="0"/>
                      </a:lnTo>
                      <a:close/>
                    </a:path>
                  </a:pathLst>
                </a:custGeom>
                <a:solidFill>
                  <a:srgbClr val="FFD67F"/>
                </a:solidFill>
                <a:ln w="4763">
                  <a:solidFill>
                    <a:schemeClr val="bg2"/>
                  </a:solidFill>
                  <a:round/>
                  <a:headEnd/>
                  <a:tailEnd/>
                </a:ln>
              </p:spPr>
              <p:txBody>
                <a:bodyPr/>
                <a:lstStyle/>
                <a:p>
                  <a:endParaRPr lang="en-US"/>
                </a:p>
              </p:txBody>
            </p:sp>
            <p:sp>
              <p:nvSpPr>
                <p:cNvPr id="382" name="Rectangle 12"/>
                <p:cNvSpPr>
                  <a:spLocks noChangeArrowheads="1"/>
                </p:cNvSpPr>
                <p:nvPr/>
              </p:nvSpPr>
              <p:spPr bwMode="auto">
                <a:xfrm>
                  <a:off x="1967" y="2802"/>
                  <a:ext cx="2202" cy="122"/>
                </a:xfrm>
                <a:prstGeom prst="rect">
                  <a:avLst/>
                </a:prstGeom>
                <a:solidFill>
                  <a:srgbClr val="FFD67F"/>
                </a:solidFill>
                <a:ln w="4763">
                  <a:solidFill>
                    <a:schemeClr val="bg2"/>
                  </a:solidFill>
                  <a:miter lim="800000"/>
                  <a:headEnd/>
                  <a:tailEnd/>
                </a:ln>
              </p:spPr>
              <p:txBody>
                <a:bodyPr/>
                <a:lstStyle/>
                <a:p>
                  <a:endParaRPr lang="en-US"/>
                </a:p>
              </p:txBody>
            </p:sp>
            <p:sp>
              <p:nvSpPr>
                <p:cNvPr id="383" name="Freeform 13"/>
                <p:cNvSpPr>
                  <a:spLocks/>
                </p:cNvSpPr>
                <p:nvPr/>
              </p:nvSpPr>
              <p:spPr bwMode="auto">
                <a:xfrm>
                  <a:off x="1967" y="2368"/>
                  <a:ext cx="2202" cy="434"/>
                </a:xfrm>
                <a:custGeom>
                  <a:avLst/>
                  <a:gdLst>
                    <a:gd name="T0" fmla="*/ 588 w 2202"/>
                    <a:gd name="T1" fmla="*/ 0 h 434"/>
                    <a:gd name="T2" fmla="*/ 0 w 2202"/>
                    <a:gd name="T3" fmla="*/ 434 h 434"/>
                    <a:gd name="T4" fmla="*/ 2202 w 2202"/>
                    <a:gd name="T5" fmla="*/ 434 h 434"/>
                    <a:gd name="T6" fmla="*/ 588 w 2202"/>
                    <a:gd name="T7" fmla="*/ 0 h 434"/>
                    <a:gd name="T8" fmla="*/ 0 60000 65536"/>
                    <a:gd name="T9" fmla="*/ 0 60000 65536"/>
                    <a:gd name="T10" fmla="*/ 0 60000 65536"/>
                    <a:gd name="T11" fmla="*/ 0 60000 65536"/>
                    <a:gd name="T12" fmla="*/ 0 w 2202"/>
                    <a:gd name="T13" fmla="*/ 0 h 434"/>
                    <a:gd name="T14" fmla="*/ 2202 w 2202"/>
                    <a:gd name="T15" fmla="*/ 434 h 434"/>
                  </a:gdLst>
                  <a:ahLst/>
                  <a:cxnLst>
                    <a:cxn ang="T8">
                      <a:pos x="T0" y="T1"/>
                    </a:cxn>
                    <a:cxn ang="T9">
                      <a:pos x="T2" y="T3"/>
                    </a:cxn>
                    <a:cxn ang="T10">
                      <a:pos x="T4" y="T5"/>
                    </a:cxn>
                    <a:cxn ang="T11">
                      <a:pos x="T6" y="T7"/>
                    </a:cxn>
                  </a:cxnLst>
                  <a:rect l="T12" t="T13" r="T14" b="T15"/>
                  <a:pathLst>
                    <a:path w="2202" h="434">
                      <a:moveTo>
                        <a:pt x="588" y="0"/>
                      </a:moveTo>
                      <a:lnTo>
                        <a:pt x="0" y="434"/>
                      </a:lnTo>
                      <a:lnTo>
                        <a:pt x="2202" y="434"/>
                      </a:lnTo>
                      <a:lnTo>
                        <a:pt x="588" y="0"/>
                      </a:lnTo>
                      <a:close/>
                    </a:path>
                  </a:pathLst>
                </a:custGeom>
                <a:solidFill>
                  <a:srgbClr val="FFD67F"/>
                </a:solidFill>
                <a:ln w="4763">
                  <a:solidFill>
                    <a:schemeClr val="bg2"/>
                  </a:solidFill>
                  <a:round/>
                  <a:headEnd/>
                  <a:tailEnd/>
                </a:ln>
              </p:spPr>
              <p:txBody>
                <a:bodyPr/>
                <a:lstStyle/>
                <a:p>
                  <a:endParaRPr lang="en-US"/>
                </a:p>
              </p:txBody>
            </p:sp>
          </p:grpSp>
          <p:grpSp>
            <p:nvGrpSpPr>
              <p:cNvPr id="308" name="Group 14"/>
              <p:cNvGrpSpPr>
                <a:grpSpLocks/>
              </p:cNvGrpSpPr>
              <p:nvPr/>
            </p:nvGrpSpPr>
            <p:grpSpPr bwMode="auto">
              <a:xfrm>
                <a:off x="2689" y="2182"/>
                <a:ext cx="1455" cy="619"/>
                <a:chOff x="2689" y="2182"/>
                <a:chExt cx="1455" cy="619"/>
              </a:xfrm>
            </p:grpSpPr>
            <p:grpSp>
              <p:nvGrpSpPr>
                <p:cNvPr id="368" name="Group 15"/>
                <p:cNvGrpSpPr>
                  <a:grpSpLocks/>
                </p:cNvGrpSpPr>
                <p:nvPr/>
              </p:nvGrpSpPr>
              <p:grpSpPr bwMode="auto">
                <a:xfrm>
                  <a:off x="2689" y="2182"/>
                  <a:ext cx="1174" cy="337"/>
                  <a:chOff x="2689" y="2182"/>
                  <a:chExt cx="1174" cy="337"/>
                </a:xfrm>
              </p:grpSpPr>
              <p:sp>
                <p:nvSpPr>
                  <p:cNvPr id="375" name="Rectangle 16"/>
                  <p:cNvSpPr>
                    <a:spLocks noChangeArrowheads="1"/>
                  </p:cNvSpPr>
                  <p:nvPr/>
                </p:nvSpPr>
                <p:spPr bwMode="auto">
                  <a:xfrm>
                    <a:off x="2689" y="2182"/>
                    <a:ext cx="954" cy="122"/>
                  </a:xfrm>
                  <a:prstGeom prst="rect">
                    <a:avLst/>
                  </a:prstGeom>
                  <a:solidFill>
                    <a:srgbClr val="BDFFFF"/>
                  </a:solidFill>
                  <a:ln w="3175">
                    <a:solidFill>
                      <a:schemeClr val="bg2"/>
                    </a:solidFill>
                    <a:miter lim="800000"/>
                    <a:headEnd/>
                    <a:tailEnd/>
                  </a:ln>
                </p:spPr>
                <p:txBody>
                  <a:bodyPr/>
                  <a:lstStyle/>
                  <a:p>
                    <a:endParaRPr lang="en-US"/>
                  </a:p>
                </p:txBody>
              </p:sp>
              <p:sp>
                <p:nvSpPr>
                  <p:cNvPr id="376" name="Freeform 17"/>
                  <p:cNvSpPr>
                    <a:spLocks/>
                  </p:cNvSpPr>
                  <p:nvPr/>
                </p:nvSpPr>
                <p:spPr bwMode="auto">
                  <a:xfrm>
                    <a:off x="2689" y="2182"/>
                    <a:ext cx="220" cy="337"/>
                  </a:xfrm>
                  <a:custGeom>
                    <a:avLst/>
                    <a:gdLst>
                      <a:gd name="T0" fmla="*/ 0 w 220"/>
                      <a:gd name="T1" fmla="*/ 0 h 337"/>
                      <a:gd name="T2" fmla="*/ 220 w 220"/>
                      <a:gd name="T3" fmla="*/ 215 h 337"/>
                      <a:gd name="T4" fmla="*/ 220 w 220"/>
                      <a:gd name="T5" fmla="*/ 337 h 337"/>
                      <a:gd name="T6" fmla="*/ 0 w 220"/>
                      <a:gd name="T7" fmla="*/ 122 h 337"/>
                      <a:gd name="T8" fmla="*/ 0 w 220"/>
                      <a:gd name="T9" fmla="*/ 0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0" y="0"/>
                        </a:moveTo>
                        <a:lnTo>
                          <a:pt x="220" y="215"/>
                        </a:lnTo>
                        <a:lnTo>
                          <a:pt x="220" y="337"/>
                        </a:lnTo>
                        <a:lnTo>
                          <a:pt x="0" y="122"/>
                        </a:lnTo>
                        <a:lnTo>
                          <a:pt x="0" y="0"/>
                        </a:lnTo>
                        <a:close/>
                      </a:path>
                    </a:pathLst>
                  </a:custGeom>
                  <a:solidFill>
                    <a:srgbClr val="BDFFFF"/>
                  </a:solidFill>
                  <a:ln w="3175">
                    <a:solidFill>
                      <a:schemeClr val="bg2"/>
                    </a:solidFill>
                    <a:round/>
                    <a:headEnd/>
                    <a:tailEnd/>
                  </a:ln>
                </p:spPr>
                <p:txBody>
                  <a:bodyPr/>
                  <a:lstStyle/>
                  <a:p>
                    <a:endParaRPr lang="en-US"/>
                  </a:p>
                </p:txBody>
              </p:sp>
              <p:sp>
                <p:nvSpPr>
                  <p:cNvPr id="377" name="Freeform 18"/>
                  <p:cNvSpPr>
                    <a:spLocks/>
                  </p:cNvSpPr>
                  <p:nvPr/>
                </p:nvSpPr>
                <p:spPr bwMode="auto">
                  <a:xfrm>
                    <a:off x="3643" y="2182"/>
                    <a:ext cx="220" cy="337"/>
                  </a:xfrm>
                  <a:custGeom>
                    <a:avLst/>
                    <a:gdLst>
                      <a:gd name="T0" fmla="*/ 220 w 220"/>
                      <a:gd name="T1" fmla="*/ 215 h 337"/>
                      <a:gd name="T2" fmla="*/ 0 w 220"/>
                      <a:gd name="T3" fmla="*/ 0 h 337"/>
                      <a:gd name="T4" fmla="*/ 0 w 220"/>
                      <a:gd name="T5" fmla="*/ 122 h 337"/>
                      <a:gd name="T6" fmla="*/ 220 w 220"/>
                      <a:gd name="T7" fmla="*/ 337 h 337"/>
                      <a:gd name="T8" fmla="*/ 220 w 220"/>
                      <a:gd name="T9" fmla="*/ 215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5"/>
                        </a:moveTo>
                        <a:lnTo>
                          <a:pt x="0" y="0"/>
                        </a:lnTo>
                        <a:lnTo>
                          <a:pt x="0" y="122"/>
                        </a:lnTo>
                        <a:lnTo>
                          <a:pt x="220" y="337"/>
                        </a:lnTo>
                        <a:lnTo>
                          <a:pt x="220" y="215"/>
                        </a:lnTo>
                        <a:close/>
                      </a:path>
                    </a:pathLst>
                  </a:custGeom>
                  <a:solidFill>
                    <a:srgbClr val="BDFFFF"/>
                  </a:solidFill>
                  <a:ln w="3175">
                    <a:solidFill>
                      <a:schemeClr val="bg2"/>
                    </a:solidFill>
                    <a:round/>
                    <a:headEnd/>
                    <a:tailEnd/>
                  </a:ln>
                </p:spPr>
                <p:txBody>
                  <a:bodyPr/>
                  <a:lstStyle/>
                  <a:p>
                    <a:endParaRPr lang="en-US"/>
                  </a:p>
                </p:txBody>
              </p:sp>
              <p:sp>
                <p:nvSpPr>
                  <p:cNvPr id="378" name="Rectangle 19"/>
                  <p:cNvSpPr>
                    <a:spLocks noChangeArrowheads="1"/>
                  </p:cNvSpPr>
                  <p:nvPr/>
                </p:nvSpPr>
                <p:spPr bwMode="auto">
                  <a:xfrm>
                    <a:off x="2909" y="2397"/>
                    <a:ext cx="954" cy="122"/>
                  </a:xfrm>
                  <a:prstGeom prst="rect">
                    <a:avLst/>
                  </a:prstGeom>
                  <a:solidFill>
                    <a:srgbClr val="BDFFFF"/>
                  </a:solidFill>
                  <a:ln w="3175">
                    <a:solidFill>
                      <a:schemeClr val="bg2"/>
                    </a:solidFill>
                    <a:miter lim="800000"/>
                    <a:headEnd/>
                    <a:tailEnd/>
                  </a:ln>
                </p:spPr>
                <p:txBody>
                  <a:bodyPr/>
                  <a:lstStyle/>
                  <a:p>
                    <a:endParaRPr lang="en-US"/>
                  </a:p>
                </p:txBody>
              </p:sp>
              <p:sp>
                <p:nvSpPr>
                  <p:cNvPr id="379" name="Freeform 20"/>
                  <p:cNvSpPr>
                    <a:spLocks/>
                  </p:cNvSpPr>
                  <p:nvPr/>
                </p:nvSpPr>
                <p:spPr bwMode="auto">
                  <a:xfrm>
                    <a:off x="2689" y="2182"/>
                    <a:ext cx="1174" cy="215"/>
                  </a:xfrm>
                  <a:custGeom>
                    <a:avLst/>
                    <a:gdLst>
                      <a:gd name="T0" fmla="*/ 954 w 1174"/>
                      <a:gd name="T1" fmla="*/ 0 h 215"/>
                      <a:gd name="T2" fmla="*/ 0 w 1174"/>
                      <a:gd name="T3" fmla="*/ 0 h 215"/>
                      <a:gd name="T4" fmla="*/ 220 w 1174"/>
                      <a:gd name="T5" fmla="*/ 215 h 215"/>
                      <a:gd name="T6" fmla="*/ 1174 w 1174"/>
                      <a:gd name="T7" fmla="*/ 215 h 215"/>
                      <a:gd name="T8" fmla="*/ 954 w 1174"/>
                      <a:gd name="T9" fmla="*/ 0 h 215"/>
                      <a:gd name="T10" fmla="*/ 0 60000 65536"/>
                      <a:gd name="T11" fmla="*/ 0 60000 65536"/>
                      <a:gd name="T12" fmla="*/ 0 60000 65536"/>
                      <a:gd name="T13" fmla="*/ 0 60000 65536"/>
                      <a:gd name="T14" fmla="*/ 0 60000 65536"/>
                      <a:gd name="T15" fmla="*/ 0 w 1174"/>
                      <a:gd name="T16" fmla="*/ 0 h 215"/>
                      <a:gd name="T17" fmla="*/ 1174 w 1174"/>
                      <a:gd name="T18" fmla="*/ 215 h 215"/>
                    </a:gdLst>
                    <a:ahLst/>
                    <a:cxnLst>
                      <a:cxn ang="T10">
                        <a:pos x="T0" y="T1"/>
                      </a:cxn>
                      <a:cxn ang="T11">
                        <a:pos x="T2" y="T3"/>
                      </a:cxn>
                      <a:cxn ang="T12">
                        <a:pos x="T4" y="T5"/>
                      </a:cxn>
                      <a:cxn ang="T13">
                        <a:pos x="T6" y="T7"/>
                      </a:cxn>
                      <a:cxn ang="T14">
                        <a:pos x="T8" y="T9"/>
                      </a:cxn>
                    </a:cxnLst>
                    <a:rect l="T15" t="T16" r="T17" b="T18"/>
                    <a:pathLst>
                      <a:path w="1174" h="215">
                        <a:moveTo>
                          <a:pt x="954" y="0"/>
                        </a:moveTo>
                        <a:lnTo>
                          <a:pt x="0" y="0"/>
                        </a:lnTo>
                        <a:lnTo>
                          <a:pt x="220" y="215"/>
                        </a:lnTo>
                        <a:lnTo>
                          <a:pt x="1174" y="215"/>
                        </a:lnTo>
                        <a:lnTo>
                          <a:pt x="954" y="0"/>
                        </a:lnTo>
                        <a:close/>
                      </a:path>
                    </a:pathLst>
                  </a:custGeom>
                  <a:solidFill>
                    <a:srgbClr val="BDFFFF"/>
                  </a:solidFill>
                  <a:ln w="3175">
                    <a:solidFill>
                      <a:schemeClr val="bg2"/>
                    </a:solidFill>
                    <a:round/>
                    <a:headEnd/>
                    <a:tailEnd/>
                  </a:ln>
                </p:spPr>
                <p:txBody>
                  <a:bodyPr/>
                  <a:lstStyle/>
                  <a:p>
                    <a:endParaRPr lang="en-US"/>
                  </a:p>
                </p:txBody>
              </p:sp>
            </p:grpSp>
            <p:grpSp>
              <p:nvGrpSpPr>
                <p:cNvPr id="369" name="Group 21"/>
                <p:cNvGrpSpPr>
                  <a:grpSpLocks/>
                </p:cNvGrpSpPr>
                <p:nvPr/>
              </p:nvGrpSpPr>
              <p:grpSpPr bwMode="auto">
                <a:xfrm>
                  <a:off x="2971" y="2464"/>
                  <a:ext cx="1173" cy="337"/>
                  <a:chOff x="2971" y="2464"/>
                  <a:chExt cx="1173" cy="337"/>
                </a:xfrm>
              </p:grpSpPr>
              <p:sp>
                <p:nvSpPr>
                  <p:cNvPr id="370" name="Rectangle 22"/>
                  <p:cNvSpPr>
                    <a:spLocks noChangeArrowheads="1"/>
                  </p:cNvSpPr>
                  <p:nvPr/>
                </p:nvSpPr>
                <p:spPr bwMode="auto">
                  <a:xfrm>
                    <a:off x="2971" y="2464"/>
                    <a:ext cx="953" cy="121"/>
                  </a:xfrm>
                  <a:prstGeom prst="rect">
                    <a:avLst/>
                  </a:prstGeom>
                  <a:solidFill>
                    <a:srgbClr val="BDFFFF"/>
                  </a:solidFill>
                  <a:ln w="3175">
                    <a:solidFill>
                      <a:schemeClr val="bg2"/>
                    </a:solidFill>
                    <a:miter lim="800000"/>
                    <a:headEnd/>
                    <a:tailEnd/>
                  </a:ln>
                </p:spPr>
                <p:txBody>
                  <a:bodyPr/>
                  <a:lstStyle/>
                  <a:p>
                    <a:endParaRPr lang="en-US"/>
                  </a:p>
                </p:txBody>
              </p:sp>
              <p:sp>
                <p:nvSpPr>
                  <p:cNvPr id="371" name="Freeform 23"/>
                  <p:cNvSpPr>
                    <a:spLocks/>
                  </p:cNvSpPr>
                  <p:nvPr/>
                </p:nvSpPr>
                <p:spPr bwMode="auto">
                  <a:xfrm>
                    <a:off x="2971" y="2464"/>
                    <a:ext cx="220" cy="337"/>
                  </a:xfrm>
                  <a:custGeom>
                    <a:avLst/>
                    <a:gdLst>
                      <a:gd name="T0" fmla="*/ 0 w 220"/>
                      <a:gd name="T1" fmla="*/ 0 h 337"/>
                      <a:gd name="T2" fmla="*/ 220 w 220"/>
                      <a:gd name="T3" fmla="*/ 215 h 337"/>
                      <a:gd name="T4" fmla="*/ 220 w 220"/>
                      <a:gd name="T5" fmla="*/ 337 h 337"/>
                      <a:gd name="T6" fmla="*/ 0 w 220"/>
                      <a:gd name="T7" fmla="*/ 121 h 337"/>
                      <a:gd name="T8" fmla="*/ 0 w 220"/>
                      <a:gd name="T9" fmla="*/ 0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0" y="0"/>
                        </a:moveTo>
                        <a:lnTo>
                          <a:pt x="220" y="215"/>
                        </a:lnTo>
                        <a:lnTo>
                          <a:pt x="220" y="337"/>
                        </a:lnTo>
                        <a:lnTo>
                          <a:pt x="0" y="121"/>
                        </a:lnTo>
                        <a:lnTo>
                          <a:pt x="0" y="0"/>
                        </a:lnTo>
                        <a:close/>
                      </a:path>
                    </a:pathLst>
                  </a:custGeom>
                  <a:solidFill>
                    <a:srgbClr val="BDFFFF"/>
                  </a:solidFill>
                  <a:ln w="3175">
                    <a:solidFill>
                      <a:schemeClr val="bg2"/>
                    </a:solidFill>
                    <a:round/>
                    <a:headEnd/>
                    <a:tailEnd/>
                  </a:ln>
                </p:spPr>
                <p:txBody>
                  <a:bodyPr/>
                  <a:lstStyle/>
                  <a:p>
                    <a:endParaRPr lang="en-US"/>
                  </a:p>
                </p:txBody>
              </p:sp>
              <p:sp>
                <p:nvSpPr>
                  <p:cNvPr id="372" name="Freeform 24"/>
                  <p:cNvSpPr>
                    <a:spLocks/>
                  </p:cNvSpPr>
                  <p:nvPr/>
                </p:nvSpPr>
                <p:spPr bwMode="auto">
                  <a:xfrm>
                    <a:off x="3924" y="2464"/>
                    <a:ext cx="220" cy="337"/>
                  </a:xfrm>
                  <a:custGeom>
                    <a:avLst/>
                    <a:gdLst>
                      <a:gd name="T0" fmla="*/ 220 w 220"/>
                      <a:gd name="T1" fmla="*/ 215 h 337"/>
                      <a:gd name="T2" fmla="*/ 0 w 220"/>
                      <a:gd name="T3" fmla="*/ 0 h 337"/>
                      <a:gd name="T4" fmla="*/ 0 w 220"/>
                      <a:gd name="T5" fmla="*/ 121 h 337"/>
                      <a:gd name="T6" fmla="*/ 220 w 220"/>
                      <a:gd name="T7" fmla="*/ 337 h 337"/>
                      <a:gd name="T8" fmla="*/ 220 w 220"/>
                      <a:gd name="T9" fmla="*/ 215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5"/>
                        </a:moveTo>
                        <a:lnTo>
                          <a:pt x="0" y="0"/>
                        </a:lnTo>
                        <a:lnTo>
                          <a:pt x="0" y="121"/>
                        </a:lnTo>
                        <a:lnTo>
                          <a:pt x="220" y="337"/>
                        </a:lnTo>
                        <a:lnTo>
                          <a:pt x="220" y="215"/>
                        </a:lnTo>
                        <a:close/>
                      </a:path>
                    </a:pathLst>
                  </a:custGeom>
                  <a:solidFill>
                    <a:srgbClr val="BDFFFF"/>
                  </a:solidFill>
                  <a:ln w="3175">
                    <a:solidFill>
                      <a:schemeClr val="bg2"/>
                    </a:solidFill>
                    <a:round/>
                    <a:headEnd/>
                    <a:tailEnd/>
                  </a:ln>
                </p:spPr>
                <p:txBody>
                  <a:bodyPr/>
                  <a:lstStyle/>
                  <a:p>
                    <a:endParaRPr lang="en-US"/>
                  </a:p>
                </p:txBody>
              </p:sp>
              <p:sp>
                <p:nvSpPr>
                  <p:cNvPr id="373" name="Rectangle 25"/>
                  <p:cNvSpPr>
                    <a:spLocks noChangeArrowheads="1"/>
                  </p:cNvSpPr>
                  <p:nvPr/>
                </p:nvSpPr>
                <p:spPr bwMode="auto">
                  <a:xfrm>
                    <a:off x="3191" y="2679"/>
                    <a:ext cx="953" cy="122"/>
                  </a:xfrm>
                  <a:prstGeom prst="rect">
                    <a:avLst/>
                  </a:prstGeom>
                  <a:solidFill>
                    <a:srgbClr val="BDFFFF"/>
                  </a:solidFill>
                  <a:ln w="3175">
                    <a:solidFill>
                      <a:schemeClr val="bg2"/>
                    </a:solidFill>
                    <a:miter lim="800000"/>
                    <a:headEnd/>
                    <a:tailEnd/>
                  </a:ln>
                </p:spPr>
                <p:txBody>
                  <a:bodyPr/>
                  <a:lstStyle/>
                  <a:p>
                    <a:endParaRPr lang="en-US"/>
                  </a:p>
                </p:txBody>
              </p:sp>
              <p:sp>
                <p:nvSpPr>
                  <p:cNvPr id="374" name="Freeform 26"/>
                  <p:cNvSpPr>
                    <a:spLocks/>
                  </p:cNvSpPr>
                  <p:nvPr/>
                </p:nvSpPr>
                <p:spPr bwMode="auto">
                  <a:xfrm>
                    <a:off x="2971" y="2464"/>
                    <a:ext cx="1173" cy="215"/>
                  </a:xfrm>
                  <a:custGeom>
                    <a:avLst/>
                    <a:gdLst>
                      <a:gd name="T0" fmla="*/ 953 w 1173"/>
                      <a:gd name="T1" fmla="*/ 0 h 215"/>
                      <a:gd name="T2" fmla="*/ 0 w 1173"/>
                      <a:gd name="T3" fmla="*/ 0 h 215"/>
                      <a:gd name="T4" fmla="*/ 220 w 1173"/>
                      <a:gd name="T5" fmla="*/ 215 h 215"/>
                      <a:gd name="T6" fmla="*/ 1173 w 1173"/>
                      <a:gd name="T7" fmla="*/ 215 h 215"/>
                      <a:gd name="T8" fmla="*/ 953 w 1173"/>
                      <a:gd name="T9" fmla="*/ 0 h 215"/>
                      <a:gd name="T10" fmla="*/ 0 60000 65536"/>
                      <a:gd name="T11" fmla="*/ 0 60000 65536"/>
                      <a:gd name="T12" fmla="*/ 0 60000 65536"/>
                      <a:gd name="T13" fmla="*/ 0 60000 65536"/>
                      <a:gd name="T14" fmla="*/ 0 60000 65536"/>
                      <a:gd name="T15" fmla="*/ 0 w 1173"/>
                      <a:gd name="T16" fmla="*/ 0 h 215"/>
                      <a:gd name="T17" fmla="*/ 1173 w 1173"/>
                      <a:gd name="T18" fmla="*/ 215 h 215"/>
                    </a:gdLst>
                    <a:ahLst/>
                    <a:cxnLst>
                      <a:cxn ang="T10">
                        <a:pos x="T0" y="T1"/>
                      </a:cxn>
                      <a:cxn ang="T11">
                        <a:pos x="T2" y="T3"/>
                      </a:cxn>
                      <a:cxn ang="T12">
                        <a:pos x="T4" y="T5"/>
                      </a:cxn>
                      <a:cxn ang="T13">
                        <a:pos x="T6" y="T7"/>
                      </a:cxn>
                      <a:cxn ang="T14">
                        <a:pos x="T8" y="T9"/>
                      </a:cxn>
                    </a:cxnLst>
                    <a:rect l="T15" t="T16" r="T17" b="T18"/>
                    <a:pathLst>
                      <a:path w="1173" h="215">
                        <a:moveTo>
                          <a:pt x="953" y="0"/>
                        </a:moveTo>
                        <a:lnTo>
                          <a:pt x="0" y="0"/>
                        </a:lnTo>
                        <a:lnTo>
                          <a:pt x="220" y="215"/>
                        </a:lnTo>
                        <a:lnTo>
                          <a:pt x="1173" y="215"/>
                        </a:lnTo>
                        <a:lnTo>
                          <a:pt x="953" y="0"/>
                        </a:lnTo>
                        <a:close/>
                      </a:path>
                    </a:pathLst>
                  </a:custGeom>
                  <a:solidFill>
                    <a:srgbClr val="BDFFFF"/>
                  </a:solidFill>
                  <a:ln w="3175">
                    <a:solidFill>
                      <a:schemeClr val="bg2"/>
                    </a:solidFill>
                    <a:round/>
                    <a:headEnd/>
                    <a:tailEnd/>
                  </a:ln>
                </p:spPr>
                <p:txBody>
                  <a:bodyPr/>
                  <a:lstStyle/>
                  <a:p>
                    <a:endParaRPr lang="en-US"/>
                  </a:p>
                </p:txBody>
              </p:sp>
            </p:grpSp>
          </p:grpSp>
          <p:grpSp>
            <p:nvGrpSpPr>
              <p:cNvPr id="309" name="Group 27"/>
              <p:cNvGrpSpPr>
                <a:grpSpLocks/>
              </p:cNvGrpSpPr>
              <p:nvPr/>
            </p:nvGrpSpPr>
            <p:grpSpPr bwMode="auto">
              <a:xfrm>
                <a:off x="1549" y="2227"/>
                <a:ext cx="1174" cy="337"/>
                <a:chOff x="1549" y="2227"/>
                <a:chExt cx="1174" cy="337"/>
              </a:xfrm>
            </p:grpSpPr>
            <p:sp>
              <p:nvSpPr>
                <p:cNvPr id="363" name="Rectangle 28"/>
                <p:cNvSpPr>
                  <a:spLocks noChangeArrowheads="1"/>
                </p:cNvSpPr>
                <p:nvPr/>
              </p:nvSpPr>
              <p:spPr bwMode="auto">
                <a:xfrm>
                  <a:off x="1549" y="2227"/>
                  <a:ext cx="954" cy="122"/>
                </a:xfrm>
                <a:prstGeom prst="rect">
                  <a:avLst/>
                </a:prstGeom>
                <a:solidFill>
                  <a:srgbClr val="BDFFFF"/>
                </a:solidFill>
                <a:ln w="3175">
                  <a:solidFill>
                    <a:schemeClr val="bg2"/>
                  </a:solidFill>
                  <a:miter lim="800000"/>
                  <a:headEnd/>
                  <a:tailEnd/>
                </a:ln>
              </p:spPr>
              <p:txBody>
                <a:bodyPr/>
                <a:lstStyle/>
                <a:p>
                  <a:endParaRPr lang="en-US"/>
                </a:p>
              </p:txBody>
            </p:sp>
            <p:sp>
              <p:nvSpPr>
                <p:cNvPr id="364" name="Freeform 29"/>
                <p:cNvSpPr>
                  <a:spLocks/>
                </p:cNvSpPr>
                <p:nvPr/>
              </p:nvSpPr>
              <p:spPr bwMode="auto">
                <a:xfrm>
                  <a:off x="1549" y="2227"/>
                  <a:ext cx="221" cy="337"/>
                </a:xfrm>
                <a:custGeom>
                  <a:avLst/>
                  <a:gdLst>
                    <a:gd name="T0" fmla="*/ 0 w 221"/>
                    <a:gd name="T1" fmla="*/ 0 h 337"/>
                    <a:gd name="T2" fmla="*/ 221 w 221"/>
                    <a:gd name="T3" fmla="*/ 216 h 337"/>
                    <a:gd name="T4" fmla="*/ 221 w 221"/>
                    <a:gd name="T5" fmla="*/ 337 h 337"/>
                    <a:gd name="T6" fmla="*/ 0 w 221"/>
                    <a:gd name="T7" fmla="*/ 122 h 337"/>
                    <a:gd name="T8" fmla="*/ 0 w 221"/>
                    <a:gd name="T9" fmla="*/ 0 h 337"/>
                    <a:gd name="T10" fmla="*/ 0 60000 65536"/>
                    <a:gd name="T11" fmla="*/ 0 60000 65536"/>
                    <a:gd name="T12" fmla="*/ 0 60000 65536"/>
                    <a:gd name="T13" fmla="*/ 0 60000 65536"/>
                    <a:gd name="T14" fmla="*/ 0 60000 65536"/>
                    <a:gd name="T15" fmla="*/ 0 w 221"/>
                    <a:gd name="T16" fmla="*/ 0 h 337"/>
                    <a:gd name="T17" fmla="*/ 221 w 221"/>
                    <a:gd name="T18" fmla="*/ 337 h 337"/>
                  </a:gdLst>
                  <a:ahLst/>
                  <a:cxnLst>
                    <a:cxn ang="T10">
                      <a:pos x="T0" y="T1"/>
                    </a:cxn>
                    <a:cxn ang="T11">
                      <a:pos x="T2" y="T3"/>
                    </a:cxn>
                    <a:cxn ang="T12">
                      <a:pos x="T4" y="T5"/>
                    </a:cxn>
                    <a:cxn ang="T13">
                      <a:pos x="T6" y="T7"/>
                    </a:cxn>
                    <a:cxn ang="T14">
                      <a:pos x="T8" y="T9"/>
                    </a:cxn>
                  </a:cxnLst>
                  <a:rect l="T15" t="T16" r="T17" b="T18"/>
                  <a:pathLst>
                    <a:path w="221" h="337">
                      <a:moveTo>
                        <a:pt x="0" y="0"/>
                      </a:moveTo>
                      <a:lnTo>
                        <a:pt x="221" y="216"/>
                      </a:lnTo>
                      <a:lnTo>
                        <a:pt x="221" y="337"/>
                      </a:lnTo>
                      <a:lnTo>
                        <a:pt x="0" y="122"/>
                      </a:lnTo>
                      <a:lnTo>
                        <a:pt x="0" y="0"/>
                      </a:lnTo>
                      <a:close/>
                    </a:path>
                  </a:pathLst>
                </a:custGeom>
                <a:solidFill>
                  <a:srgbClr val="BDFFFF"/>
                </a:solidFill>
                <a:ln w="3175">
                  <a:solidFill>
                    <a:schemeClr val="bg2"/>
                  </a:solidFill>
                  <a:round/>
                  <a:headEnd/>
                  <a:tailEnd/>
                </a:ln>
              </p:spPr>
              <p:txBody>
                <a:bodyPr/>
                <a:lstStyle/>
                <a:p>
                  <a:endParaRPr lang="en-US"/>
                </a:p>
              </p:txBody>
            </p:sp>
            <p:sp>
              <p:nvSpPr>
                <p:cNvPr id="365" name="Freeform 30"/>
                <p:cNvSpPr>
                  <a:spLocks/>
                </p:cNvSpPr>
                <p:nvPr/>
              </p:nvSpPr>
              <p:spPr bwMode="auto">
                <a:xfrm>
                  <a:off x="2503" y="2227"/>
                  <a:ext cx="220" cy="337"/>
                </a:xfrm>
                <a:custGeom>
                  <a:avLst/>
                  <a:gdLst>
                    <a:gd name="T0" fmla="*/ 220 w 220"/>
                    <a:gd name="T1" fmla="*/ 216 h 337"/>
                    <a:gd name="T2" fmla="*/ 0 w 220"/>
                    <a:gd name="T3" fmla="*/ 0 h 337"/>
                    <a:gd name="T4" fmla="*/ 0 w 220"/>
                    <a:gd name="T5" fmla="*/ 122 h 337"/>
                    <a:gd name="T6" fmla="*/ 220 w 220"/>
                    <a:gd name="T7" fmla="*/ 337 h 337"/>
                    <a:gd name="T8" fmla="*/ 220 w 220"/>
                    <a:gd name="T9" fmla="*/ 216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6"/>
                      </a:moveTo>
                      <a:lnTo>
                        <a:pt x="0" y="0"/>
                      </a:lnTo>
                      <a:lnTo>
                        <a:pt x="0" y="122"/>
                      </a:lnTo>
                      <a:lnTo>
                        <a:pt x="220" y="337"/>
                      </a:lnTo>
                      <a:lnTo>
                        <a:pt x="220" y="216"/>
                      </a:lnTo>
                      <a:close/>
                    </a:path>
                  </a:pathLst>
                </a:custGeom>
                <a:solidFill>
                  <a:srgbClr val="BDFFFF"/>
                </a:solidFill>
                <a:ln w="3175">
                  <a:solidFill>
                    <a:schemeClr val="bg2"/>
                  </a:solidFill>
                  <a:round/>
                  <a:headEnd/>
                  <a:tailEnd/>
                </a:ln>
              </p:spPr>
              <p:txBody>
                <a:bodyPr/>
                <a:lstStyle/>
                <a:p>
                  <a:endParaRPr lang="en-US"/>
                </a:p>
              </p:txBody>
            </p:sp>
            <p:sp>
              <p:nvSpPr>
                <p:cNvPr id="366" name="Rectangle 31"/>
                <p:cNvSpPr>
                  <a:spLocks noChangeArrowheads="1"/>
                </p:cNvSpPr>
                <p:nvPr/>
              </p:nvSpPr>
              <p:spPr bwMode="auto">
                <a:xfrm>
                  <a:off x="1770" y="2443"/>
                  <a:ext cx="953" cy="121"/>
                </a:xfrm>
                <a:prstGeom prst="rect">
                  <a:avLst/>
                </a:prstGeom>
                <a:solidFill>
                  <a:srgbClr val="BDFFFF"/>
                </a:solidFill>
                <a:ln w="3175">
                  <a:solidFill>
                    <a:schemeClr val="bg2"/>
                  </a:solidFill>
                  <a:miter lim="800000"/>
                  <a:headEnd/>
                  <a:tailEnd/>
                </a:ln>
              </p:spPr>
              <p:txBody>
                <a:bodyPr/>
                <a:lstStyle/>
                <a:p>
                  <a:endParaRPr lang="en-US"/>
                </a:p>
              </p:txBody>
            </p:sp>
            <p:sp>
              <p:nvSpPr>
                <p:cNvPr id="367" name="Freeform 32"/>
                <p:cNvSpPr>
                  <a:spLocks/>
                </p:cNvSpPr>
                <p:nvPr/>
              </p:nvSpPr>
              <p:spPr bwMode="auto">
                <a:xfrm>
                  <a:off x="1549" y="2227"/>
                  <a:ext cx="1174" cy="216"/>
                </a:xfrm>
                <a:custGeom>
                  <a:avLst/>
                  <a:gdLst>
                    <a:gd name="T0" fmla="*/ 954 w 1174"/>
                    <a:gd name="T1" fmla="*/ 0 h 216"/>
                    <a:gd name="T2" fmla="*/ 0 w 1174"/>
                    <a:gd name="T3" fmla="*/ 0 h 216"/>
                    <a:gd name="T4" fmla="*/ 221 w 1174"/>
                    <a:gd name="T5" fmla="*/ 216 h 216"/>
                    <a:gd name="T6" fmla="*/ 1174 w 1174"/>
                    <a:gd name="T7" fmla="*/ 216 h 216"/>
                    <a:gd name="T8" fmla="*/ 954 w 1174"/>
                    <a:gd name="T9" fmla="*/ 0 h 216"/>
                    <a:gd name="T10" fmla="*/ 0 60000 65536"/>
                    <a:gd name="T11" fmla="*/ 0 60000 65536"/>
                    <a:gd name="T12" fmla="*/ 0 60000 65536"/>
                    <a:gd name="T13" fmla="*/ 0 60000 65536"/>
                    <a:gd name="T14" fmla="*/ 0 60000 65536"/>
                    <a:gd name="T15" fmla="*/ 0 w 1174"/>
                    <a:gd name="T16" fmla="*/ 0 h 216"/>
                    <a:gd name="T17" fmla="*/ 1174 w 1174"/>
                    <a:gd name="T18" fmla="*/ 216 h 216"/>
                  </a:gdLst>
                  <a:ahLst/>
                  <a:cxnLst>
                    <a:cxn ang="T10">
                      <a:pos x="T0" y="T1"/>
                    </a:cxn>
                    <a:cxn ang="T11">
                      <a:pos x="T2" y="T3"/>
                    </a:cxn>
                    <a:cxn ang="T12">
                      <a:pos x="T4" y="T5"/>
                    </a:cxn>
                    <a:cxn ang="T13">
                      <a:pos x="T6" y="T7"/>
                    </a:cxn>
                    <a:cxn ang="T14">
                      <a:pos x="T8" y="T9"/>
                    </a:cxn>
                  </a:cxnLst>
                  <a:rect l="T15" t="T16" r="T17" b="T18"/>
                  <a:pathLst>
                    <a:path w="1174" h="216">
                      <a:moveTo>
                        <a:pt x="954" y="0"/>
                      </a:moveTo>
                      <a:lnTo>
                        <a:pt x="0" y="0"/>
                      </a:lnTo>
                      <a:lnTo>
                        <a:pt x="221" y="216"/>
                      </a:lnTo>
                      <a:lnTo>
                        <a:pt x="1174" y="216"/>
                      </a:lnTo>
                      <a:lnTo>
                        <a:pt x="954" y="0"/>
                      </a:lnTo>
                      <a:close/>
                    </a:path>
                  </a:pathLst>
                </a:custGeom>
                <a:solidFill>
                  <a:srgbClr val="BDFFFF"/>
                </a:solidFill>
                <a:ln w="3175">
                  <a:solidFill>
                    <a:schemeClr val="bg2"/>
                  </a:solidFill>
                  <a:round/>
                  <a:headEnd/>
                  <a:tailEnd/>
                </a:ln>
              </p:spPr>
              <p:txBody>
                <a:bodyPr/>
                <a:lstStyle/>
                <a:p>
                  <a:endParaRPr lang="en-US"/>
                </a:p>
              </p:txBody>
            </p:sp>
          </p:grpSp>
          <p:grpSp>
            <p:nvGrpSpPr>
              <p:cNvPr id="310" name="Group 33"/>
              <p:cNvGrpSpPr>
                <a:grpSpLocks/>
              </p:cNvGrpSpPr>
              <p:nvPr/>
            </p:nvGrpSpPr>
            <p:grpSpPr bwMode="auto">
              <a:xfrm>
                <a:off x="1786" y="2464"/>
                <a:ext cx="1173" cy="337"/>
                <a:chOff x="1786" y="2464"/>
                <a:chExt cx="1173" cy="337"/>
              </a:xfrm>
            </p:grpSpPr>
            <p:sp>
              <p:nvSpPr>
                <p:cNvPr id="358" name="Rectangle 34"/>
                <p:cNvSpPr>
                  <a:spLocks noChangeArrowheads="1"/>
                </p:cNvSpPr>
                <p:nvPr/>
              </p:nvSpPr>
              <p:spPr bwMode="auto">
                <a:xfrm>
                  <a:off x="1786" y="2464"/>
                  <a:ext cx="953" cy="121"/>
                </a:xfrm>
                <a:prstGeom prst="rect">
                  <a:avLst/>
                </a:prstGeom>
                <a:solidFill>
                  <a:srgbClr val="BDFFFF"/>
                </a:solidFill>
                <a:ln w="3175">
                  <a:solidFill>
                    <a:schemeClr val="bg2"/>
                  </a:solidFill>
                  <a:miter lim="800000"/>
                  <a:headEnd/>
                  <a:tailEnd/>
                </a:ln>
              </p:spPr>
              <p:txBody>
                <a:bodyPr/>
                <a:lstStyle/>
                <a:p>
                  <a:endParaRPr lang="en-US"/>
                </a:p>
              </p:txBody>
            </p:sp>
            <p:sp>
              <p:nvSpPr>
                <p:cNvPr id="359" name="Freeform 35"/>
                <p:cNvSpPr>
                  <a:spLocks/>
                </p:cNvSpPr>
                <p:nvPr/>
              </p:nvSpPr>
              <p:spPr bwMode="auto">
                <a:xfrm>
                  <a:off x="1786" y="2464"/>
                  <a:ext cx="220" cy="337"/>
                </a:xfrm>
                <a:custGeom>
                  <a:avLst/>
                  <a:gdLst>
                    <a:gd name="T0" fmla="*/ 0 w 220"/>
                    <a:gd name="T1" fmla="*/ 0 h 337"/>
                    <a:gd name="T2" fmla="*/ 220 w 220"/>
                    <a:gd name="T3" fmla="*/ 215 h 337"/>
                    <a:gd name="T4" fmla="*/ 220 w 220"/>
                    <a:gd name="T5" fmla="*/ 337 h 337"/>
                    <a:gd name="T6" fmla="*/ 0 w 220"/>
                    <a:gd name="T7" fmla="*/ 121 h 337"/>
                    <a:gd name="T8" fmla="*/ 0 w 220"/>
                    <a:gd name="T9" fmla="*/ 0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0" y="0"/>
                      </a:moveTo>
                      <a:lnTo>
                        <a:pt x="220" y="215"/>
                      </a:lnTo>
                      <a:lnTo>
                        <a:pt x="220" y="337"/>
                      </a:lnTo>
                      <a:lnTo>
                        <a:pt x="0" y="121"/>
                      </a:lnTo>
                      <a:lnTo>
                        <a:pt x="0" y="0"/>
                      </a:lnTo>
                      <a:close/>
                    </a:path>
                  </a:pathLst>
                </a:custGeom>
                <a:solidFill>
                  <a:srgbClr val="BDFFFF"/>
                </a:solidFill>
                <a:ln w="3175">
                  <a:solidFill>
                    <a:schemeClr val="bg2"/>
                  </a:solidFill>
                  <a:round/>
                  <a:headEnd/>
                  <a:tailEnd/>
                </a:ln>
              </p:spPr>
              <p:txBody>
                <a:bodyPr/>
                <a:lstStyle/>
                <a:p>
                  <a:endParaRPr lang="en-US"/>
                </a:p>
              </p:txBody>
            </p:sp>
            <p:sp>
              <p:nvSpPr>
                <p:cNvPr id="360" name="Freeform 36"/>
                <p:cNvSpPr>
                  <a:spLocks/>
                </p:cNvSpPr>
                <p:nvPr/>
              </p:nvSpPr>
              <p:spPr bwMode="auto">
                <a:xfrm>
                  <a:off x="2739" y="2464"/>
                  <a:ext cx="220" cy="337"/>
                </a:xfrm>
                <a:custGeom>
                  <a:avLst/>
                  <a:gdLst>
                    <a:gd name="T0" fmla="*/ 220 w 220"/>
                    <a:gd name="T1" fmla="*/ 215 h 337"/>
                    <a:gd name="T2" fmla="*/ 0 w 220"/>
                    <a:gd name="T3" fmla="*/ 0 h 337"/>
                    <a:gd name="T4" fmla="*/ 0 w 220"/>
                    <a:gd name="T5" fmla="*/ 121 h 337"/>
                    <a:gd name="T6" fmla="*/ 220 w 220"/>
                    <a:gd name="T7" fmla="*/ 337 h 337"/>
                    <a:gd name="T8" fmla="*/ 220 w 220"/>
                    <a:gd name="T9" fmla="*/ 215 h 337"/>
                    <a:gd name="T10" fmla="*/ 0 60000 65536"/>
                    <a:gd name="T11" fmla="*/ 0 60000 65536"/>
                    <a:gd name="T12" fmla="*/ 0 60000 65536"/>
                    <a:gd name="T13" fmla="*/ 0 60000 65536"/>
                    <a:gd name="T14" fmla="*/ 0 60000 65536"/>
                    <a:gd name="T15" fmla="*/ 0 w 220"/>
                    <a:gd name="T16" fmla="*/ 0 h 337"/>
                    <a:gd name="T17" fmla="*/ 220 w 220"/>
                    <a:gd name="T18" fmla="*/ 337 h 337"/>
                  </a:gdLst>
                  <a:ahLst/>
                  <a:cxnLst>
                    <a:cxn ang="T10">
                      <a:pos x="T0" y="T1"/>
                    </a:cxn>
                    <a:cxn ang="T11">
                      <a:pos x="T2" y="T3"/>
                    </a:cxn>
                    <a:cxn ang="T12">
                      <a:pos x="T4" y="T5"/>
                    </a:cxn>
                    <a:cxn ang="T13">
                      <a:pos x="T6" y="T7"/>
                    </a:cxn>
                    <a:cxn ang="T14">
                      <a:pos x="T8" y="T9"/>
                    </a:cxn>
                  </a:cxnLst>
                  <a:rect l="T15" t="T16" r="T17" b="T18"/>
                  <a:pathLst>
                    <a:path w="220" h="337">
                      <a:moveTo>
                        <a:pt x="220" y="215"/>
                      </a:moveTo>
                      <a:lnTo>
                        <a:pt x="0" y="0"/>
                      </a:lnTo>
                      <a:lnTo>
                        <a:pt x="0" y="121"/>
                      </a:lnTo>
                      <a:lnTo>
                        <a:pt x="220" y="337"/>
                      </a:lnTo>
                      <a:lnTo>
                        <a:pt x="220" y="215"/>
                      </a:lnTo>
                      <a:close/>
                    </a:path>
                  </a:pathLst>
                </a:custGeom>
                <a:solidFill>
                  <a:srgbClr val="BDFFFF"/>
                </a:solidFill>
                <a:ln w="3175">
                  <a:solidFill>
                    <a:schemeClr val="bg2"/>
                  </a:solidFill>
                  <a:round/>
                  <a:headEnd/>
                  <a:tailEnd/>
                </a:ln>
              </p:spPr>
              <p:txBody>
                <a:bodyPr/>
                <a:lstStyle/>
                <a:p>
                  <a:endParaRPr lang="en-US"/>
                </a:p>
              </p:txBody>
            </p:sp>
            <p:sp>
              <p:nvSpPr>
                <p:cNvPr id="361" name="Rectangle 37"/>
                <p:cNvSpPr>
                  <a:spLocks noChangeArrowheads="1"/>
                </p:cNvSpPr>
                <p:nvPr/>
              </p:nvSpPr>
              <p:spPr bwMode="auto">
                <a:xfrm>
                  <a:off x="2006" y="2679"/>
                  <a:ext cx="953" cy="122"/>
                </a:xfrm>
                <a:prstGeom prst="rect">
                  <a:avLst/>
                </a:prstGeom>
                <a:solidFill>
                  <a:srgbClr val="BDFFFF"/>
                </a:solidFill>
                <a:ln w="3175">
                  <a:solidFill>
                    <a:schemeClr val="bg2"/>
                  </a:solidFill>
                  <a:miter lim="800000"/>
                  <a:headEnd/>
                  <a:tailEnd/>
                </a:ln>
              </p:spPr>
              <p:txBody>
                <a:bodyPr/>
                <a:lstStyle/>
                <a:p>
                  <a:endParaRPr lang="en-US"/>
                </a:p>
              </p:txBody>
            </p:sp>
            <p:sp>
              <p:nvSpPr>
                <p:cNvPr id="362" name="Freeform 38"/>
                <p:cNvSpPr>
                  <a:spLocks/>
                </p:cNvSpPr>
                <p:nvPr/>
              </p:nvSpPr>
              <p:spPr bwMode="auto">
                <a:xfrm>
                  <a:off x="1786" y="2464"/>
                  <a:ext cx="1173" cy="215"/>
                </a:xfrm>
                <a:custGeom>
                  <a:avLst/>
                  <a:gdLst>
                    <a:gd name="T0" fmla="*/ 953 w 1173"/>
                    <a:gd name="T1" fmla="*/ 0 h 215"/>
                    <a:gd name="T2" fmla="*/ 0 w 1173"/>
                    <a:gd name="T3" fmla="*/ 0 h 215"/>
                    <a:gd name="T4" fmla="*/ 220 w 1173"/>
                    <a:gd name="T5" fmla="*/ 215 h 215"/>
                    <a:gd name="T6" fmla="*/ 1173 w 1173"/>
                    <a:gd name="T7" fmla="*/ 215 h 215"/>
                    <a:gd name="T8" fmla="*/ 953 w 1173"/>
                    <a:gd name="T9" fmla="*/ 0 h 215"/>
                    <a:gd name="T10" fmla="*/ 0 60000 65536"/>
                    <a:gd name="T11" fmla="*/ 0 60000 65536"/>
                    <a:gd name="T12" fmla="*/ 0 60000 65536"/>
                    <a:gd name="T13" fmla="*/ 0 60000 65536"/>
                    <a:gd name="T14" fmla="*/ 0 60000 65536"/>
                    <a:gd name="T15" fmla="*/ 0 w 1173"/>
                    <a:gd name="T16" fmla="*/ 0 h 215"/>
                    <a:gd name="T17" fmla="*/ 1173 w 1173"/>
                    <a:gd name="T18" fmla="*/ 215 h 215"/>
                  </a:gdLst>
                  <a:ahLst/>
                  <a:cxnLst>
                    <a:cxn ang="T10">
                      <a:pos x="T0" y="T1"/>
                    </a:cxn>
                    <a:cxn ang="T11">
                      <a:pos x="T2" y="T3"/>
                    </a:cxn>
                    <a:cxn ang="T12">
                      <a:pos x="T4" y="T5"/>
                    </a:cxn>
                    <a:cxn ang="T13">
                      <a:pos x="T6" y="T7"/>
                    </a:cxn>
                    <a:cxn ang="T14">
                      <a:pos x="T8" y="T9"/>
                    </a:cxn>
                  </a:cxnLst>
                  <a:rect l="T15" t="T16" r="T17" b="T18"/>
                  <a:pathLst>
                    <a:path w="1173" h="215">
                      <a:moveTo>
                        <a:pt x="953" y="0"/>
                      </a:moveTo>
                      <a:lnTo>
                        <a:pt x="0" y="0"/>
                      </a:lnTo>
                      <a:lnTo>
                        <a:pt x="220" y="215"/>
                      </a:lnTo>
                      <a:lnTo>
                        <a:pt x="1173" y="215"/>
                      </a:lnTo>
                      <a:lnTo>
                        <a:pt x="953" y="0"/>
                      </a:lnTo>
                      <a:close/>
                    </a:path>
                  </a:pathLst>
                </a:custGeom>
                <a:solidFill>
                  <a:srgbClr val="BDFFFF"/>
                </a:solidFill>
                <a:ln w="3175">
                  <a:solidFill>
                    <a:schemeClr val="bg2"/>
                  </a:solidFill>
                  <a:round/>
                  <a:headEnd/>
                  <a:tailEnd/>
                </a:ln>
              </p:spPr>
              <p:txBody>
                <a:bodyPr/>
                <a:lstStyle/>
                <a:p>
                  <a:endParaRPr lang="en-US"/>
                </a:p>
              </p:txBody>
            </p:sp>
          </p:grpSp>
          <p:grpSp>
            <p:nvGrpSpPr>
              <p:cNvPr id="311" name="Group 39"/>
              <p:cNvGrpSpPr>
                <a:grpSpLocks/>
              </p:cNvGrpSpPr>
              <p:nvPr/>
            </p:nvGrpSpPr>
            <p:grpSpPr bwMode="auto">
              <a:xfrm>
                <a:off x="1593" y="2122"/>
                <a:ext cx="2521" cy="554"/>
                <a:chOff x="1593" y="2122"/>
                <a:chExt cx="2521" cy="554"/>
              </a:xfrm>
            </p:grpSpPr>
            <p:grpSp>
              <p:nvGrpSpPr>
                <p:cNvPr id="341" name="Group 40"/>
                <p:cNvGrpSpPr>
                  <a:grpSpLocks/>
                </p:cNvGrpSpPr>
                <p:nvPr/>
              </p:nvGrpSpPr>
              <p:grpSpPr bwMode="auto">
                <a:xfrm>
                  <a:off x="2720" y="2122"/>
                  <a:ext cx="1394" cy="554"/>
                  <a:chOff x="2720" y="2122"/>
                  <a:chExt cx="1394" cy="554"/>
                </a:xfrm>
              </p:grpSpPr>
              <p:sp>
                <p:nvSpPr>
                  <p:cNvPr id="353" name="Freeform 41"/>
                  <p:cNvSpPr>
                    <a:spLocks/>
                  </p:cNvSpPr>
                  <p:nvPr/>
                </p:nvSpPr>
                <p:spPr bwMode="auto">
                  <a:xfrm>
                    <a:off x="2720" y="2122"/>
                    <a:ext cx="955" cy="123"/>
                  </a:xfrm>
                  <a:custGeom>
                    <a:avLst/>
                    <a:gdLst>
                      <a:gd name="T0" fmla="*/ 955 w 955"/>
                      <a:gd name="T1" fmla="*/ 2 h 123"/>
                      <a:gd name="T2" fmla="*/ 0 w 955"/>
                      <a:gd name="T3" fmla="*/ 0 h 123"/>
                      <a:gd name="T4" fmla="*/ 0 w 955"/>
                      <a:gd name="T5" fmla="*/ 122 h 123"/>
                      <a:gd name="T6" fmla="*/ 955 w 955"/>
                      <a:gd name="T7" fmla="*/ 123 h 123"/>
                      <a:gd name="T8" fmla="*/ 955 w 955"/>
                      <a:gd name="T9" fmla="*/ 2 h 123"/>
                      <a:gd name="T10" fmla="*/ 0 60000 65536"/>
                      <a:gd name="T11" fmla="*/ 0 60000 65536"/>
                      <a:gd name="T12" fmla="*/ 0 60000 65536"/>
                      <a:gd name="T13" fmla="*/ 0 60000 65536"/>
                      <a:gd name="T14" fmla="*/ 0 60000 65536"/>
                      <a:gd name="T15" fmla="*/ 0 w 955"/>
                      <a:gd name="T16" fmla="*/ 0 h 123"/>
                      <a:gd name="T17" fmla="*/ 955 w 955"/>
                      <a:gd name="T18" fmla="*/ 123 h 123"/>
                    </a:gdLst>
                    <a:ahLst/>
                    <a:cxnLst>
                      <a:cxn ang="T10">
                        <a:pos x="T0" y="T1"/>
                      </a:cxn>
                      <a:cxn ang="T11">
                        <a:pos x="T2" y="T3"/>
                      </a:cxn>
                      <a:cxn ang="T12">
                        <a:pos x="T4" y="T5"/>
                      </a:cxn>
                      <a:cxn ang="T13">
                        <a:pos x="T6" y="T7"/>
                      </a:cxn>
                      <a:cxn ang="T14">
                        <a:pos x="T8" y="T9"/>
                      </a:cxn>
                    </a:cxnLst>
                    <a:rect l="T15" t="T16" r="T17" b="T18"/>
                    <a:pathLst>
                      <a:path w="955" h="123">
                        <a:moveTo>
                          <a:pt x="955" y="2"/>
                        </a:moveTo>
                        <a:lnTo>
                          <a:pt x="0" y="0"/>
                        </a:lnTo>
                        <a:lnTo>
                          <a:pt x="0" y="122"/>
                        </a:lnTo>
                        <a:lnTo>
                          <a:pt x="955" y="123"/>
                        </a:lnTo>
                        <a:lnTo>
                          <a:pt x="955" y="2"/>
                        </a:lnTo>
                        <a:close/>
                      </a:path>
                    </a:pathLst>
                  </a:custGeom>
                  <a:solidFill>
                    <a:srgbClr val="E6E6E6"/>
                  </a:solidFill>
                  <a:ln w="4763">
                    <a:solidFill>
                      <a:schemeClr val="bg2"/>
                    </a:solidFill>
                    <a:round/>
                    <a:headEnd/>
                    <a:tailEnd/>
                  </a:ln>
                </p:spPr>
                <p:txBody>
                  <a:bodyPr/>
                  <a:lstStyle/>
                  <a:p>
                    <a:endParaRPr lang="en-US"/>
                  </a:p>
                </p:txBody>
              </p:sp>
              <p:sp>
                <p:nvSpPr>
                  <p:cNvPr id="354" name="Freeform 42"/>
                  <p:cNvSpPr>
                    <a:spLocks/>
                  </p:cNvSpPr>
                  <p:nvPr/>
                </p:nvSpPr>
                <p:spPr bwMode="auto">
                  <a:xfrm>
                    <a:off x="2720" y="2122"/>
                    <a:ext cx="903" cy="552"/>
                  </a:xfrm>
                  <a:custGeom>
                    <a:avLst/>
                    <a:gdLst>
                      <a:gd name="T0" fmla="*/ 0 w 903"/>
                      <a:gd name="T1" fmla="*/ 0 h 552"/>
                      <a:gd name="T2" fmla="*/ 903 w 903"/>
                      <a:gd name="T3" fmla="*/ 431 h 552"/>
                      <a:gd name="T4" fmla="*/ 903 w 903"/>
                      <a:gd name="T5" fmla="*/ 552 h 552"/>
                      <a:gd name="T6" fmla="*/ 0 w 903"/>
                      <a:gd name="T7" fmla="*/ 122 h 552"/>
                      <a:gd name="T8" fmla="*/ 0 w 903"/>
                      <a:gd name="T9" fmla="*/ 0 h 552"/>
                      <a:gd name="T10" fmla="*/ 0 60000 65536"/>
                      <a:gd name="T11" fmla="*/ 0 60000 65536"/>
                      <a:gd name="T12" fmla="*/ 0 60000 65536"/>
                      <a:gd name="T13" fmla="*/ 0 60000 65536"/>
                      <a:gd name="T14" fmla="*/ 0 60000 65536"/>
                      <a:gd name="T15" fmla="*/ 0 w 903"/>
                      <a:gd name="T16" fmla="*/ 0 h 552"/>
                      <a:gd name="T17" fmla="*/ 903 w 903"/>
                      <a:gd name="T18" fmla="*/ 552 h 552"/>
                    </a:gdLst>
                    <a:ahLst/>
                    <a:cxnLst>
                      <a:cxn ang="T10">
                        <a:pos x="T0" y="T1"/>
                      </a:cxn>
                      <a:cxn ang="T11">
                        <a:pos x="T2" y="T3"/>
                      </a:cxn>
                      <a:cxn ang="T12">
                        <a:pos x="T4" y="T5"/>
                      </a:cxn>
                      <a:cxn ang="T13">
                        <a:pos x="T6" y="T7"/>
                      </a:cxn>
                      <a:cxn ang="T14">
                        <a:pos x="T8" y="T9"/>
                      </a:cxn>
                    </a:cxnLst>
                    <a:rect l="T15" t="T16" r="T17" b="T18"/>
                    <a:pathLst>
                      <a:path w="903" h="552">
                        <a:moveTo>
                          <a:pt x="0" y="0"/>
                        </a:moveTo>
                        <a:lnTo>
                          <a:pt x="903" y="431"/>
                        </a:lnTo>
                        <a:lnTo>
                          <a:pt x="903" y="552"/>
                        </a:lnTo>
                        <a:lnTo>
                          <a:pt x="0" y="122"/>
                        </a:lnTo>
                        <a:lnTo>
                          <a:pt x="0" y="0"/>
                        </a:lnTo>
                        <a:close/>
                      </a:path>
                    </a:pathLst>
                  </a:custGeom>
                  <a:solidFill>
                    <a:srgbClr val="E6E6E6"/>
                  </a:solidFill>
                  <a:ln w="4763">
                    <a:solidFill>
                      <a:schemeClr val="bg2"/>
                    </a:solidFill>
                    <a:round/>
                    <a:headEnd/>
                    <a:tailEnd/>
                  </a:ln>
                </p:spPr>
                <p:txBody>
                  <a:bodyPr/>
                  <a:lstStyle/>
                  <a:p>
                    <a:endParaRPr lang="en-US"/>
                  </a:p>
                </p:txBody>
              </p:sp>
              <p:sp>
                <p:nvSpPr>
                  <p:cNvPr id="355" name="Freeform 43"/>
                  <p:cNvSpPr>
                    <a:spLocks/>
                  </p:cNvSpPr>
                  <p:nvPr/>
                </p:nvSpPr>
                <p:spPr bwMode="auto">
                  <a:xfrm>
                    <a:off x="3675" y="2124"/>
                    <a:ext cx="439" cy="552"/>
                  </a:xfrm>
                  <a:custGeom>
                    <a:avLst/>
                    <a:gdLst>
                      <a:gd name="T0" fmla="*/ 439 w 439"/>
                      <a:gd name="T1" fmla="*/ 431 h 552"/>
                      <a:gd name="T2" fmla="*/ 0 w 439"/>
                      <a:gd name="T3" fmla="*/ 0 h 552"/>
                      <a:gd name="T4" fmla="*/ 0 w 439"/>
                      <a:gd name="T5" fmla="*/ 121 h 552"/>
                      <a:gd name="T6" fmla="*/ 439 w 439"/>
                      <a:gd name="T7" fmla="*/ 552 h 552"/>
                      <a:gd name="T8" fmla="*/ 439 w 439"/>
                      <a:gd name="T9" fmla="*/ 431 h 552"/>
                      <a:gd name="T10" fmla="*/ 0 60000 65536"/>
                      <a:gd name="T11" fmla="*/ 0 60000 65536"/>
                      <a:gd name="T12" fmla="*/ 0 60000 65536"/>
                      <a:gd name="T13" fmla="*/ 0 60000 65536"/>
                      <a:gd name="T14" fmla="*/ 0 60000 65536"/>
                      <a:gd name="T15" fmla="*/ 0 w 439"/>
                      <a:gd name="T16" fmla="*/ 0 h 552"/>
                      <a:gd name="T17" fmla="*/ 439 w 439"/>
                      <a:gd name="T18" fmla="*/ 552 h 552"/>
                    </a:gdLst>
                    <a:ahLst/>
                    <a:cxnLst>
                      <a:cxn ang="T10">
                        <a:pos x="T0" y="T1"/>
                      </a:cxn>
                      <a:cxn ang="T11">
                        <a:pos x="T2" y="T3"/>
                      </a:cxn>
                      <a:cxn ang="T12">
                        <a:pos x="T4" y="T5"/>
                      </a:cxn>
                      <a:cxn ang="T13">
                        <a:pos x="T6" y="T7"/>
                      </a:cxn>
                      <a:cxn ang="T14">
                        <a:pos x="T8" y="T9"/>
                      </a:cxn>
                    </a:cxnLst>
                    <a:rect l="T15" t="T16" r="T17" b="T18"/>
                    <a:pathLst>
                      <a:path w="439" h="552">
                        <a:moveTo>
                          <a:pt x="439" y="431"/>
                        </a:moveTo>
                        <a:lnTo>
                          <a:pt x="0" y="0"/>
                        </a:lnTo>
                        <a:lnTo>
                          <a:pt x="0" y="121"/>
                        </a:lnTo>
                        <a:lnTo>
                          <a:pt x="439" y="552"/>
                        </a:lnTo>
                        <a:lnTo>
                          <a:pt x="439" y="431"/>
                        </a:lnTo>
                        <a:close/>
                      </a:path>
                    </a:pathLst>
                  </a:custGeom>
                  <a:solidFill>
                    <a:srgbClr val="E6E6E6"/>
                  </a:solidFill>
                  <a:ln w="4763">
                    <a:solidFill>
                      <a:schemeClr val="bg2"/>
                    </a:solidFill>
                    <a:round/>
                    <a:headEnd/>
                    <a:tailEnd/>
                  </a:ln>
                </p:spPr>
                <p:txBody>
                  <a:bodyPr/>
                  <a:lstStyle/>
                  <a:p>
                    <a:endParaRPr lang="en-US"/>
                  </a:p>
                </p:txBody>
              </p:sp>
              <p:sp>
                <p:nvSpPr>
                  <p:cNvPr id="356" name="Freeform 44"/>
                  <p:cNvSpPr>
                    <a:spLocks/>
                  </p:cNvSpPr>
                  <p:nvPr/>
                </p:nvSpPr>
                <p:spPr bwMode="auto">
                  <a:xfrm>
                    <a:off x="3623" y="2553"/>
                    <a:ext cx="491" cy="123"/>
                  </a:xfrm>
                  <a:custGeom>
                    <a:avLst/>
                    <a:gdLst>
                      <a:gd name="T0" fmla="*/ 0 w 491"/>
                      <a:gd name="T1" fmla="*/ 0 h 123"/>
                      <a:gd name="T2" fmla="*/ 491 w 491"/>
                      <a:gd name="T3" fmla="*/ 2 h 123"/>
                      <a:gd name="T4" fmla="*/ 491 w 491"/>
                      <a:gd name="T5" fmla="*/ 123 h 123"/>
                      <a:gd name="T6" fmla="*/ 0 w 491"/>
                      <a:gd name="T7" fmla="*/ 121 h 123"/>
                      <a:gd name="T8" fmla="*/ 0 w 491"/>
                      <a:gd name="T9" fmla="*/ 0 h 123"/>
                      <a:gd name="T10" fmla="*/ 0 60000 65536"/>
                      <a:gd name="T11" fmla="*/ 0 60000 65536"/>
                      <a:gd name="T12" fmla="*/ 0 60000 65536"/>
                      <a:gd name="T13" fmla="*/ 0 60000 65536"/>
                      <a:gd name="T14" fmla="*/ 0 60000 65536"/>
                      <a:gd name="T15" fmla="*/ 0 w 491"/>
                      <a:gd name="T16" fmla="*/ 0 h 123"/>
                      <a:gd name="T17" fmla="*/ 491 w 491"/>
                      <a:gd name="T18" fmla="*/ 123 h 123"/>
                    </a:gdLst>
                    <a:ahLst/>
                    <a:cxnLst>
                      <a:cxn ang="T10">
                        <a:pos x="T0" y="T1"/>
                      </a:cxn>
                      <a:cxn ang="T11">
                        <a:pos x="T2" y="T3"/>
                      </a:cxn>
                      <a:cxn ang="T12">
                        <a:pos x="T4" y="T5"/>
                      </a:cxn>
                      <a:cxn ang="T13">
                        <a:pos x="T6" y="T7"/>
                      </a:cxn>
                      <a:cxn ang="T14">
                        <a:pos x="T8" y="T9"/>
                      </a:cxn>
                    </a:cxnLst>
                    <a:rect l="T15" t="T16" r="T17" b="T18"/>
                    <a:pathLst>
                      <a:path w="491" h="123">
                        <a:moveTo>
                          <a:pt x="0" y="0"/>
                        </a:moveTo>
                        <a:lnTo>
                          <a:pt x="491" y="2"/>
                        </a:lnTo>
                        <a:lnTo>
                          <a:pt x="491" y="123"/>
                        </a:lnTo>
                        <a:lnTo>
                          <a:pt x="0" y="121"/>
                        </a:lnTo>
                        <a:lnTo>
                          <a:pt x="0" y="0"/>
                        </a:lnTo>
                        <a:close/>
                      </a:path>
                    </a:pathLst>
                  </a:custGeom>
                  <a:solidFill>
                    <a:srgbClr val="E6E6E6"/>
                  </a:solidFill>
                  <a:ln w="4763">
                    <a:solidFill>
                      <a:schemeClr val="bg2"/>
                    </a:solidFill>
                    <a:round/>
                    <a:headEnd/>
                    <a:tailEnd/>
                  </a:ln>
                </p:spPr>
                <p:txBody>
                  <a:bodyPr/>
                  <a:lstStyle/>
                  <a:p>
                    <a:endParaRPr lang="en-US"/>
                  </a:p>
                </p:txBody>
              </p:sp>
              <p:sp>
                <p:nvSpPr>
                  <p:cNvPr id="357" name="Freeform 45"/>
                  <p:cNvSpPr>
                    <a:spLocks/>
                  </p:cNvSpPr>
                  <p:nvPr/>
                </p:nvSpPr>
                <p:spPr bwMode="auto">
                  <a:xfrm>
                    <a:off x="2720" y="2122"/>
                    <a:ext cx="1394" cy="433"/>
                  </a:xfrm>
                  <a:custGeom>
                    <a:avLst/>
                    <a:gdLst>
                      <a:gd name="T0" fmla="*/ 955 w 1394"/>
                      <a:gd name="T1" fmla="*/ 2 h 433"/>
                      <a:gd name="T2" fmla="*/ 0 w 1394"/>
                      <a:gd name="T3" fmla="*/ 0 h 433"/>
                      <a:gd name="T4" fmla="*/ 903 w 1394"/>
                      <a:gd name="T5" fmla="*/ 431 h 433"/>
                      <a:gd name="T6" fmla="*/ 1394 w 1394"/>
                      <a:gd name="T7" fmla="*/ 433 h 433"/>
                      <a:gd name="T8" fmla="*/ 955 w 1394"/>
                      <a:gd name="T9" fmla="*/ 2 h 433"/>
                      <a:gd name="T10" fmla="*/ 0 60000 65536"/>
                      <a:gd name="T11" fmla="*/ 0 60000 65536"/>
                      <a:gd name="T12" fmla="*/ 0 60000 65536"/>
                      <a:gd name="T13" fmla="*/ 0 60000 65536"/>
                      <a:gd name="T14" fmla="*/ 0 60000 65536"/>
                      <a:gd name="T15" fmla="*/ 0 w 1394"/>
                      <a:gd name="T16" fmla="*/ 0 h 433"/>
                      <a:gd name="T17" fmla="*/ 1394 w 1394"/>
                      <a:gd name="T18" fmla="*/ 433 h 433"/>
                    </a:gdLst>
                    <a:ahLst/>
                    <a:cxnLst>
                      <a:cxn ang="T10">
                        <a:pos x="T0" y="T1"/>
                      </a:cxn>
                      <a:cxn ang="T11">
                        <a:pos x="T2" y="T3"/>
                      </a:cxn>
                      <a:cxn ang="T12">
                        <a:pos x="T4" y="T5"/>
                      </a:cxn>
                      <a:cxn ang="T13">
                        <a:pos x="T6" y="T7"/>
                      </a:cxn>
                      <a:cxn ang="T14">
                        <a:pos x="T8" y="T9"/>
                      </a:cxn>
                    </a:cxnLst>
                    <a:rect l="T15" t="T16" r="T17" b="T18"/>
                    <a:pathLst>
                      <a:path w="1394" h="433">
                        <a:moveTo>
                          <a:pt x="955" y="2"/>
                        </a:moveTo>
                        <a:lnTo>
                          <a:pt x="0" y="0"/>
                        </a:lnTo>
                        <a:lnTo>
                          <a:pt x="903" y="431"/>
                        </a:lnTo>
                        <a:lnTo>
                          <a:pt x="1394" y="433"/>
                        </a:lnTo>
                        <a:lnTo>
                          <a:pt x="955" y="2"/>
                        </a:lnTo>
                        <a:close/>
                      </a:path>
                    </a:pathLst>
                  </a:custGeom>
                  <a:solidFill>
                    <a:srgbClr val="E6E6E6"/>
                  </a:solidFill>
                  <a:ln w="4763">
                    <a:solidFill>
                      <a:schemeClr val="bg2"/>
                    </a:solidFill>
                    <a:round/>
                    <a:headEnd/>
                    <a:tailEnd/>
                  </a:ln>
                </p:spPr>
                <p:txBody>
                  <a:bodyPr/>
                  <a:lstStyle/>
                  <a:p>
                    <a:endParaRPr lang="en-US"/>
                  </a:p>
                </p:txBody>
              </p:sp>
            </p:grpSp>
            <p:grpSp>
              <p:nvGrpSpPr>
                <p:cNvPr id="342" name="Group 46"/>
                <p:cNvGrpSpPr>
                  <a:grpSpLocks/>
                </p:cNvGrpSpPr>
                <p:nvPr/>
              </p:nvGrpSpPr>
              <p:grpSpPr bwMode="auto">
                <a:xfrm>
                  <a:off x="1593" y="2122"/>
                  <a:ext cx="949" cy="554"/>
                  <a:chOff x="1593" y="2122"/>
                  <a:chExt cx="949" cy="554"/>
                </a:xfrm>
              </p:grpSpPr>
              <p:sp>
                <p:nvSpPr>
                  <p:cNvPr id="348" name="Freeform 47"/>
                  <p:cNvSpPr>
                    <a:spLocks/>
                  </p:cNvSpPr>
                  <p:nvPr/>
                </p:nvSpPr>
                <p:spPr bwMode="auto">
                  <a:xfrm>
                    <a:off x="1593" y="2122"/>
                    <a:ext cx="949" cy="123"/>
                  </a:xfrm>
                  <a:custGeom>
                    <a:avLst/>
                    <a:gdLst>
                      <a:gd name="T0" fmla="*/ 949 w 949"/>
                      <a:gd name="T1" fmla="*/ 0 h 123"/>
                      <a:gd name="T2" fmla="*/ 0 w 949"/>
                      <a:gd name="T3" fmla="*/ 2 h 123"/>
                      <a:gd name="T4" fmla="*/ 0 w 949"/>
                      <a:gd name="T5" fmla="*/ 123 h 123"/>
                      <a:gd name="T6" fmla="*/ 949 w 949"/>
                      <a:gd name="T7" fmla="*/ 122 h 123"/>
                      <a:gd name="T8" fmla="*/ 949 w 949"/>
                      <a:gd name="T9" fmla="*/ 0 h 123"/>
                      <a:gd name="T10" fmla="*/ 0 60000 65536"/>
                      <a:gd name="T11" fmla="*/ 0 60000 65536"/>
                      <a:gd name="T12" fmla="*/ 0 60000 65536"/>
                      <a:gd name="T13" fmla="*/ 0 60000 65536"/>
                      <a:gd name="T14" fmla="*/ 0 60000 65536"/>
                      <a:gd name="T15" fmla="*/ 0 w 949"/>
                      <a:gd name="T16" fmla="*/ 0 h 123"/>
                      <a:gd name="T17" fmla="*/ 949 w 949"/>
                      <a:gd name="T18" fmla="*/ 123 h 123"/>
                    </a:gdLst>
                    <a:ahLst/>
                    <a:cxnLst>
                      <a:cxn ang="T10">
                        <a:pos x="T0" y="T1"/>
                      </a:cxn>
                      <a:cxn ang="T11">
                        <a:pos x="T2" y="T3"/>
                      </a:cxn>
                      <a:cxn ang="T12">
                        <a:pos x="T4" y="T5"/>
                      </a:cxn>
                      <a:cxn ang="T13">
                        <a:pos x="T6" y="T7"/>
                      </a:cxn>
                      <a:cxn ang="T14">
                        <a:pos x="T8" y="T9"/>
                      </a:cxn>
                    </a:cxnLst>
                    <a:rect l="T15" t="T16" r="T17" b="T18"/>
                    <a:pathLst>
                      <a:path w="949" h="123">
                        <a:moveTo>
                          <a:pt x="949" y="0"/>
                        </a:moveTo>
                        <a:lnTo>
                          <a:pt x="0" y="2"/>
                        </a:lnTo>
                        <a:lnTo>
                          <a:pt x="0" y="123"/>
                        </a:lnTo>
                        <a:lnTo>
                          <a:pt x="949" y="122"/>
                        </a:lnTo>
                        <a:lnTo>
                          <a:pt x="949" y="0"/>
                        </a:lnTo>
                        <a:close/>
                      </a:path>
                    </a:pathLst>
                  </a:custGeom>
                  <a:solidFill>
                    <a:srgbClr val="E6E6E6"/>
                  </a:solidFill>
                  <a:ln w="4763">
                    <a:solidFill>
                      <a:schemeClr val="bg2"/>
                    </a:solidFill>
                    <a:round/>
                    <a:headEnd/>
                    <a:tailEnd/>
                  </a:ln>
                </p:spPr>
                <p:txBody>
                  <a:bodyPr/>
                  <a:lstStyle/>
                  <a:p>
                    <a:endParaRPr lang="en-US"/>
                  </a:p>
                </p:txBody>
              </p:sp>
              <p:sp>
                <p:nvSpPr>
                  <p:cNvPr id="349" name="Freeform 48"/>
                  <p:cNvSpPr>
                    <a:spLocks/>
                  </p:cNvSpPr>
                  <p:nvPr/>
                </p:nvSpPr>
                <p:spPr bwMode="auto">
                  <a:xfrm>
                    <a:off x="1593" y="2124"/>
                    <a:ext cx="439" cy="552"/>
                  </a:xfrm>
                  <a:custGeom>
                    <a:avLst/>
                    <a:gdLst>
                      <a:gd name="T0" fmla="*/ 0 w 439"/>
                      <a:gd name="T1" fmla="*/ 0 h 552"/>
                      <a:gd name="T2" fmla="*/ 439 w 439"/>
                      <a:gd name="T3" fmla="*/ 431 h 552"/>
                      <a:gd name="T4" fmla="*/ 439 w 439"/>
                      <a:gd name="T5" fmla="*/ 552 h 552"/>
                      <a:gd name="T6" fmla="*/ 0 w 439"/>
                      <a:gd name="T7" fmla="*/ 121 h 552"/>
                      <a:gd name="T8" fmla="*/ 0 w 439"/>
                      <a:gd name="T9" fmla="*/ 0 h 552"/>
                      <a:gd name="T10" fmla="*/ 0 60000 65536"/>
                      <a:gd name="T11" fmla="*/ 0 60000 65536"/>
                      <a:gd name="T12" fmla="*/ 0 60000 65536"/>
                      <a:gd name="T13" fmla="*/ 0 60000 65536"/>
                      <a:gd name="T14" fmla="*/ 0 60000 65536"/>
                      <a:gd name="T15" fmla="*/ 0 w 439"/>
                      <a:gd name="T16" fmla="*/ 0 h 552"/>
                      <a:gd name="T17" fmla="*/ 439 w 439"/>
                      <a:gd name="T18" fmla="*/ 552 h 552"/>
                    </a:gdLst>
                    <a:ahLst/>
                    <a:cxnLst>
                      <a:cxn ang="T10">
                        <a:pos x="T0" y="T1"/>
                      </a:cxn>
                      <a:cxn ang="T11">
                        <a:pos x="T2" y="T3"/>
                      </a:cxn>
                      <a:cxn ang="T12">
                        <a:pos x="T4" y="T5"/>
                      </a:cxn>
                      <a:cxn ang="T13">
                        <a:pos x="T6" y="T7"/>
                      </a:cxn>
                      <a:cxn ang="T14">
                        <a:pos x="T8" y="T9"/>
                      </a:cxn>
                    </a:cxnLst>
                    <a:rect l="T15" t="T16" r="T17" b="T18"/>
                    <a:pathLst>
                      <a:path w="439" h="552">
                        <a:moveTo>
                          <a:pt x="0" y="0"/>
                        </a:moveTo>
                        <a:lnTo>
                          <a:pt x="439" y="431"/>
                        </a:lnTo>
                        <a:lnTo>
                          <a:pt x="439" y="552"/>
                        </a:lnTo>
                        <a:lnTo>
                          <a:pt x="0" y="121"/>
                        </a:lnTo>
                        <a:lnTo>
                          <a:pt x="0" y="0"/>
                        </a:lnTo>
                        <a:close/>
                      </a:path>
                    </a:pathLst>
                  </a:custGeom>
                  <a:solidFill>
                    <a:srgbClr val="E6E6E6"/>
                  </a:solidFill>
                  <a:ln w="4763">
                    <a:solidFill>
                      <a:schemeClr val="bg2"/>
                    </a:solidFill>
                    <a:round/>
                    <a:headEnd/>
                    <a:tailEnd/>
                  </a:ln>
                </p:spPr>
                <p:txBody>
                  <a:bodyPr/>
                  <a:lstStyle/>
                  <a:p>
                    <a:endParaRPr lang="en-US"/>
                  </a:p>
                </p:txBody>
              </p:sp>
              <p:sp>
                <p:nvSpPr>
                  <p:cNvPr id="350" name="Freeform 49"/>
                  <p:cNvSpPr>
                    <a:spLocks/>
                  </p:cNvSpPr>
                  <p:nvPr/>
                </p:nvSpPr>
                <p:spPr bwMode="auto">
                  <a:xfrm>
                    <a:off x="2500" y="2122"/>
                    <a:ext cx="42" cy="552"/>
                  </a:xfrm>
                  <a:custGeom>
                    <a:avLst/>
                    <a:gdLst>
                      <a:gd name="T0" fmla="*/ 0 w 42"/>
                      <a:gd name="T1" fmla="*/ 431 h 552"/>
                      <a:gd name="T2" fmla="*/ 42 w 42"/>
                      <a:gd name="T3" fmla="*/ 0 h 552"/>
                      <a:gd name="T4" fmla="*/ 42 w 42"/>
                      <a:gd name="T5" fmla="*/ 122 h 552"/>
                      <a:gd name="T6" fmla="*/ 0 w 42"/>
                      <a:gd name="T7" fmla="*/ 552 h 552"/>
                      <a:gd name="T8" fmla="*/ 0 w 42"/>
                      <a:gd name="T9" fmla="*/ 431 h 552"/>
                      <a:gd name="T10" fmla="*/ 0 60000 65536"/>
                      <a:gd name="T11" fmla="*/ 0 60000 65536"/>
                      <a:gd name="T12" fmla="*/ 0 60000 65536"/>
                      <a:gd name="T13" fmla="*/ 0 60000 65536"/>
                      <a:gd name="T14" fmla="*/ 0 60000 65536"/>
                      <a:gd name="T15" fmla="*/ 0 w 42"/>
                      <a:gd name="T16" fmla="*/ 0 h 552"/>
                      <a:gd name="T17" fmla="*/ 42 w 42"/>
                      <a:gd name="T18" fmla="*/ 552 h 552"/>
                    </a:gdLst>
                    <a:ahLst/>
                    <a:cxnLst>
                      <a:cxn ang="T10">
                        <a:pos x="T0" y="T1"/>
                      </a:cxn>
                      <a:cxn ang="T11">
                        <a:pos x="T2" y="T3"/>
                      </a:cxn>
                      <a:cxn ang="T12">
                        <a:pos x="T4" y="T5"/>
                      </a:cxn>
                      <a:cxn ang="T13">
                        <a:pos x="T6" y="T7"/>
                      </a:cxn>
                      <a:cxn ang="T14">
                        <a:pos x="T8" y="T9"/>
                      </a:cxn>
                    </a:cxnLst>
                    <a:rect l="T15" t="T16" r="T17" b="T18"/>
                    <a:pathLst>
                      <a:path w="42" h="552">
                        <a:moveTo>
                          <a:pt x="0" y="431"/>
                        </a:moveTo>
                        <a:lnTo>
                          <a:pt x="42" y="0"/>
                        </a:lnTo>
                        <a:lnTo>
                          <a:pt x="42" y="122"/>
                        </a:lnTo>
                        <a:lnTo>
                          <a:pt x="0" y="552"/>
                        </a:lnTo>
                        <a:lnTo>
                          <a:pt x="0" y="431"/>
                        </a:lnTo>
                        <a:close/>
                      </a:path>
                    </a:pathLst>
                  </a:custGeom>
                  <a:solidFill>
                    <a:srgbClr val="E6E6E6"/>
                  </a:solidFill>
                  <a:ln w="4763">
                    <a:solidFill>
                      <a:schemeClr val="bg2"/>
                    </a:solidFill>
                    <a:round/>
                    <a:headEnd/>
                    <a:tailEnd/>
                  </a:ln>
                </p:spPr>
                <p:txBody>
                  <a:bodyPr/>
                  <a:lstStyle/>
                  <a:p>
                    <a:endParaRPr lang="en-US"/>
                  </a:p>
                </p:txBody>
              </p:sp>
              <p:sp>
                <p:nvSpPr>
                  <p:cNvPr id="351" name="Freeform 50"/>
                  <p:cNvSpPr>
                    <a:spLocks/>
                  </p:cNvSpPr>
                  <p:nvPr/>
                </p:nvSpPr>
                <p:spPr bwMode="auto">
                  <a:xfrm>
                    <a:off x="2032" y="2553"/>
                    <a:ext cx="468" cy="123"/>
                  </a:xfrm>
                  <a:custGeom>
                    <a:avLst/>
                    <a:gdLst>
                      <a:gd name="T0" fmla="*/ 0 w 468"/>
                      <a:gd name="T1" fmla="*/ 2 h 123"/>
                      <a:gd name="T2" fmla="*/ 468 w 468"/>
                      <a:gd name="T3" fmla="*/ 0 h 123"/>
                      <a:gd name="T4" fmla="*/ 468 w 468"/>
                      <a:gd name="T5" fmla="*/ 121 h 123"/>
                      <a:gd name="T6" fmla="*/ 0 w 468"/>
                      <a:gd name="T7" fmla="*/ 123 h 123"/>
                      <a:gd name="T8" fmla="*/ 0 w 468"/>
                      <a:gd name="T9" fmla="*/ 2 h 123"/>
                      <a:gd name="T10" fmla="*/ 0 60000 65536"/>
                      <a:gd name="T11" fmla="*/ 0 60000 65536"/>
                      <a:gd name="T12" fmla="*/ 0 60000 65536"/>
                      <a:gd name="T13" fmla="*/ 0 60000 65536"/>
                      <a:gd name="T14" fmla="*/ 0 60000 65536"/>
                      <a:gd name="T15" fmla="*/ 0 w 468"/>
                      <a:gd name="T16" fmla="*/ 0 h 123"/>
                      <a:gd name="T17" fmla="*/ 468 w 468"/>
                      <a:gd name="T18" fmla="*/ 123 h 123"/>
                    </a:gdLst>
                    <a:ahLst/>
                    <a:cxnLst>
                      <a:cxn ang="T10">
                        <a:pos x="T0" y="T1"/>
                      </a:cxn>
                      <a:cxn ang="T11">
                        <a:pos x="T2" y="T3"/>
                      </a:cxn>
                      <a:cxn ang="T12">
                        <a:pos x="T4" y="T5"/>
                      </a:cxn>
                      <a:cxn ang="T13">
                        <a:pos x="T6" y="T7"/>
                      </a:cxn>
                      <a:cxn ang="T14">
                        <a:pos x="T8" y="T9"/>
                      </a:cxn>
                    </a:cxnLst>
                    <a:rect l="T15" t="T16" r="T17" b="T18"/>
                    <a:pathLst>
                      <a:path w="468" h="123">
                        <a:moveTo>
                          <a:pt x="0" y="2"/>
                        </a:moveTo>
                        <a:lnTo>
                          <a:pt x="468" y="0"/>
                        </a:lnTo>
                        <a:lnTo>
                          <a:pt x="468" y="121"/>
                        </a:lnTo>
                        <a:lnTo>
                          <a:pt x="0" y="123"/>
                        </a:lnTo>
                        <a:lnTo>
                          <a:pt x="0" y="2"/>
                        </a:lnTo>
                        <a:close/>
                      </a:path>
                    </a:pathLst>
                  </a:custGeom>
                  <a:solidFill>
                    <a:srgbClr val="E6E6E6"/>
                  </a:solidFill>
                  <a:ln w="4763">
                    <a:solidFill>
                      <a:schemeClr val="bg2"/>
                    </a:solidFill>
                    <a:round/>
                    <a:headEnd/>
                    <a:tailEnd/>
                  </a:ln>
                </p:spPr>
                <p:txBody>
                  <a:bodyPr/>
                  <a:lstStyle/>
                  <a:p>
                    <a:endParaRPr lang="en-US"/>
                  </a:p>
                </p:txBody>
              </p:sp>
              <p:sp>
                <p:nvSpPr>
                  <p:cNvPr id="352" name="Freeform 51"/>
                  <p:cNvSpPr>
                    <a:spLocks/>
                  </p:cNvSpPr>
                  <p:nvPr/>
                </p:nvSpPr>
                <p:spPr bwMode="auto">
                  <a:xfrm>
                    <a:off x="1593" y="2122"/>
                    <a:ext cx="949" cy="433"/>
                  </a:xfrm>
                  <a:custGeom>
                    <a:avLst/>
                    <a:gdLst>
                      <a:gd name="T0" fmla="*/ 949 w 949"/>
                      <a:gd name="T1" fmla="*/ 0 h 433"/>
                      <a:gd name="T2" fmla="*/ 0 w 949"/>
                      <a:gd name="T3" fmla="*/ 2 h 433"/>
                      <a:gd name="T4" fmla="*/ 439 w 949"/>
                      <a:gd name="T5" fmla="*/ 433 h 433"/>
                      <a:gd name="T6" fmla="*/ 907 w 949"/>
                      <a:gd name="T7" fmla="*/ 431 h 433"/>
                      <a:gd name="T8" fmla="*/ 949 w 949"/>
                      <a:gd name="T9" fmla="*/ 0 h 433"/>
                      <a:gd name="T10" fmla="*/ 0 60000 65536"/>
                      <a:gd name="T11" fmla="*/ 0 60000 65536"/>
                      <a:gd name="T12" fmla="*/ 0 60000 65536"/>
                      <a:gd name="T13" fmla="*/ 0 60000 65536"/>
                      <a:gd name="T14" fmla="*/ 0 60000 65536"/>
                      <a:gd name="T15" fmla="*/ 0 w 949"/>
                      <a:gd name="T16" fmla="*/ 0 h 433"/>
                      <a:gd name="T17" fmla="*/ 949 w 949"/>
                      <a:gd name="T18" fmla="*/ 433 h 433"/>
                    </a:gdLst>
                    <a:ahLst/>
                    <a:cxnLst>
                      <a:cxn ang="T10">
                        <a:pos x="T0" y="T1"/>
                      </a:cxn>
                      <a:cxn ang="T11">
                        <a:pos x="T2" y="T3"/>
                      </a:cxn>
                      <a:cxn ang="T12">
                        <a:pos x="T4" y="T5"/>
                      </a:cxn>
                      <a:cxn ang="T13">
                        <a:pos x="T6" y="T7"/>
                      </a:cxn>
                      <a:cxn ang="T14">
                        <a:pos x="T8" y="T9"/>
                      </a:cxn>
                    </a:cxnLst>
                    <a:rect l="T15" t="T16" r="T17" b="T18"/>
                    <a:pathLst>
                      <a:path w="949" h="433">
                        <a:moveTo>
                          <a:pt x="949" y="0"/>
                        </a:moveTo>
                        <a:lnTo>
                          <a:pt x="0" y="2"/>
                        </a:lnTo>
                        <a:lnTo>
                          <a:pt x="439" y="433"/>
                        </a:lnTo>
                        <a:lnTo>
                          <a:pt x="907" y="431"/>
                        </a:lnTo>
                        <a:lnTo>
                          <a:pt x="949" y="0"/>
                        </a:lnTo>
                        <a:close/>
                      </a:path>
                    </a:pathLst>
                  </a:custGeom>
                  <a:solidFill>
                    <a:srgbClr val="E6E6E6"/>
                  </a:solidFill>
                  <a:ln w="4763">
                    <a:solidFill>
                      <a:schemeClr val="bg2"/>
                    </a:solidFill>
                    <a:round/>
                    <a:headEnd/>
                    <a:tailEnd/>
                  </a:ln>
                </p:spPr>
                <p:txBody>
                  <a:bodyPr/>
                  <a:lstStyle/>
                  <a:p>
                    <a:endParaRPr lang="en-US"/>
                  </a:p>
                </p:txBody>
              </p:sp>
            </p:grpSp>
            <p:grpSp>
              <p:nvGrpSpPr>
                <p:cNvPr id="343" name="Group 52"/>
                <p:cNvGrpSpPr>
                  <a:grpSpLocks/>
                </p:cNvGrpSpPr>
                <p:nvPr/>
              </p:nvGrpSpPr>
              <p:grpSpPr bwMode="auto">
                <a:xfrm>
                  <a:off x="2571" y="2122"/>
                  <a:ext cx="949" cy="552"/>
                  <a:chOff x="2571" y="2122"/>
                  <a:chExt cx="949" cy="552"/>
                </a:xfrm>
              </p:grpSpPr>
              <p:sp>
                <p:nvSpPr>
                  <p:cNvPr id="344" name="Freeform 53"/>
                  <p:cNvSpPr>
                    <a:spLocks/>
                  </p:cNvSpPr>
                  <p:nvPr/>
                </p:nvSpPr>
                <p:spPr bwMode="auto">
                  <a:xfrm>
                    <a:off x="2613" y="2122"/>
                    <a:ext cx="907" cy="552"/>
                  </a:xfrm>
                  <a:custGeom>
                    <a:avLst/>
                    <a:gdLst>
                      <a:gd name="T0" fmla="*/ 0 w 907"/>
                      <a:gd name="T1" fmla="*/ 0 h 552"/>
                      <a:gd name="T2" fmla="*/ 907 w 907"/>
                      <a:gd name="T3" fmla="*/ 431 h 552"/>
                      <a:gd name="T4" fmla="*/ 907 w 907"/>
                      <a:gd name="T5" fmla="*/ 552 h 552"/>
                      <a:gd name="T6" fmla="*/ 0 w 907"/>
                      <a:gd name="T7" fmla="*/ 122 h 552"/>
                      <a:gd name="T8" fmla="*/ 0 w 907"/>
                      <a:gd name="T9" fmla="*/ 0 h 552"/>
                      <a:gd name="T10" fmla="*/ 0 60000 65536"/>
                      <a:gd name="T11" fmla="*/ 0 60000 65536"/>
                      <a:gd name="T12" fmla="*/ 0 60000 65536"/>
                      <a:gd name="T13" fmla="*/ 0 60000 65536"/>
                      <a:gd name="T14" fmla="*/ 0 60000 65536"/>
                      <a:gd name="T15" fmla="*/ 0 w 907"/>
                      <a:gd name="T16" fmla="*/ 0 h 552"/>
                      <a:gd name="T17" fmla="*/ 907 w 907"/>
                      <a:gd name="T18" fmla="*/ 552 h 552"/>
                    </a:gdLst>
                    <a:ahLst/>
                    <a:cxnLst>
                      <a:cxn ang="T10">
                        <a:pos x="T0" y="T1"/>
                      </a:cxn>
                      <a:cxn ang="T11">
                        <a:pos x="T2" y="T3"/>
                      </a:cxn>
                      <a:cxn ang="T12">
                        <a:pos x="T4" y="T5"/>
                      </a:cxn>
                      <a:cxn ang="T13">
                        <a:pos x="T6" y="T7"/>
                      </a:cxn>
                      <a:cxn ang="T14">
                        <a:pos x="T8" y="T9"/>
                      </a:cxn>
                    </a:cxnLst>
                    <a:rect l="T15" t="T16" r="T17" b="T18"/>
                    <a:pathLst>
                      <a:path w="907" h="552">
                        <a:moveTo>
                          <a:pt x="0" y="0"/>
                        </a:moveTo>
                        <a:lnTo>
                          <a:pt x="907" y="431"/>
                        </a:lnTo>
                        <a:lnTo>
                          <a:pt x="907" y="552"/>
                        </a:lnTo>
                        <a:lnTo>
                          <a:pt x="0" y="122"/>
                        </a:lnTo>
                        <a:lnTo>
                          <a:pt x="0" y="0"/>
                        </a:lnTo>
                        <a:close/>
                      </a:path>
                    </a:pathLst>
                  </a:custGeom>
                  <a:solidFill>
                    <a:srgbClr val="E6E6E6"/>
                  </a:solidFill>
                  <a:ln w="4763">
                    <a:solidFill>
                      <a:schemeClr val="bg2"/>
                    </a:solidFill>
                    <a:round/>
                    <a:headEnd/>
                    <a:tailEnd/>
                  </a:ln>
                </p:spPr>
                <p:txBody>
                  <a:bodyPr/>
                  <a:lstStyle/>
                  <a:p>
                    <a:endParaRPr lang="en-US"/>
                  </a:p>
                </p:txBody>
              </p:sp>
              <p:sp>
                <p:nvSpPr>
                  <p:cNvPr id="345" name="Freeform 54"/>
                  <p:cNvSpPr>
                    <a:spLocks/>
                  </p:cNvSpPr>
                  <p:nvPr/>
                </p:nvSpPr>
                <p:spPr bwMode="auto">
                  <a:xfrm>
                    <a:off x="2571" y="2122"/>
                    <a:ext cx="42" cy="552"/>
                  </a:xfrm>
                  <a:custGeom>
                    <a:avLst/>
                    <a:gdLst>
                      <a:gd name="T0" fmla="*/ 0 w 42"/>
                      <a:gd name="T1" fmla="*/ 431 h 552"/>
                      <a:gd name="T2" fmla="*/ 42 w 42"/>
                      <a:gd name="T3" fmla="*/ 0 h 552"/>
                      <a:gd name="T4" fmla="*/ 42 w 42"/>
                      <a:gd name="T5" fmla="*/ 122 h 552"/>
                      <a:gd name="T6" fmla="*/ 0 w 42"/>
                      <a:gd name="T7" fmla="*/ 552 h 552"/>
                      <a:gd name="T8" fmla="*/ 0 w 42"/>
                      <a:gd name="T9" fmla="*/ 431 h 552"/>
                      <a:gd name="T10" fmla="*/ 0 60000 65536"/>
                      <a:gd name="T11" fmla="*/ 0 60000 65536"/>
                      <a:gd name="T12" fmla="*/ 0 60000 65536"/>
                      <a:gd name="T13" fmla="*/ 0 60000 65536"/>
                      <a:gd name="T14" fmla="*/ 0 60000 65536"/>
                      <a:gd name="T15" fmla="*/ 0 w 42"/>
                      <a:gd name="T16" fmla="*/ 0 h 552"/>
                      <a:gd name="T17" fmla="*/ 42 w 42"/>
                      <a:gd name="T18" fmla="*/ 552 h 552"/>
                    </a:gdLst>
                    <a:ahLst/>
                    <a:cxnLst>
                      <a:cxn ang="T10">
                        <a:pos x="T0" y="T1"/>
                      </a:cxn>
                      <a:cxn ang="T11">
                        <a:pos x="T2" y="T3"/>
                      </a:cxn>
                      <a:cxn ang="T12">
                        <a:pos x="T4" y="T5"/>
                      </a:cxn>
                      <a:cxn ang="T13">
                        <a:pos x="T6" y="T7"/>
                      </a:cxn>
                      <a:cxn ang="T14">
                        <a:pos x="T8" y="T9"/>
                      </a:cxn>
                    </a:cxnLst>
                    <a:rect l="T15" t="T16" r="T17" b="T18"/>
                    <a:pathLst>
                      <a:path w="42" h="552">
                        <a:moveTo>
                          <a:pt x="0" y="431"/>
                        </a:moveTo>
                        <a:lnTo>
                          <a:pt x="42" y="0"/>
                        </a:lnTo>
                        <a:lnTo>
                          <a:pt x="42" y="122"/>
                        </a:lnTo>
                        <a:lnTo>
                          <a:pt x="0" y="552"/>
                        </a:lnTo>
                        <a:lnTo>
                          <a:pt x="0" y="431"/>
                        </a:lnTo>
                        <a:close/>
                      </a:path>
                    </a:pathLst>
                  </a:custGeom>
                  <a:solidFill>
                    <a:srgbClr val="E6E6E6"/>
                  </a:solidFill>
                  <a:ln w="4763">
                    <a:solidFill>
                      <a:schemeClr val="bg2"/>
                    </a:solidFill>
                    <a:round/>
                    <a:headEnd/>
                    <a:tailEnd/>
                  </a:ln>
                </p:spPr>
                <p:txBody>
                  <a:bodyPr/>
                  <a:lstStyle/>
                  <a:p>
                    <a:endParaRPr lang="en-US"/>
                  </a:p>
                </p:txBody>
              </p:sp>
              <p:sp>
                <p:nvSpPr>
                  <p:cNvPr id="346" name="Rectangle 55"/>
                  <p:cNvSpPr>
                    <a:spLocks noChangeArrowheads="1"/>
                  </p:cNvSpPr>
                  <p:nvPr/>
                </p:nvSpPr>
                <p:spPr bwMode="auto">
                  <a:xfrm>
                    <a:off x="2571" y="2553"/>
                    <a:ext cx="949" cy="121"/>
                  </a:xfrm>
                  <a:prstGeom prst="rect">
                    <a:avLst/>
                  </a:prstGeom>
                  <a:solidFill>
                    <a:srgbClr val="E6E6E6"/>
                  </a:solidFill>
                  <a:ln w="4763">
                    <a:solidFill>
                      <a:schemeClr val="bg2"/>
                    </a:solidFill>
                    <a:miter lim="800000"/>
                    <a:headEnd/>
                    <a:tailEnd/>
                  </a:ln>
                </p:spPr>
                <p:txBody>
                  <a:bodyPr/>
                  <a:lstStyle/>
                  <a:p>
                    <a:endParaRPr lang="en-US"/>
                  </a:p>
                </p:txBody>
              </p:sp>
              <p:sp>
                <p:nvSpPr>
                  <p:cNvPr id="347" name="Freeform 56"/>
                  <p:cNvSpPr>
                    <a:spLocks/>
                  </p:cNvSpPr>
                  <p:nvPr/>
                </p:nvSpPr>
                <p:spPr bwMode="auto">
                  <a:xfrm>
                    <a:off x="2571" y="2122"/>
                    <a:ext cx="949" cy="431"/>
                  </a:xfrm>
                  <a:custGeom>
                    <a:avLst/>
                    <a:gdLst>
                      <a:gd name="T0" fmla="*/ 42 w 949"/>
                      <a:gd name="T1" fmla="*/ 0 h 431"/>
                      <a:gd name="T2" fmla="*/ 949 w 949"/>
                      <a:gd name="T3" fmla="*/ 431 h 431"/>
                      <a:gd name="T4" fmla="*/ 0 w 949"/>
                      <a:gd name="T5" fmla="*/ 431 h 431"/>
                      <a:gd name="T6" fmla="*/ 42 w 949"/>
                      <a:gd name="T7" fmla="*/ 0 h 431"/>
                      <a:gd name="T8" fmla="*/ 0 60000 65536"/>
                      <a:gd name="T9" fmla="*/ 0 60000 65536"/>
                      <a:gd name="T10" fmla="*/ 0 60000 65536"/>
                      <a:gd name="T11" fmla="*/ 0 60000 65536"/>
                      <a:gd name="T12" fmla="*/ 0 w 949"/>
                      <a:gd name="T13" fmla="*/ 0 h 431"/>
                      <a:gd name="T14" fmla="*/ 949 w 949"/>
                      <a:gd name="T15" fmla="*/ 431 h 431"/>
                    </a:gdLst>
                    <a:ahLst/>
                    <a:cxnLst>
                      <a:cxn ang="T8">
                        <a:pos x="T0" y="T1"/>
                      </a:cxn>
                      <a:cxn ang="T9">
                        <a:pos x="T2" y="T3"/>
                      </a:cxn>
                      <a:cxn ang="T10">
                        <a:pos x="T4" y="T5"/>
                      </a:cxn>
                      <a:cxn ang="T11">
                        <a:pos x="T6" y="T7"/>
                      </a:cxn>
                    </a:cxnLst>
                    <a:rect l="T12" t="T13" r="T14" b="T15"/>
                    <a:pathLst>
                      <a:path w="949" h="431">
                        <a:moveTo>
                          <a:pt x="42" y="0"/>
                        </a:moveTo>
                        <a:lnTo>
                          <a:pt x="949" y="431"/>
                        </a:lnTo>
                        <a:lnTo>
                          <a:pt x="0" y="431"/>
                        </a:lnTo>
                        <a:lnTo>
                          <a:pt x="42" y="0"/>
                        </a:lnTo>
                        <a:close/>
                      </a:path>
                    </a:pathLst>
                  </a:custGeom>
                  <a:solidFill>
                    <a:srgbClr val="E6E6E6"/>
                  </a:solidFill>
                  <a:ln w="4763">
                    <a:solidFill>
                      <a:schemeClr val="bg2"/>
                    </a:solidFill>
                    <a:round/>
                    <a:headEnd/>
                    <a:tailEnd/>
                  </a:ln>
                </p:spPr>
                <p:txBody>
                  <a:bodyPr/>
                  <a:lstStyle/>
                  <a:p>
                    <a:endParaRPr lang="en-US"/>
                  </a:p>
                </p:txBody>
              </p:sp>
            </p:grpSp>
          </p:grpSp>
          <p:grpSp>
            <p:nvGrpSpPr>
              <p:cNvPr id="312" name="Group 57"/>
              <p:cNvGrpSpPr>
                <a:grpSpLocks/>
              </p:cNvGrpSpPr>
              <p:nvPr/>
            </p:nvGrpSpPr>
            <p:grpSpPr bwMode="auto">
              <a:xfrm>
                <a:off x="1619" y="1999"/>
                <a:ext cx="2477" cy="552"/>
                <a:chOff x="1619" y="1999"/>
                <a:chExt cx="2477" cy="552"/>
              </a:xfrm>
            </p:grpSpPr>
            <p:grpSp>
              <p:nvGrpSpPr>
                <p:cNvPr id="313" name="Group 58"/>
                <p:cNvGrpSpPr>
                  <a:grpSpLocks/>
                </p:cNvGrpSpPr>
                <p:nvPr/>
              </p:nvGrpSpPr>
              <p:grpSpPr bwMode="auto">
                <a:xfrm>
                  <a:off x="3191" y="1999"/>
                  <a:ext cx="905" cy="552"/>
                  <a:chOff x="3191" y="1999"/>
                  <a:chExt cx="905" cy="552"/>
                </a:xfrm>
              </p:grpSpPr>
              <p:sp>
                <p:nvSpPr>
                  <p:cNvPr id="335" name="Rectangle 59"/>
                  <p:cNvSpPr>
                    <a:spLocks noChangeArrowheads="1"/>
                  </p:cNvSpPr>
                  <p:nvPr/>
                </p:nvSpPr>
                <p:spPr bwMode="auto">
                  <a:xfrm>
                    <a:off x="3191" y="1999"/>
                    <a:ext cx="479" cy="122"/>
                  </a:xfrm>
                  <a:prstGeom prst="rect">
                    <a:avLst/>
                  </a:prstGeom>
                  <a:solidFill>
                    <a:srgbClr val="CCFFCC"/>
                  </a:solidFill>
                  <a:ln w="4763">
                    <a:solidFill>
                      <a:schemeClr val="bg2"/>
                    </a:solidFill>
                    <a:miter lim="800000"/>
                    <a:headEnd/>
                    <a:tailEnd/>
                  </a:ln>
                </p:spPr>
                <p:txBody>
                  <a:bodyPr/>
                  <a:lstStyle/>
                  <a:p>
                    <a:endParaRPr lang="en-US"/>
                  </a:p>
                </p:txBody>
              </p:sp>
              <p:sp>
                <p:nvSpPr>
                  <p:cNvPr id="336" name="Freeform 60"/>
                  <p:cNvSpPr>
                    <a:spLocks/>
                  </p:cNvSpPr>
                  <p:nvPr/>
                </p:nvSpPr>
                <p:spPr bwMode="auto">
                  <a:xfrm>
                    <a:off x="3670" y="1999"/>
                    <a:ext cx="426" cy="552"/>
                  </a:xfrm>
                  <a:custGeom>
                    <a:avLst/>
                    <a:gdLst>
                      <a:gd name="T0" fmla="*/ 426 w 426"/>
                      <a:gd name="T1" fmla="*/ 431 h 552"/>
                      <a:gd name="T2" fmla="*/ 0 w 426"/>
                      <a:gd name="T3" fmla="*/ 0 h 552"/>
                      <a:gd name="T4" fmla="*/ 0 w 426"/>
                      <a:gd name="T5" fmla="*/ 122 h 552"/>
                      <a:gd name="T6" fmla="*/ 426 w 426"/>
                      <a:gd name="T7" fmla="*/ 552 h 552"/>
                      <a:gd name="T8" fmla="*/ 426 w 426"/>
                      <a:gd name="T9" fmla="*/ 431 h 552"/>
                      <a:gd name="T10" fmla="*/ 0 60000 65536"/>
                      <a:gd name="T11" fmla="*/ 0 60000 65536"/>
                      <a:gd name="T12" fmla="*/ 0 60000 65536"/>
                      <a:gd name="T13" fmla="*/ 0 60000 65536"/>
                      <a:gd name="T14" fmla="*/ 0 60000 65536"/>
                      <a:gd name="T15" fmla="*/ 0 w 426"/>
                      <a:gd name="T16" fmla="*/ 0 h 552"/>
                      <a:gd name="T17" fmla="*/ 426 w 426"/>
                      <a:gd name="T18" fmla="*/ 552 h 552"/>
                    </a:gdLst>
                    <a:ahLst/>
                    <a:cxnLst>
                      <a:cxn ang="T10">
                        <a:pos x="T0" y="T1"/>
                      </a:cxn>
                      <a:cxn ang="T11">
                        <a:pos x="T2" y="T3"/>
                      </a:cxn>
                      <a:cxn ang="T12">
                        <a:pos x="T4" y="T5"/>
                      </a:cxn>
                      <a:cxn ang="T13">
                        <a:pos x="T6" y="T7"/>
                      </a:cxn>
                      <a:cxn ang="T14">
                        <a:pos x="T8" y="T9"/>
                      </a:cxn>
                    </a:cxnLst>
                    <a:rect l="T15" t="T16" r="T17" b="T18"/>
                    <a:pathLst>
                      <a:path w="426" h="552">
                        <a:moveTo>
                          <a:pt x="426" y="431"/>
                        </a:moveTo>
                        <a:lnTo>
                          <a:pt x="0" y="0"/>
                        </a:lnTo>
                        <a:lnTo>
                          <a:pt x="0" y="122"/>
                        </a:lnTo>
                        <a:lnTo>
                          <a:pt x="426" y="552"/>
                        </a:lnTo>
                        <a:lnTo>
                          <a:pt x="426" y="431"/>
                        </a:lnTo>
                        <a:close/>
                      </a:path>
                    </a:pathLst>
                  </a:custGeom>
                  <a:solidFill>
                    <a:srgbClr val="CCFFCC"/>
                  </a:solidFill>
                  <a:ln w="4763">
                    <a:solidFill>
                      <a:schemeClr val="bg2"/>
                    </a:solidFill>
                    <a:round/>
                    <a:headEnd/>
                    <a:tailEnd/>
                  </a:ln>
                </p:spPr>
                <p:txBody>
                  <a:bodyPr/>
                  <a:lstStyle/>
                  <a:p>
                    <a:endParaRPr lang="en-US"/>
                  </a:p>
                </p:txBody>
              </p:sp>
              <p:sp>
                <p:nvSpPr>
                  <p:cNvPr id="337" name="Freeform 61"/>
                  <p:cNvSpPr>
                    <a:spLocks/>
                  </p:cNvSpPr>
                  <p:nvPr/>
                </p:nvSpPr>
                <p:spPr bwMode="auto">
                  <a:xfrm>
                    <a:off x="3191" y="1999"/>
                    <a:ext cx="422" cy="552"/>
                  </a:xfrm>
                  <a:custGeom>
                    <a:avLst/>
                    <a:gdLst>
                      <a:gd name="T0" fmla="*/ 0 w 422"/>
                      <a:gd name="T1" fmla="*/ 0 h 552"/>
                      <a:gd name="T2" fmla="*/ 422 w 422"/>
                      <a:gd name="T3" fmla="*/ 431 h 552"/>
                      <a:gd name="T4" fmla="*/ 422 w 422"/>
                      <a:gd name="T5" fmla="*/ 552 h 552"/>
                      <a:gd name="T6" fmla="*/ 0 w 422"/>
                      <a:gd name="T7" fmla="*/ 122 h 552"/>
                      <a:gd name="T8" fmla="*/ 0 w 422"/>
                      <a:gd name="T9" fmla="*/ 0 h 552"/>
                      <a:gd name="T10" fmla="*/ 0 60000 65536"/>
                      <a:gd name="T11" fmla="*/ 0 60000 65536"/>
                      <a:gd name="T12" fmla="*/ 0 60000 65536"/>
                      <a:gd name="T13" fmla="*/ 0 60000 65536"/>
                      <a:gd name="T14" fmla="*/ 0 60000 65536"/>
                      <a:gd name="T15" fmla="*/ 0 w 422"/>
                      <a:gd name="T16" fmla="*/ 0 h 552"/>
                      <a:gd name="T17" fmla="*/ 422 w 422"/>
                      <a:gd name="T18" fmla="*/ 552 h 552"/>
                    </a:gdLst>
                    <a:ahLst/>
                    <a:cxnLst>
                      <a:cxn ang="T10">
                        <a:pos x="T0" y="T1"/>
                      </a:cxn>
                      <a:cxn ang="T11">
                        <a:pos x="T2" y="T3"/>
                      </a:cxn>
                      <a:cxn ang="T12">
                        <a:pos x="T4" y="T5"/>
                      </a:cxn>
                      <a:cxn ang="T13">
                        <a:pos x="T6" y="T7"/>
                      </a:cxn>
                      <a:cxn ang="T14">
                        <a:pos x="T8" y="T9"/>
                      </a:cxn>
                    </a:cxnLst>
                    <a:rect l="T15" t="T16" r="T17" b="T18"/>
                    <a:pathLst>
                      <a:path w="422" h="552">
                        <a:moveTo>
                          <a:pt x="0" y="0"/>
                        </a:moveTo>
                        <a:lnTo>
                          <a:pt x="422" y="431"/>
                        </a:lnTo>
                        <a:lnTo>
                          <a:pt x="422"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338" name="Rectangle 62"/>
                  <p:cNvSpPr>
                    <a:spLocks noChangeArrowheads="1"/>
                  </p:cNvSpPr>
                  <p:nvPr/>
                </p:nvSpPr>
                <p:spPr bwMode="auto">
                  <a:xfrm>
                    <a:off x="3607" y="2430"/>
                    <a:ext cx="489" cy="121"/>
                  </a:xfrm>
                  <a:prstGeom prst="rect">
                    <a:avLst/>
                  </a:prstGeom>
                  <a:solidFill>
                    <a:srgbClr val="CCFFCC"/>
                  </a:solidFill>
                  <a:ln w="4763">
                    <a:solidFill>
                      <a:schemeClr val="bg2"/>
                    </a:solidFill>
                    <a:miter lim="800000"/>
                    <a:headEnd/>
                    <a:tailEnd/>
                  </a:ln>
                </p:spPr>
                <p:txBody>
                  <a:bodyPr/>
                  <a:lstStyle/>
                  <a:p>
                    <a:endParaRPr lang="en-US"/>
                  </a:p>
                </p:txBody>
              </p:sp>
              <p:sp>
                <p:nvSpPr>
                  <p:cNvPr id="339" name="Freeform 63"/>
                  <p:cNvSpPr>
                    <a:spLocks/>
                  </p:cNvSpPr>
                  <p:nvPr/>
                </p:nvSpPr>
                <p:spPr bwMode="auto">
                  <a:xfrm>
                    <a:off x="3191" y="1999"/>
                    <a:ext cx="905" cy="431"/>
                  </a:xfrm>
                  <a:custGeom>
                    <a:avLst/>
                    <a:gdLst>
                      <a:gd name="T0" fmla="*/ 416 w 905"/>
                      <a:gd name="T1" fmla="*/ 431 h 431"/>
                      <a:gd name="T2" fmla="*/ 905 w 905"/>
                      <a:gd name="T3" fmla="*/ 431 h 431"/>
                      <a:gd name="T4" fmla="*/ 479 w 905"/>
                      <a:gd name="T5" fmla="*/ 0 h 431"/>
                      <a:gd name="T6" fmla="*/ 0 w 905"/>
                      <a:gd name="T7" fmla="*/ 0 h 431"/>
                      <a:gd name="T8" fmla="*/ 422 w 905"/>
                      <a:gd name="T9" fmla="*/ 431 h 431"/>
                      <a:gd name="T10" fmla="*/ 416 w 905"/>
                      <a:gd name="T11" fmla="*/ 431 h 431"/>
                      <a:gd name="T12" fmla="*/ 0 60000 65536"/>
                      <a:gd name="T13" fmla="*/ 0 60000 65536"/>
                      <a:gd name="T14" fmla="*/ 0 60000 65536"/>
                      <a:gd name="T15" fmla="*/ 0 60000 65536"/>
                      <a:gd name="T16" fmla="*/ 0 60000 65536"/>
                      <a:gd name="T17" fmla="*/ 0 60000 65536"/>
                      <a:gd name="T18" fmla="*/ 0 w 905"/>
                      <a:gd name="T19" fmla="*/ 0 h 431"/>
                      <a:gd name="T20" fmla="*/ 905 w 905"/>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5" h="431">
                        <a:moveTo>
                          <a:pt x="416" y="431"/>
                        </a:moveTo>
                        <a:lnTo>
                          <a:pt x="905" y="431"/>
                        </a:lnTo>
                        <a:lnTo>
                          <a:pt x="479" y="0"/>
                        </a:lnTo>
                        <a:lnTo>
                          <a:pt x="0" y="0"/>
                        </a:lnTo>
                        <a:lnTo>
                          <a:pt x="422" y="431"/>
                        </a:lnTo>
                        <a:lnTo>
                          <a:pt x="416" y="431"/>
                        </a:lnTo>
                        <a:close/>
                      </a:path>
                    </a:pathLst>
                  </a:custGeom>
                  <a:solidFill>
                    <a:srgbClr val="CCFFCC"/>
                  </a:solidFill>
                  <a:ln w="9525">
                    <a:solidFill>
                      <a:schemeClr val="bg2"/>
                    </a:solidFill>
                    <a:round/>
                    <a:headEnd/>
                    <a:tailEnd/>
                  </a:ln>
                </p:spPr>
                <p:txBody>
                  <a:bodyPr/>
                  <a:lstStyle/>
                  <a:p>
                    <a:endParaRPr lang="en-US"/>
                  </a:p>
                </p:txBody>
              </p:sp>
              <p:sp>
                <p:nvSpPr>
                  <p:cNvPr id="340" name="Freeform 64"/>
                  <p:cNvSpPr>
                    <a:spLocks/>
                  </p:cNvSpPr>
                  <p:nvPr/>
                </p:nvSpPr>
                <p:spPr bwMode="auto">
                  <a:xfrm>
                    <a:off x="3191" y="1999"/>
                    <a:ext cx="905" cy="431"/>
                  </a:xfrm>
                  <a:custGeom>
                    <a:avLst/>
                    <a:gdLst>
                      <a:gd name="T0" fmla="*/ 416 w 905"/>
                      <a:gd name="T1" fmla="*/ 431 h 431"/>
                      <a:gd name="T2" fmla="*/ 905 w 905"/>
                      <a:gd name="T3" fmla="*/ 431 h 431"/>
                      <a:gd name="T4" fmla="*/ 479 w 905"/>
                      <a:gd name="T5" fmla="*/ 0 h 431"/>
                      <a:gd name="T6" fmla="*/ 0 w 905"/>
                      <a:gd name="T7" fmla="*/ 0 h 431"/>
                      <a:gd name="T8" fmla="*/ 422 w 905"/>
                      <a:gd name="T9" fmla="*/ 431 h 431"/>
                      <a:gd name="T10" fmla="*/ 0 60000 65536"/>
                      <a:gd name="T11" fmla="*/ 0 60000 65536"/>
                      <a:gd name="T12" fmla="*/ 0 60000 65536"/>
                      <a:gd name="T13" fmla="*/ 0 60000 65536"/>
                      <a:gd name="T14" fmla="*/ 0 60000 65536"/>
                      <a:gd name="T15" fmla="*/ 0 w 905"/>
                      <a:gd name="T16" fmla="*/ 0 h 431"/>
                      <a:gd name="T17" fmla="*/ 905 w 905"/>
                      <a:gd name="T18" fmla="*/ 431 h 431"/>
                    </a:gdLst>
                    <a:ahLst/>
                    <a:cxnLst>
                      <a:cxn ang="T10">
                        <a:pos x="T0" y="T1"/>
                      </a:cxn>
                      <a:cxn ang="T11">
                        <a:pos x="T2" y="T3"/>
                      </a:cxn>
                      <a:cxn ang="T12">
                        <a:pos x="T4" y="T5"/>
                      </a:cxn>
                      <a:cxn ang="T13">
                        <a:pos x="T6" y="T7"/>
                      </a:cxn>
                      <a:cxn ang="T14">
                        <a:pos x="T8" y="T9"/>
                      </a:cxn>
                    </a:cxnLst>
                    <a:rect l="T15" t="T16" r="T17" b="T18"/>
                    <a:pathLst>
                      <a:path w="905" h="431">
                        <a:moveTo>
                          <a:pt x="416" y="431"/>
                        </a:moveTo>
                        <a:lnTo>
                          <a:pt x="905" y="431"/>
                        </a:lnTo>
                        <a:lnTo>
                          <a:pt x="479" y="0"/>
                        </a:lnTo>
                        <a:lnTo>
                          <a:pt x="0" y="0"/>
                        </a:lnTo>
                        <a:lnTo>
                          <a:pt x="422" y="431"/>
                        </a:lnTo>
                      </a:path>
                    </a:pathLst>
                  </a:custGeom>
                  <a:noFill/>
                  <a:ln w="4763">
                    <a:solidFill>
                      <a:schemeClr val="bg2"/>
                    </a:solidFill>
                    <a:round/>
                    <a:headEnd/>
                    <a:tailEnd/>
                  </a:ln>
                </p:spPr>
                <p:txBody>
                  <a:bodyPr/>
                  <a:lstStyle/>
                  <a:p>
                    <a:endParaRPr lang="en-US"/>
                  </a:p>
                </p:txBody>
              </p:sp>
            </p:grpSp>
            <p:grpSp>
              <p:nvGrpSpPr>
                <p:cNvPr id="314" name="Group 65"/>
                <p:cNvGrpSpPr>
                  <a:grpSpLocks/>
                </p:cNvGrpSpPr>
                <p:nvPr/>
              </p:nvGrpSpPr>
              <p:grpSpPr bwMode="auto">
                <a:xfrm>
                  <a:off x="2666" y="1999"/>
                  <a:ext cx="905" cy="552"/>
                  <a:chOff x="2666" y="1999"/>
                  <a:chExt cx="905" cy="552"/>
                </a:xfrm>
              </p:grpSpPr>
              <p:sp>
                <p:nvSpPr>
                  <p:cNvPr id="329" name="Rectangle 66"/>
                  <p:cNvSpPr>
                    <a:spLocks noChangeArrowheads="1"/>
                  </p:cNvSpPr>
                  <p:nvPr/>
                </p:nvSpPr>
                <p:spPr bwMode="auto">
                  <a:xfrm>
                    <a:off x="2666" y="1999"/>
                    <a:ext cx="480" cy="122"/>
                  </a:xfrm>
                  <a:prstGeom prst="rect">
                    <a:avLst/>
                  </a:prstGeom>
                  <a:solidFill>
                    <a:srgbClr val="CCFFCC"/>
                  </a:solidFill>
                  <a:ln w="4763">
                    <a:solidFill>
                      <a:schemeClr val="bg2"/>
                    </a:solidFill>
                    <a:miter lim="800000"/>
                    <a:headEnd/>
                    <a:tailEnd/>
                  </a:ln>
                </p:spPr>
                <p:txBody>
                  <a:bodyPr/>
                  <a:lstStyle/>
                  <a:p>
                    <a:endParaRPr lang="en-US"/>
                  </a:p>
                </p:txBody>
              </p:sp>
              <p:sp>
                <p:nvSpPr>
                  <p:cNvPr id="330" name="Freeform 67"/>
                  <p:cNvSpPr>
                    <a:spLocks/>
                  </p:cNvSpPr>
                  <p:nvPr/>
                </p:nvSpPr>
                <p:spPr bwMode="auto">
                  <a:xfrm>
                    <a:off x="3146" y="1999"/>
                    <a:ext cx="425" cy="552"/>
                  </a:xfrm>
                  <a:custGeom>
                    <a:avLst/>
                    <a:gdLst>
                      <a:gd name="T0" fmla="*/ 425 w 425"/>
                      <a:gd name="T1" fmla="*/ 431 h 552"/>
                      <a:gd name="T2" fmla="*/ 0 w 425"/>
                      <a:gd name="T3" fmla="*/ 0 h 552"/>
                      <a:gd name="T4" fmla="*/ 0 w 425"/>
                      <a:gd name="T5" fmla="*/ 122 h 552"/>
                      <a:gd name="T6" fmla="*/ 425 w 425"/>
                      <a:gd name="T7" fmla="*/ 552 h 552"/>
                      <a:gd name="T8" fmla="*/ 425 w 425"/>
                      <a:gd name="T9" fmla="*/ 431 h 552"/>
                      <a:gd name="T10" fmla="*/ 0 60000 65536"/>
                      <a:gd name="T11" fmla="*/ 0 60000 65536"/>
                      <a:gd name="T12" fmla="*/ 0 60000 65536"/>
                      <a:gd name="T13" fmla="*/ 0 60000 65536"/>
                      <a:gd name="T14" fmla="*/ 0 60000 65536"/>
                      <a:gd name="T15" fmla="*/ 0 w 425"/>
                      <a:gd name="T16" fmla="*/ 0 h 552"/>
                      <a:gd name="T17" fmla="*/ 425 w 425"/>
                      <a:gd name="T18" fmla="*/ 552 h 552"/>
                    </a:gdLst>
                    <a:ahLst/>
                    <a:cxnLst>
                      <a:cxn ang="T10">
                        <a:pos x="T0" y="T1"/>
                      </a:cxn>
                      <a:cxn ang="T11">
                        <a:pos x="T2" y="T3"/>
                      </a:cxn>
                      <a:cxn ang="T12">
                        <a:pos x="T4" y="T5"/>
                      </a:cxn>
                      <a:cxn ang="T13">
                        <a:pos x="T6" y="T7"/>
                      </a:cxn>
                      <a:cxn ang="T14">
                        <a:pos x="T8" y="T9"/>
                      </a:cxn>
                    </a:cxnLst>
                    <a:rect l="T15" t="T16" r="T17" b="T18"/>
                    <a:pathLst>
                      <a:path w="425" h="552">
                        <a:moveTo>
                          <a:pt x="425" y="431"/>
                        </a:moveTo>
                        <a:lnTo>
                          <a:pt x="0" y="0"/>
                        </a:lnTo>
                        <a:lnTo>
                          <a:pt x="0" y="122"/>
                        </a:lnTo>
                        <a:lnTo>
                          <a:pt x="425" y="552"/>
                        </a:lnTo>
                        <a:lnTo>
                          <a:pt x="425" y="431"/>
                        </a:lnTo>
                        <a:close/>
                      </a:path>
                    </a:pathLst>
                  </a:custGeom>
                  <a:solidFill>
                    <a:srgbClr val="CCFFCC"/>
                  </a:solidFill>
                  <a:ln w="4763">
                    <a:solidFill>
                      <a:schemeClr val="bg2"/>
                    </a:solidFill>
                    <a:round/>
                    <a:headEnd/>
                    <a:tailEnd/>
                  </a:ln>
                </p:spPr>
                <p:txBody>
                  <a:bodyPr/>
                  <a:lstStyle/>
                  <a:p>
                    <a:endParaRPr lang="en-US"/>
                  </a:p>
                </p:txBody>
              </p:sp>
              <p:sp>
                <p:nvSpPr>
                  <p:cNvPr id="331" name="Freeform 68"/>
                  <p:cNvSpPr>
                    <a:spLocks/>
                  </p:cNvSpPr>
                  <p:nvPr/>
                </p:nvSpPr>
                <p:spPr bwMode="auto">
                  <a:xfrm>
                    <a:off x="2666" y="1999"/>
                    <a:ext cx="423" cy="552"/>
                  </a:xfrm>
                  <a:custGeom>
                    <a:avLst/>
                    <a:gdLst>
                      <a:gd name="T0" fmla="*/ 0 w 423"/>
                      <a:gd name="T1" fmla="*/ 0 h 552"/>
                      <a:gd name="T2" fmla="*/ 423 w 423"/>
                      <a:gd name="T3" fmla="*/ 431 h 552"/>
                      <a:gd name="T4" fmla="*/ 423 w 423"/>
                      <a:gd name="T5" fmla="*/ 552 h 552"/>
                      <a:gd name="T6" fmla="*/ 0 w 423"/>
                      <a:gd name="T7" fmla="*/ 122 h 552"/>
                      <a:gd name="T8" fmla="*/ 0 w 423"/>
                      <a:gd name="T9" fmla="*/ 0 h 552"/>
                      <a:gd name="T10" fmla="*/ 0 60000 65536"/>
                      <a:gd name="T11" fmla="*/ 0 60000 65536"/>
                      <a:gd name="T12" fmla="*/ 0 60000 65536"/>
                      <a:gd name="T13" fmla="*/ 0 60000 65536"/>
                      <a:gd name="T14" fmla="*/ 0 60000 65536"/>
                      <a:gd name="T15" fmla="*/ 0 w 423"/>
                      <a:gd name="T16" fmla="*/ 0 h 552"/>
                      <a:gd name="T17" fmla="*/ 423 w 423"/>
                      <a:gd name="T18" fmla="*/ 552 h 552"/>
                    </a:gdLst>
                    <a:ahLst/>
                    <a:cxnLst>
                      <a:cxn ang="T10">
                        <a:pos x="T0" y="T1"/>
                      </a:cxn>
                      <a:cxn ang="T11">
                        <a:pos x="T2" y="T3"/>
                      </a:cxn>
                      <a:cxn ang="T12">
                        <a:pos x="T4" y="T5"/>
                      </a:cxn>
                      <a:cxn ang="T13">
                        <a:pos x="T6" y="T7"/>
                      </a:cxn>
                      <a:cxn ang="T14">
                        <a:pos x="T8" y="T9"/>
                      </a:cxn>
                    </a:cxnLst>
                    <a:rect l="T15" t="T16" r="T17" b="T18"/>
                    <a:pathLst>
                      <a:path w="423" h="552">
                        <a:moveTo>
                          <a:pt x="0" y="0"/>
                        </a:moveTo>
                        <a:lnTo>
                          <a:pt x="423" y="431"/>
                        </a:lnTo>
                        <a:lnTo>
                          <a:pt x="423"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332" name="Rectangle 69"/>
                  <p:cNvSpPr>
                    <a:spLocks noChangeArrowheads="1"/>
                  </p:cNvSpPr>
                  <p:nvPr/>
                </p:nvSpPr>
                <p:spPr bwMode="auto">
                  <a:xfrm>
                    <a:off x="3084" y="2430"/>
                    <a:ext cx="487" cy="121"/>
                  </a:xfrm>
                  <a:prstGeom prst="rect">
                    <a:avLst/>
                  </a:prstGeom>
                  <a:solidFill>
                    <a:srgbClr val="CCFFCC"/>
                  </a:solidFill>
                  <a:ln w="4763">
                    <a:solidFill>
                      <a:schemeClr val="bg2"/>
                    </a:solidFill>
                    <a:miter lim="800000"/>
                    <a:headEnd/>
                    <a:tailEnd/>
                  </a:ln>
                </p:spPr>
                <p:txBody>
                  <a:bodyPr/>
                  <a:lstStyle/>
                  <a:p>
                    <a:endParaRPr lang="en-US"/>
                  </a:p>
                </p:txBody>
              </p:sp>
              <p:sp>
                <p:nvSpPr>
                  <p:cNvPr id="333" name="Freeform 70"/>
                  <p:cNvSpPr>
                    <a:spLocks/>
                  </p:cNvSpPr>
                  <p:nvPr/>
                </p:nvSpPr>
                <p:spPr bwMode="auto">
                  <a:xfrm>
                    <a:off x="2666" y="1999"/>
                    <a:ext cx="905" cy="431"/>
                  </a:xfrm>
                  <a:custGeom>
                    <a:avLst/>
                    <a:gdLst>
                      <a:gd name="T0" fmla="*/ 418 w 905"/>
                      <a:gd name="T1" fmla="*/ 431 h 431"/>
                      <a:gd name="T2" fmla="*/ 905 w 905"/>
                      <a:gd name="T3" fmla="*/ 431 h 431"/>
                      <a:gd name="T4" fmla="*/ 480 w 905"/>
                      <a:gd name="T5" fmla="*/ 0 h 431"/>
                      <a:gd name="T6" fmla="*/ 0 w 905"/>
                      <a:gd name="T7" fmla="*/ 0 h 431"/>
                      <a:gd name="T8" fmla="*/ 423 w 905"/>
                      <a:gd name="T9" fmla="*/ 431 h 431"/>
                      <a:gd name="T10" fmla="*/ 418 w 905"/>
                      <a:gd name="T11" fmla="*/ 431 h 431"/>
                      <a:gd name="T12" fmla="*/ 0 60000 65536"/>
                      <a:gd name="T13" fmla="*/ 0 60000 65536"/>
                      <a:gd name="T14" fmla="*/ 0 60000 65536"/>
                      <a:gd name="T15" fmla="*/ 0 60000 65536"/>
                      <a:gd name="T16" fmla="*/ 0 60000 65536"/>
                      <a:gd name="T17" fmla="*/ 0 60000 65536"/>
                      <a:gd name="T18" fmla="*/ 0 w 905"/>
                      <a:gd name="T19" fmla="*/ 0 h 431"/>
                      <a:gd name="T20" fmla="*/ 905 w 905"/>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5" h="431">
                        <a:moveTo>
                          <a:pt x="418" y="431"/>
                        </a:moveTo>
                        <a:lnTo>
                          <a:pt x="905" y="431"/>
                        </a:lnTo>
                        <a:lnTo>
                          <a:pt x="480" y="0"/>
                        </a:lnTo>
                        <a:lnTo>
                          <a:pt x="0" y="0"/>
                        </a:lnTo>
                        <a:lnTo>
                          <a:pt x="423" y="431"/>
                        </a:lnTo>
                        <a:lnTo>
                          <a:pt x="418" y="431"/>
                        </a:lnTo>
                        <a:close/>
                      </a:path>
                    </a:pathLst>
                  </a:custGeom>
                  <a:solidFill>
                    <a:srgbClr val="CCFFCC"/>
                  </a:solidFill>
                  <a:ln w="9525">
                    <a:solidFill>
                      <a:schemeClr val="bg2"/>
                    </a:solidFill>
                    <a:round/>
                    <a:headEnd/>
                    <a:tailEnd/>
                  </a:ln>
                </p:spPr>
                <p:txBody>
                  <a:bodyPr/>
                  <a:lstStyle/>
                  <a:p>
                    <a:endParaRPr lang="en-US"/>
                  </a:p>
                </p:txBody>
              </p:sp>
              <p:sp>
                <p:nvSpPr>
                  <p:cNvPr id="334" name="Freeform 71"/>
                  <p:cNvSpPr>
                    <a:spLocks/>
                  </p:cNvSpPr>
                  <p:nvPr/>
                </p:nvSpPr>
                <p:spPr bwMode="auto">
                  <a:xfrm>
                    <a:off x="2666" y="1999"/>
                    <a:ext cx="905" cy="431"/>
                  </a:xfrm>
                  <a:custGeom>
                    <a:avLst/>
                    <a:gdLst>
                      <a:gd name="T0" fmla="*/ 418 w 905"/>
                      <a:gd name="T1" fmla="*/ 431 h 431"/>
                      <a:gd name="T2" fmla="*/ 905 w 905"/>
                      <a:gd name="T3" fmla="*/ 431 h 431"/>
                      <a:gd name="T4" fmla="*/ 480 w 905"/>
                      <a:gd name="T5" fmla="*/ 0 h 431"/>
                      <a:gd name="T6" fmla="*/ 0 w 905"/>
                      <a:gd name="T7" fmla="*/ 0 h 431"/>
                      <a:gd name="T8" fmla="*/ 423 w 905"/>
                      <a:gd name="T9" fmla="*/ 431 h 431"/>
                      <a:gd name="T10" fmla="*/ 0 60000 65536"/>
                      <a:gd name="T11" fmla="*/ 0 60000 65536"/>
                      <a:gd name="T12" fmla="*/ 0 60000 65536"/>
                      <a:gd name="T13" fmla="*/ 0 60000 65536"/>
                      <a:gd name="T14" fmla="*/ 0 60000 65536"/>
                      <a:gd name="T15" fmla="*/ 0 w 905"/>
                      <a:gd name="T16" fmla="*/ 0 h 431"/>
                      <a:gd name="T17" fmla="*/ 905 w 905"/>
                      <a:gd name="T18" fmla="*/ 431 h 431"/>
                    </a:gdLst>
                    <a:ahLst/>
                    <a:cxnLst>
                      <a:cxn ang="T10">
                        <a:pos x="T0" y="T1"/>
                      </a:cxn>
                      <a:cxn ang="T11">
                        <a:pos x="T2" y="T3"/>
                      </a:cxn>
                      <a:cxn ang="T12">
                        <a:pos x="T4" y="T5"/>
                      </a:cxn>
                      <a:cxn ang="T13">
                        <a:pos x="T6" y="T7"/>
                      </a:cxn>
                      <a:cxn ang="T14">
                        <a:pos x="T8" y="T9"/>
                      </a:cxn>
                    </a:cxnLst>
                    <a:rect l="T15" t="T16" r="T17" b="T18"/>
                    <a:pathLst>
                      <a:path w="905" h="431">
                        <a:moveTo>
                          <a:pt x="418" y="431"/>
                        </a:moveTo>
                        <a:lnTo>
                          <a:pt x="905" y="431"/>
                        </a:lnTo>
                        <a:lnTo>
                          <a:pt x="480" y="0"/>
                        </a:lnTo>
                        <a:lnTo>
                          <a:pt x="0" y="0"/>
                        </a:lnTo>
                        <a:lnTo>
                          <a:pt x="423" y="431"/>
                        </a:lnTo>
                      </a:path>
                    </a:pathLst>
                  </a:custGeom>
                  <a:noFill/>
                  <a:ln w="4763">
                    <a:solidFill>
                      <a:schemeClr val="bg2"/>
                    </a:solidFill>
                    <a:round/>
                    <a:headEnd/>
                    <a:tailEnd/>
                  </a:ln>
                </p:spPr>
                <p:txBody>
                  <a:bodyPr/>
                  <a:lstStyle/>
                  <a:p>
                    <a:endParaRPr lang="en-US"/>
                  </a:p>
                </p:txBody>
              </p:sp>
            </p:grpSp>
            <p:grpSp>
              <p:nvGrpSpPr>
                <p:cNvPr id="315" name="Group 72"/>
                <p:cNvGrpSpPr>
                  <a:grpSpLocks/>
                </p:cNvGrpSpPr>
                <p:nvPr/>
              </p:nvGrpSpPr>
              <p:grpSpPr bwMode="auto">
                <a:xfrm>
                  <a:off x="2144" y="1999"/>
                  <a:ext cx="903" cy="552"/>
                  <a:chOff x="2144" y="1999"/>
                  <a:chExt cx="903" cy="552"/>
                </a:xfrm>
              </p:grpSpPr>
              <p:sp>
                <p:nvSpPr>
                  <p:cNvPr id="323" name="Rectangle 73"/>
                  <p:cNvSpPr>
                    <a:spLocks noChangeArrowheads="1"/>
                  </p:cNvSpPr>
                  <p:nvPr/>
                </p:nvSpPr>
                <p:spPr bwMode="auto">
                  <a:xfrm>
                    <a:off x="2144" y="1999"/>
                    <a:ext cx="477" cy="122"/>
                  </a:xfrm>
                  <a:prstGeom prst="rect">
                    <a:avLst/>
                  </a:prstGeom>
                  <a:solidFill>
                    <a:srgbClr val="CCFFCC"/>
                  </a:solidFill>
                  <a:ln w="4763">
                    <a:solidFill>
                      <a:schemeClr val="bg2"/>
                    </a:solidFill>
                    <a:miter lim="800000"/>
                    <a:headEnd/>
                    <a:tailEnd/>
                  </a:ln>
                </p:spPr>
                <p:txBody>
                  <a:bodyPr/>
                  <a:lstStyle/>
                  <a:p>
                    <a:endParaRPr lang="en-US"/>
                  </a:p>
                </p:txBody>
              </p:sp>
              <p:sp>
                <p:nvSpPr>
                  <p:cNvPr id="324" name="Freeform 74"/>
                  <p:cNvSpPr>
                    <a:spLocks/>
                  </p:cNvSpPr>
                  <p:nvPr/>
                </p:nvSpPr>
                <p:spPr bwMode="auto">
                  <a:xfrm>
                    <a:off x="2621" y="1999"/>
                    <a:ext cx="426" cy="552"/>
                  </a:xfrm>
                  <a:custGeom>
                    <a:avLst/>
                    <a:gdLst>
                      <a:gd name="T0" fmla="*/ 426 w 426"/>
                      <a:gd name="T1" fmla="*/ 431 h 552"/>
                      <a:gd name="T2" fmla="*/ 0 w 426"/>
                      <a:gd name="T3" fmla="*/ 0 h 552"/>
                      <a:gd name="T4" fmla="*/ 0 w 426"/>
                      <a:gd name="T5" fmla="*/ 122 h 552"/>
                      <a:gd name="T6" fmla="*/ 426 w 426"/>
                      <a:gd name="T7" fmla="*/ 552 h 552"/>
                      <a:gd name="T8" fmla="*/ 426 w 426"/>
                      <a:gd name="T9" fmla="*/ 431 h 552"/>
                      <a:gd name="T10" fmla="*/ 0 60000 65536"/>
                      <a:gd name="T11" fmla="*/ 0 60000 65536"/>
                      <a:gd name="T12" fmla="*/ 0 60000 65536"/>
                      <a:gd name="T13" fmla="*/ 0 60000 65536"/>
                      <a:gd name="T14" fmla="*/ 0 60000 65536"/>
                      <a:gd name="T15" fmla="*/ 0 w 426"/>
                      <a:gd name="T16" fmla="*/ 0 h 552"/>
                      <a:gd name="T17" fmla="*/ 426 w 426"/>
                      <a:gd name="T18" fmla="*/ 552 h 552"/>
                    </a:gdLst>
                    <a:ahLst/>
                    <a:cxnLst>
                      <a:cxn ang="T10">
                        <a:pos x="T0" y="T1"/>
                      </a:cxn>
                      <a:cxn ang="T11">
                        <a:pos x="T2" y="T3"/>
                      </a:cxn>
                      <a:cxn ang="T12">
                        <a:pos x="T4" y="T5"/>
                      </a:cxn>
                      <a:cxn ang="T13">
                        <a:pos x="T6" y="T7"/>
                      </a:cxn>
                      <a:cxn ang="T14">
                        <a:pos x="T8" y="T9"/>
                      </a:cxn>
                    </a:cxnLst>
                    <a:rect l="T15" t="T16" r="T17" b="T18"/>
                    <a:pathLst>
                      <a:path w="426" h="552">
                        <a:moveTo>
                          <a:pt x="426" y="431"/>
                        </a:moveTo>
                        <a:lnTo>
                          <a:pt x="0" y="0"/>
                        </a:lnTo>
                        <a:lnTo>
                          <a:pt x="0" y="122"/>
                        </a:lnTo>
                        <a:lnTo>
                          <a:pt x="426" y="552"/>
                        </a:lnTo>
                        <a:lnTo>
                          <a:pt x="426" y="431"/>
                        </a:lnTo>
                        <a:close/>
                      </a:path>
                    </a:pathLst>
                  </a:custGeom>
                  <a:solidFill>
                    <a:srgbClr val="CCFFCC"/>
                  </a:solidFill>
                  <a:ln w="4763">
                    <a:solidFill>
                      <a:schemeClr val="bg2"/>
                    </a:solidFill>
                    <a:round/>
                    <a:headEnd/>
                    <a:tailEnd/>
                  </a:ln>
                </p:spPr>
                <p:txBody>
                  <a:bodyPr/>
                  <a:lstStyle/>
                  <a:p>
                    <a:endParaRPr lang="en-US"/>
                  </a:p>
                </p:txBody>
              </p:sp>
              <p:sp>
                <p:nvSpPr>
                  <p:cNvPr id="325" name="Freeform 75"/>
                  <p:cNvSpPr>
                    <a:spLocks/>
                  </p:cNvSpPr>
                  <p:nvPr/>
                </p:nvSpPr>
                <p:spPr bwMode="auto">
                  <a:xfrm>
                    <a:off x="2144" y="1999"/>
                    <a:ext cx="420" cy="552"/>
                  </a:xfrm>
                  <a:custGeom>
                    <a:avLst/>
                    <a:gdLst>
                      <a:gd name="T0" fmla="*/ 0 w 420"/>
                      <a:gd name="T1" fmla="*/ 0 h 552"/>
                      <a:gd name="T2" fmla="*/ 420 w 420"/>
                      <a:gd name="T3" fmla="*/ 431 h 552"/>
                      <a:gd name="T4" fmla="*/ 420 w 420"/>
                      <a:gd name="T5" fmla="*/ 552 h 552"/>
                      <a:gd name="T6" fmla="*/ 0 w 420"/>
                      <a:gd name="T7" fmla="*/ 122 h 552"/>
                      <a:gd name="T8" fmla="*/ 0 w 420"/>
                      <a:gd name="T9" fmla="*/ 0 h 552"/>
                      <a:gd name="T10" fmla="*/ 0 60000 65536"/>
                      <a:gd name="T11" fmla="*/ 0 60000 65536"/>
                      <a:gd name="T12" fmla="*/ 0 60000 65536"/>
                      <a:gd name="T13" fmla="*/ 0 60000 65536"/>
                      <a:gd name="T14" fmla="*/ 0 60000 65536"/>
                      <a:gd name="T15" fmla="*/ 0 w 420"/>
                      <a:gd name="T16" fmla="*/ 0 h 552"/>
                      <a:gd name="T17" fmla="*/ 420 w 420"/>
                      <a:gd name="T18" fmla="*/ 552 h 552"/>
                    </a:gdLst>
                    <a:ahLst/>
                    <a:cxnLst>
                      <a:cxn ang="T10">
                        <a:pos x="T0" y="T1"/>
                      </a:cxn>
                      <a:cxn ang="T11">
                        <a:pos x="T2" y="T3"/>
                      </a:cxn>
                      <a:cxn ang="T12">
                        <a:pos x="T4" y="T5"/>
                      </a:cxn>
                      <a:cxn ang="T13">
                        <a:pos x="T6" y="T7"/>
                      </a:cxn>
                      <a:cxn ang="T14">
                        <a:pos x="T8" y="T9"/>
                      </a:cxn>
                    </a:cxnLst>
                    <a:rect l="T15" t="T16" r="T17" b="T18"/>
                    <a:pathLst>
                      <a:path w="420" h="552">
                        <a:moveTo>
                          <a:pt x="0" y="0"/>
                        </a:moveTo>
                        <a:lnTo>
                          <a:pt x="420" y="431"/>
                        </a:lnTo>
                        <a:lnTo>
                          <a:pt x="420"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326" name="Rectangle 76"/>
                  <p:cNvSpPr>
                    <a:spLocks noChangeArrowheads="1"/>
                  </p:cNvSpPr>
                  <p:nvPr/>
                </p:nvSpPr>
                <p:spPr bwMode="auto">
                  <a:xfrm>
                    <a:off x="2560" y="2430"/>
                    <a:ext cx="487" cy="121"/>
                  </a:xfrm>
                  <a:prstGeom prst="rect">
                    <a:avLst/>
                  </a:prstGeom>
                  <a:solidFill>
                    <a:srgbClr val="CCFFCC"/>
                  </a:solidFill>
                  <a:ln w="4763">
                    <a:solidFill>
                      <a:schemeClr val="bg2"/>
                    </a:solidFill>
                    <a:miter lim="800000"/>
                    <a:headEnd/>
                    <a:tailEnd/>
                  </a:ln>
                </p:spPr>
                <p:txBody>
                  <a:bodyPr/>
                  <a:lstStyle/>
                  <a:p>
                    <a:endParaRPr lang="en-US"/>
                  </a:p>
                </p:txBody>
              </p:sp>
              <p:sp>
                <p:nvSpPr>
                  <p:cNvPr id="327" name="Freeform 77"/>
                  <p:cNvSpPr>
                    <a:spLocks/>
                  </p:cNvSpPr>
                  <p:nvPr/>
                </p:nvSpPr>
                <p:spPr bwMode="auto">
                  <a:xfrm>
                    <a:off x="2144" y="1999"/>
                    <a:ext cx="903" cy="431"/>
                  </a:xfrm>
                  <a:custGeom>
                    <a:avLst/>
                    <a:gdLst>
                      <a:gd name="T0" fmla="*/ 416 w 903"/>
                      <a:gd name="T1" fmla="*/ 431 h 431"/>
                      <a:gd name="T2" fmla="*/ 903 w 903"/>
                      <a:gd name="T3" fmla="*/ 431 h 431"/>
                      <a:gd name="T4" fmla="*/ 477 w 903"/>
                      <a:gd name="T5" fmla="*/ 0 h 431"/>
                      <a:gd name="T6" fmla="*/ 0 w 903"/>
                      <a:gd name="T7" fmla="*/ 0 h 431"/>
                      <a:gd name="T8" fmla="*/ 420 w 903"/>
                      <a:gd name="T9" fmla="*/ 431 h 431"/>
                      <a:gd name="T10" fmla="*/ 416 w 903"/>
                      <a:gd name="T11" fmla="*/ 431 h 431"/>
                      <a:gd name="T12" fmla="*/ 0 60000 65536"/>
                      <a:gd name="T13" fmla="*/ 0 60000 65536"/>
                      <a:gd name="T14" fmla="*/ 0 60000 65536"/>
                      <a:gd name="T15" fmla="*/ 0 60000 65536"/>
                      <a:gd name="T16" fmla="*/ 0 60000 65536"/>
                      <a:gd name="T17" fmla="*/ 0 60000 65536"/>
                      <a:gd name="T18" fmla="*/ 0 w 903"/>
                      <a:gd name="T19" fmla="*/ 0 h 431"/>
                      <a:gd name="T20" fmla="*/ 903 w 903"/>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3" h="431">
                        <a:moveTo>
                          <a:pt x="416" y="431"/>
                        </a:moveTo>
                        <a:lnTo>
                          <a:pt x="903" y="431"/>
                        </a:lnTo>
                        <a:lnTo>
                          <a:pt x="477" y="0"/>
                        </a:lnTo>
                        <a:lnTo>
                          <a:pt x="0" y="0"/>
                        </a:lnTo>
                        <a:lnTo>
                          <a:pt x="420" y="431"/>
                        </a:lnTo>
                        <a:lnTo>
                          <a:pt x="416" y="431"/>
                        </a:lnTo>
                        <a:close/>
                      </a:path>
                    </a:pathLst>
                  </a:custGeom>
                  <a:solidFill>
                    <a:srgbClr val="CCFFCC"/>
                  </a:solidFill>
                  <a:ln w="9525">
                    <a:solidFill>
                      <a:schemeClr val="bg2"/>
                    </a:solidFill>
                    <a:round/>
                    <a:headEnd/>
                    <a:tailEnd/>
                  </a:ln>
                </p:spPr>
                <p:txBody>
                  <a:bodyPr/>
                  <a:lstStyle/>
                  <a:p>
                    <a:endParaRPr lang="en-US"/>
                  </a:p>
                </p:txBody>
              </p:sp>
              <p:sp>
                <p:nvSpPr>
                  <p:cNvPr id="328" name="Freeform 78"/>
                  <p:cNvSpPr>
                    <a:spLocks/>
                  </p:cNvSpPr>
                  <p:nvPr/>
                </p:nvSpPr>
                <p:spPr bwMode="auto">
                  <a:xfrm>
                    <a:off x="2144" y="1999"/>
                    <a:ext cx="903" cy="431"/>
                  </a:xfrm>
                  <a:custGeom>
                    <a:avLst/>
                    <a:gdLst>
                      <a:gd name="T0" fmla="*/ 416 w 903"/>
                      <a:gd name="T1" fmla="*/ 431 h 431"/>
                      <a:gd name="T2" fmla="*/ 903 w 903"/>
                      <a:gd name="T3" fmla="*/ 431 h 431"/>
                      <a:gd name="T4" fmla="*/ 477 w 903"/>
                      <a:gd name="T5" fmla="*/ 0 h 431"/>
                      <a:gd name="T6" fmla="*/ 0 w 903"/>
                      <a:gd name="T7" fmla="*/ 0 h 431"/>
                      <a:gd name="T8" fmla="*/ 420 w 903"/>
                      <a:gd name="T9" fmla="*/ 431 h 431"/>
                      <a:gd name="T10" fmla="*/ 0 60000 65536"/>
                      <a:gd name="T11" fmla="*/ 0 60000 65536"/>
                      <a:gd name="T12" fmla="*/ 0 60000 65536"/>
                      <a:gd name="T13" fmla="*/ 0 60000 65536"/>
                      <a:gd name="T14" fmla="*/ 0 60000 65536"/>
                      <a:gd name="T15" fmla="*/ 0 w 903"/>
                      <a:gd name="T16" fmla="*/ 0 h 431"/>
                      <a:gd name="T17" fmla="*/ 903 w 903"/>
                      <a:gd name="T18" fmla="*/ 431 h 431"/>
                    </a:gdLst>
                    <a:ahLst/>
                    <a:cxnLst>
                      <a:cxn ang="T10">
                        <a:pos x="T0" y="T1"/>
                      </a:cxn>
                      <a:cxn ang="T11">
                        <a:pos x="T2" y="T3"/>
                      </a:cxn>
                      <a:cxn ang="T12">
                        <a:pos x="T4" y="T5"/>
                      </a:cxn>
                      <a:cxn ang="T13">
                        <a:pos x="T6" y="T7"/>
                      </a:cxn>
                      <a:cxn ang="T14">
                        <a:pos x="T8" y="T9"/>
                      </a:cxn>
                    </a:cxnLst>
                    <a:rect l="T15" t="T16" r="T17" b="T18"/>
                    <a:pathLst>
                      <a:path w="903" h="431">
                        <a:moveTo>
                          <a:pt x="416" y="431"/>
                        </a:moveTo>
                        <a:lnTo>
                          <a:pt x="903" y="431"/>
                        </a:lnTo>
                        <a:lnTo>
                          <a:pt x="477" y="0"/>
                        </a:lnTo>
                        <a:lnTo>
                          <a:pt x="0" y="0"/>
                        </a:lnTo>
                        <a:lnTo>
                          <a:pt x="420" y="431"/>
                        </a:lnTo>
                      </a:path>
                    </a:pathLst>
                  </a:custGeom>
                  <a:noFill/>
                  <a:ln w="4763">
                    <a:solidFill>
                      <a:schemeClr val="bg2"/>
                    </a:solidFill>
                    <a:round/>
                    <a:headEnd/>
                    <a:tailEnd/>
                  </a:ln>
                </p:spPr>
                <p:txBody>
                  <a:bodyPr/>
                  <a:lstStyle/>
                  <a:p>
                    <a:endParaRPr lang="en-US"/>
                  </a:p>
                </p:txBody>
              </p:sp>
            </p:grpSp>
            <p:grpSp>
              <p:nvGrpSpPr>
                <p:cNvPr id="316" name="Group 79"/>
                <p:cNvGrpSpPr>
                  <a:grpSpLocks/>
                </p:cNvGrpSpPr>
                <p:nvPr/>
              </p:nvGrpSpPr>
              <p:grpSpPr bwMode="auto">
                <a:xfrm>
                  <a:off x="1619" y="1999"/>
                  <a:ext cx="903" cy="552"/>
                  <a:chOff x="1619" y="1999"/>
                  <a:chExt cx="903" cy="552"/>
                </a:xfrm>
              </p:grpSpPr>
              <p:sp>
                <p:nvSpPr>
                  <p:cNvPr id="317" name="Rectangle 80"/>
                  <p:cNvSpPr>
                    <a:spLocks noChangeArrowheads="1"/>
                  </p:cNvSpPr>
                  <p:nvPr/>
                </p:nvSpPr>
                <p:spPr bwMode="auto">
                  <a:xfrm>
                    <a:off x="1619" y="1999"/>
                    <a:ext cx="479" cy="122"/>
                  </a:xfrm>
                  <a:prstGeom prst="rect">
                    <a:avLst/>
                  </a:prstGeom>
                  <a:solidFill>
                    <a:srgbClr val="CCFFCC"/>
                  </a:solidFill>
                  <a:ln w="4763">
                    <a:solidFill>
                      <a:schemeClr val="bg2"/>
                    </a:solidFill>
                    <a:miter lim="800000"/>
                    <a:headEnd/>
                    <a:tailEnd/>
                  </a:ln>
                </p:spPr>
                <p:txBody>
                  <a:bodyPr/>
                  <a:lstStyle/>
                  <a:p>
                    <a:endParaRPr lang="en-US"/>
                  </a:p>
                </p:txBody>
              </p:sp>
              <p:sp>
                <p:nvSpPr>
                  <p:cNvPr id="318" name="Freeform 81"/>
                  <p:cNvSpPr>
                    <a:spLocks/>
                  </p:cNvSpPr>
                  <p:nvPr/>
                </p:nvSpPr>
                <p:spPr bwMode="auto">
                  <a:xfrm>
                    <a:off x="2098" y="1999"/>
                    <a:ext cx="424" cy="552"/>
                  </a:xfrm>
                  <a:custGeom>
                    <a:avLst/>
                    <a:gdLst>
                      <a:gd name="T0" fmla="*/ 424 w 424"/>
                      <a:gd name="T1" fmla="*/ 431 h 552"/>
                      <a:gd name="T2" fmla="*/ 0 w 424"/>
                      <a:gd name="T3" fmla="*/ 0 h 552"/>
                      <a:gd name="T4" fmla="*/ 0 w 424"/>
                      <a:gd name="T5" fmla="*/ 122 h 552"/>
                      <a:gd name="T6" fmla="*/ 424 w 424"/>
                      <a:gd name="T7" fmla="*/ 552 h 552"/>
                      <a:gd name="T8" fmla="*/ 424 w 424"/>
                      <a:gd name="T9" fmla="*/ 431 h 552"/>
                      <a:gd name="T10" fmla="*/ 0 60000 65536"/>
                      <a:gd name="T11" fmla="*/ 0 60000 65536"/>
                      <a:gd name="T12" fmla="*/ 0 60000 65536"/>
                      <a:gd name="T13" fmla="*/ 0 60000 65536"/>
                      <a:gd name="T14" fmla="*/ 0 60000 65536"/>
                      <a:gd name="T15" fmla="*/ 0 w 424"/>
                      <a:gd name="T16" fmla="*/ 0 h 552"/>
                      <a:gd name="T17" fmla="*/ 424 w 424"/>
                      <a:gd name="T18" fmla="*/ 552 h 552"/>
                    </a:gdLst>
                    <a:ahLst/>
                    <a:cxnLst>
                      <a:cxn ang="T10">
                        <a:pos x="T0" y="T1"/>
                      </a:cxn>
                      <a:cxn ang="T11">
                        <a:pos x="T2" y="T3"/>
                      </a:cxn>
                      <a:cxn ang="T12">
                        <a:pos x="T4" y="T5"/>
                      </a:cxn>
                      <a:cxn ang="T13">
                        <a:pos x="T6" y="T7"/>
                      </a:cxn>
                      <a:cxn ang="T14">
                        <a:pos x="T8" y="T9"/>
                      </a:cxn>
                    </a:cxnLst>
                    <a:rect l="T15" t="T16" r="T17" b="T18"/>
                    <a:pathLst>
                      <a:path w="424" h="552">
                        <a:moveTo>
                          <a:pt x="424" y="431"/>
                        </a:moveTo>
                        <a:lnTo>
                          <a:pt x="0" y="0"/>
                        </a:lnTo>
                        <a:lnTo>
                          <a:pt x="0" y="122"/>
                        </a:lnTo>
                        <a:lnTo>
                          <a:pt x="424" y="552"/>
                        </a:lnTo>
                        <a:lnTo>
                          <a:pt x="424" y="431"/>
                        </a:lnTo>
                        <a:close/>
                      </a:path>
                    </a:pathLst>
                  </a:custGeom>
                  <a:solidFill>
                    <a:srgbClr val="CCFFCC"/>
                  </a:solidFill>
                  <a:ln w="4763">
                    <a:solidFill>
                      <a:schemeClr val="bg2"/>
                    </a:solidFill>
                    <a:round/>
                    <a:headEnd/>
                    <a:tailEnd/>
                  </a:ln>
                </p:spPr>
                <p:txBody>
                  <a:bodyPr/>
                  <a:lstStyle/>
                  <a:p>
                    <a:endParaRPr lang="en-US"/>
                  </a:p>
                </p:txBody>
              </p:sp>
              <p:sp>
                <p:nvSpPr>
                  <p:cNvPr id="319" name="Freeform 82"/>
                  <p:cNvSpPr>
                    <a:spLocks/>
                  </p:cNvSpPr>
                  <p:nvPr/>
                </p:nvSpPr>
                <p:spPr bwMode="auto">
                  <a:xfrm>
                    <a:off x="1619" y="1999"/>
                    <a:ext cx="421" cy="552"/>
                  </a:xfrm>
                  <a:custGeom>
                    <a:avLst/>
                    <a:gdLst>
                      <a:gd name="T0" fmla="*/ 0 w 421"/>
                      <a:gd name="T1" fmla="*/ 0 h 552"/>
                      <a:gd name="T2" fmla="*/ 421 w 421"/>
                      <a:gd name="T3" fmla="*/ 431 h 552"/>
                      <a:gd name="T4" fmla="*/ 421 w 421"/>
                      <a:gd name="T5" fmla="*/ 552 h 552"/>
                      <a:gd name="T6" fmla="*/ 0 w 421"/>
                      <a:gd name="T7" fmla="*/ 122 h 552"/>
                      <a:gd name="T8" fmla="*/ 0 w 421"/>
                      <a:gd name="T9" fmla="*/ 0 h 552"/>
                      <a:gd name="T10" fmla="*/ 0 60000 65536"/>
                      <a:gd name="T11" fmla="*/ 0 60000 65536"/>
                      <a:gd name="T12" fmla="*/ 0 60000 65536"/>
                      <a:gd name="T13" fmla="*/ 0 60000 65536"/>
                      <a:gd name="T14" fmla="*/ 0 60000 65536"/>
                      <a:gd name="T15" fmla="*/ 0 w 421"/>
                      <a:gd name="T16" fmla="*/ 0 h 552"/>
                      <a:gd name="T17" fmla="*/ 421 w 421"/>
                      <a:gd name="T18" fmla="*/ 552 h 552"/>
                    </a:gdLst>
                    <a:ahLst/>
                    <a:cxnLst>
                      <a:cxn ang="T10">
                        <a:pos x="T0" y="T1"/>
                      </a:cxn>
                      <a:cxn ang="T11">
                        <a:pos x="T2" y="T3"/>
                      </a:cxn>
                      <a:cxn ang="T12">
                        <a:pos x="T4" y="T5"/>
                      </a:cxn>
                      <a:cxn ang="T13">
                        <a:pos x="T6" y="T7"/>
                      </a:cxn>
                      <a:cxn ang="T14">
                        <a:pos x="T8" y="T9"/>
                      </a:cxn>
                    </a:cxnLst>
                    <a:rect l="T15" t="T16" r="T17" b="T18"/>
                    <a:pathLst>
                      <a:path w="421" h="552">
                        <a:moveTo>
                          <a:pt x="0" y="0"/>
                        </a:moveTo>
                        <a:lnTo>
                          <a:pt x="421" y="431"/>
                        </a:lnTo>
                        <a:lnTo>
                          <a:pt x="421" y="552"/>
                        </a:lnTo>
                        <a:lnTo>
                          <a:pt x="0" y="122"/>
                        </a:lnTo>
                        <a:lnTo>
                          <a:pt x="0" y="0"/>
                        </a:lnTo>
                        <a:close/>
                      </a:path>
                    </a:pathLst>
                  </a:custGeom>
                  <a:solidFill>
                    <a:srgbClr val="CCFFCC"/>
                  </a:solidFill>
                  <a:ln w="4763">
                    <a:solidFill>
                      <a:schemeClr val="bg2"/>
                    </a:solidFill>
                    <a:round/>
                    <a:headEnd/>
                    <a:tailEnd/>
                  </a:ln>
                </p:spPr>
                <p:txBody>
                  <a:bodyPr/>
                  <a:lstStyle/>
                  <a:p>
                    <a:endParaRPr lang="en-US"/>
                  </a:p>
                </p:txBody>
              </p:sp>
              <p:sp>
                <p:nvSpPr>
                  <p:cNvPr id="320" name="Rectangle 83"/>
                  <p:cNvSpPr>
                    <a:spLocks noChangeArrowheads="1"/>
                  </p:cNvSpPr>
                  <p:nvPr/>
                </p:nvSpPr>
                <p:spPr bwMode="auto">
                  <a:xfrm>
                    <a:off x="2035" y="2430"/>
                    <a:ext cx="487" cy="121"/>
                  </a:xfrm>
                  <a:prstGeom prst="rect">
                    <a:avLst/>
                  </a:prstGeom>
                  <a:solidFill>
                    <a:srgbClr val="CCFFCC"/>
                  </a:solidFill>
                  <a:ln w="4763">
                    <a:solidFill>
                      <a:schemeClr val="bg2"/>
                    </a:solidFill>
                    <a:miter lim="800000"/>
                    <a:headEnd/>
                    <a:tailEnd/>
                  </a:ln>
                </p:spPr>
                <p:txBody>
                  <a:bodyPr/>
                  <a:lstStyle/>
                  <a:p>
                    <a:endParaRPr lang="en-US"/>
                  </a:p>
                </p:txBody>
              </p:sp>
              <p:sp>
                <p:nvSpPr>
                  <p:cNvPr id="321" name="Freeform 84"/>
                  <p:cNvSpPr>
                    <a:spLocks/>
                  </p:cNvSpPr>
                  <p:nvPr/>
                </p:nvSpPr>
                <p:spPr bwMode="auto">
                  <a:xfrm>
                    <a:off x="1619" y="1999"/>
                    <a:ext cx="903" cy="431"/>
                  </a:xfrm>
                  <a:custGeom>
                    <a:avLst/>
                    <a:gdLst>
                      <a:gd name="T0" fmla="*/ 416 w 903"/>
                      <a:gd name="T1" fmla="*/ 431 h 431"/>
                      <a:gd name="T2" fmla="*/ 903 w 903"/>
                      <a:gd name="T3" fmla="*/ 431 h 431"/>
                      <a:gd name="T4" fmla="*/ 479 w 903"/>
                      <a:gd name="T5" fmla="*/ 0 h 431"/>
                      <a:gd name="T6" fmla="*/ 0 w 903"/>
                      <a:gd name="T7" fmla="*/ 0 h 431"/>
                      <a:gd name="T8" fmla="*/ 421 w 903"/>
                      <a:gd name="T9" fmla="*/ 431 h 431"/>
                      <a:gd name="T10" fmla="*/ 416 w 903"/>
                      <a:gd name="T11" fmla="*/ 431 h 431"/>
                      <a:gd name="T12" fmla="*/ 0 60000 65536"/>
                      <a:gd name="T13" fmla="*/ 0 60000 65536"/>
                      <a:gd name="T14" fmla="*/ 0 60000 65536"/>
                      <a:gd name="T15" fmla="*/ 0 60000 65536"/>
                      <a:gd name="T16" fmla="*/ 0 60000 65536"/>
                      <a:gd name="T17" fmla="*/ 0 60000 65536"/>
                      <a:gd name="T18" fmla="*/ 0 w 903"/>
                      <a:gd name="T19" fmla="*/ 0 h 431"/>
                      <a:gd name="T20" fmla="*/ 903 w 903"/>
                      <a:gd name="T21" fmla="*/ 431 h 431"/>
                    </a:gdLst>
                    <a:ahLst/>
                    <a:cxnLst>
                      <a:cxn ang="T12">
                        <a:pos x="T0" y="T1"/>
                      </a:cxn>
                      <a:cxn ang="T13">
                        <a:pos x="T2" y="T3"/>
                      </a:cxn>
                      <a:cxn ang="T14">
                        <a:pos x="T4" y="T5"/>
                      </a:cxn>
                      <a:cxn ang="T15">
                        <a:pos x="T6" y="T7"/>
                      </a:cxn>
                      <a:cxn ang="T16">
                        <a:pos x="T8" y="T9"/>
                      </a:cxn>
                      <a:cxn ang="T17">
                        <a:pos x="T10" y="T11"/>
                      </a:cxn>
                    </a:cxnLst>
                    <a:rect l="T18" t="T19" r="T20" b="T21"/>
                    <a:pathLst>
                      <a:path w="903" h="431">
                        <a:moveTo>
                          <a:pt x="416" y="431"/>
                        </a:moveTo>
                        <a:lnTo>
                          <a:pt x="903" y="431"/>
                        </a:lnTo>
                        <a:lnTo>
                          <a:pt x="479" y="0"/>
                        </a:lnTo>
                        <a:lnTo>
                          <a:pt x="0" y="0"/>
                        </a:lnTo>
                        <a:lnTo>
                          <a:pt x="421" y="431"/>
                        </a:lnTo>
                        <a:lnTo>
                          <a:pt x="416" y="431"/>
                        </a:lnTo>
                        <a:close/>
                      </a:path>
                    </a:pathLst>
                  </a:custGeom>
                  <a:solidFill>
                    <a:srgbClr val="CCFFCC"/>
                  </a:solidFill>
                  <a:ln w="9525">
                    <a:solidFill>
                      <a:schemeClr val="bg2"/>
                    </a:solidFill>
                    <a:round/>
                    <a:headEnd/>
                    <a:tailEnd/>
                  </a:ln>
                </p:spPr>
                <p:txBody>
                  <a:bodyPr/>
                  <a:lstStyle/>
                  <a:p>
                    <a:endParaRPr lang="en-US"/>
                  </a:p>
                </p:txBody>
              </p:sp>
              <p:sp>
                <p:nvSpPr>
                  <p:cNvPr id="322" name="Freeform 85"/>
                  <p:cNvSpPr>
                    <a:spLocks/>
                  </p:cNvSpPr>
                  <p:nvPr/>
                </p:nvSpPr>
                <p:spPr bwMode="auto">
                  <a:xfrm>
                    <a:off x="1619" y="1999"/>
                    <a:ext cx="903" cy="431"/>
                  </a:xfrm>
                  <a:custGeom>
                    <a:avLst/>
                    <a:gdLst>
                      <a:gd name="T0" fmla="*/ 416 w 903"/>
                      <a:gd name="T1" fmla="*/ 431 h 431"/>
                      <a:gd name="T2" fmla="*/ 903 w 903"/>
                      <a:gd name="T3" fmla="*/ 431 h 431"/>
                      <a:gd name="T4" fmla="*/ 479 w 903"/>
                      <a:gd name="T5" fmla="*/ 0 h 431"/>
                      <a:gd name="T6" fmla="*/ 0 w 903"/>
                      <a:gd name="T7" fmla="*/ 0 h 431"/>
                      <a:gd name="T8" fmla="*/ 421 w 903"/>
                      <a:gd name="T9" fmla="*/ 431 h 431"/>
                      <a:gd name="T10" fmla="*/ 0 60000 65536"/>
                      <a:gd name="T11" fmla="*/ 0 60000 65536"/>
                      <a:gd name="T12" fmla="*/ 0 60000 65536"/>
                      <a:gd name="T13" fmla="*/ 0 60000 65536"/>
                      <a:gd name="T14" fmla="*/ 0 60000 65536"/>
                      <a:gd name="T15" fmla="*/ 0 w 903"/>
                      <a:gd name="T16" fmla="*/ 0 h 431"/>
                      <a:gd name="T17" fmla="*/ 903 w 903"/>
                      <a:gd name="T18" fmla="*/ 431 h 431"/>
                    </a:gdLst>
                    <a:ahLst/>
                    <a:cxnLst>
                      <a:cxn ang="T10">
                        <a:pos x="T0" y="T1"/>
                      </a:cxn>
                      <a:cxn ang="T11">
                        <a:pos x="T2" y="T3"/>
                      </a:cxn>
                      <a:cxn ang="T12">
                        <a:pos x="T4" y="T5"/>
                      </a:cxn>
                      <a:cxn ang="T13">
                        <a:pos x="T6" y="T7"/>
                      </a:cxn>
                      <a:cxn ang="T14">
                        <a:pos x="T8" y="T9"/>
                      </a:cxn>
                    </a:cxnLst>
                    <a:rect l="T15" t="T16" r="T17" b="T18"/>
                    <a:pathLst>
                      <a:path w="903" h="431">
                        <a:moveTo>
                          <a:pt x="416" y="431"/>
                        </a:moveTo>
                        <a:lnTo>
                          <a:pt x="903" y="431"/>
                        </a:lnTo>
                        <a:lnTo>
                          <a:pt x="479" y="0"/>
                        </a:lnTo>
                        <a:lnTo>
                          <a:pt x="0" y="0"/>
                        </a:lnTo>
                        <a:lnTo>
                          <a:pt x="421" y="431"/>
                        </a:lnTo>
                      </a:path>
                    </a:pathLst>
                  </a:custGeom>
                  <a:noFill/>
                  <a:ln w="4763">
                    <a:solidFill>
                      <a:schemeClr val="bg2"/>
                    </a:solidFill>
                    <a:round/>
                    <a:headEnd/>
                    <a:tailEnd/>
                  </a:ln>
                </p:spPr>
                <p:txBody>
                  <a:bodyPr/>
                  <a:lstStyle/>
                  <a:p>
                    <a:endParaRPr lang="en-US"/>
                  </a:p>
                </p:txBody>
              </p:sp>
            </p:grpSp>
          </p:grpSp>
        </p:grpSp>
        <p:grpSp>
          <p:nvGrpSpPr>
            <p:cNvPr id="210" name="Group 86"/>
            <p:cNvGrpSpPr>
              <a:grpSpLocks/>
            </p:cNvGrpSpPr>
            <p:nvPr/>
          </p:nvGrpSpPr>
          <p:grpSpPr bwMode="auto">
            <a:xfrm>
              <a:off x="1747" y="1957"/>
              <a:ext cx="2224" cy="434"/>
              <a:chOff x="1747" y="1957"/>
              <a:chExt cx="2224" cy="434"/>
            </a:xfrm>
          </p:grpSpPr>
          <p:grpSp>
            <p:nvGrpSpPr>
              <p:cNvPr id="211" name="Group 87"/>
              <p:cNvGrpSpPr>
                <a:grpSpLocks/>
              </p:cNvGrpSpPr>
              <p:nvPr/>
            </p:nvGrpSpPr>
            <p:grpSpPr bwMode="auto">
              <a:xfrm>
                <a:off x="1747" y="1957"/>
                <a:ext cx="2224" cy="434"/>
                <a:chOff x="1747" y="1957"/>
                <a:chExt cx="2224" cy="434"/>
              </a:xfrm>
            </p:grpSpPr>
            <p:grpSp>
              <p:nvGrpSpPr>
                <p:cNvPr id="250" name="Group 88"/>
                <p:cNvGrpSpPr>
                  <a:grpSpLocks/>
                </p:cNvGrpSpPr>
                <p:nvPr/>
              </p:nvGrpSpPr>
              <p:grpSpPr bwMode="auto">
                <a:xfrm>
                  <a:off x="2563" y="1957"/>
                  <a:ext cx="396" cy="181"/>
                  <a:chOff x="2563" y="1957"/>
                  <a:chExt cx="396" cy="181"/>
                </a:xfrm>
              </p:grpSpPr>
              <p:sp>
                <p:nvSpPr>
                  <p:cNvPr id="303" name="Freeform 89"/>
                  <p:cNvSpPr>
                    <a:spLocks/>
                  </p:cNvSpPr>
                  <p:nvPr/>
                </p:nvSpPr>
                <p:spPr bwMode="auto">
                  <a:xfrm>
                    <a:off x="2563" y="1957"/>
                    <a:ext cx="86" cy="181"/>
                  </a:xfrm>
                  <a:custGeom>
                    <a:avLst/>
                    <a:gdLst>
                      <a:gd name="T0" fmla="*/ 0 w 86"/>
                      <a:gd name="T1" fmla="*/ 0 h 181"/>
                      <a:gd name="T2" fmla="*/ 86 w 86"/>
                      <a:gd name="T3" fmla="*/ 84 h 181"/>
                      <a:gd name="T4" fmla="*/ 86 w 86"/>
                      <a:gd name="T5" fmla="*/ 181 h 181"/>
                      <a:gd name="T6" fmla="*/ 0 w 86"/>
                      <a:gd name="T7" fmla="*/ 97 h 181"/>
                      <a:gd name="T8" fmla="*/ 0 w 86"/>
                      <a:gd name="T9" fmla="*/ 0 h 181"/>
                      <a:gd name="T10" fmla="*/ 0 60000 65536"/>
                      <a:gd name="T11" fmla="*/ 0 60000 65536"/>
                      <a:gd name="T12" fmla="*/ 0 60000 65536"/>
                      <a:gd name="T13" fmla="*/ 0 60000 65536"/>
                      <a:gd name="T14" fmla="*/ 0 60000 65536"/>
                      <a:gd name="T15" fmla="*/ 0 w 86"/>
                      <a:gd name="T16" fmla="*/ 0 h 181"/>
                      <a:gd name="T17" fmla="*/ 86 w 86"/>
                      <a:gd name="T18" fmla="*/ 181 h 181"/>
                    </a:gdLst>
                    <a:ahLst/>
                    <a:cxnLst>
                      <a:cxn ang="T10">
                        <a:pos x="T0" y="T1"/>
                      </a:cxn>
                      <a:cxn ang="T11">
                        <a:pos x="T2" y="T3"/>
                      </a:cxn>
                      <a:cxn ang="T12">
                        <a:pos x="T4" y="T5"/>
                      </a:cxn>
                      <a:cxn ang="T13">
                        <a:pos x="T6" y="T7"/>
                      </a:cxn>
                      <a:cxn ang="T14">
                        <a:pos x="T8" y="T9"/>
                      </a:cxn>
                    </a:cxnLst>
                    <a:rect l="T15" t="T16" r="T17" b="T18"/>
                    <a:pathLst>
                      <a:path w="86" h="181">
                        <a:moveTo>
                          <a:pt x="0" y="0"/>
                        </a:moveTo>
                        <a:lnTo>
                          <a:pt x="86" y="84"/>
                        </a:lnTo>
                        <a:lnTo>
                          <a:pt x="86" y="181"/>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304" name="Rectangle 90"/>
                  <p:cNvSpPr>
                    <a:spLocks noChangeArrowheads="1"/>
                  </p:cNvSpPr>
                  <p:nvPr/>
                </p:nvSpPr>
                <p:spPr bwMode="auto">
                  <a:xfrm>
                    <a:off x="2649" y="2041"/>
                    <a:ext cx="310" cy="97"/>
                  </a:xfrm>
                  <a:prstGeom prst="rect">
                    <a:avLst/>
                  </a:prstGeom>
                  <a:solidFill>
                    <a:srgbClr val="CDE6FF"/>
                  </a:solidFill>
                  <a:ln w="4763">
                    <a:solidFill>
                      <a:schemeClr val="bg2"/>
                    </a:solidFill>
                    <a:miter lim="800000"/>
                    <a:headEnd/>
                    <a:tailEnd/>
                  </a:ln>
                </p:spPr>
                <p:txBody>
                  <a:bodyPr/>
                  <a:lstStyle/>
                  <a:p>
                    <a:endParaRPr lang="en-US"/>
                  </a:p>
                </p:txBody>
              </p:sp>
              <p:sp>
                <p:nvSpPr>
                  <p:cNvPr id="305" name="Freeform 91"/>
                  <p:cNvSpPr>
                    <a:spLocks/>
                  </p:cNvSpPr>
                  <p:nvPr/>
                </p:nvSpPr>
                <p:spPr bwMode="auto">
                  <a:xfrm>
                    <a:off x="2563" y="1957"/>
                    <a:ext cx="396" cy="84"/>
                  </a:xfrm>
                  <a:custGeom>
                    <a:avLst/>
                    <a:gdLst>
                      <a:gd name="T0" fmla="*/ 311 w 396"/>
                      <a:gd name="T1" fmla="*/ 0 h 84"/>
                      <a:gd name="T2" fmla="*/ 0 w 396"/>
                      <a:gd name="T3" fmla="*/ 0 h 84"/>
                      <a:gd name="T4" fmla="*/ 86 w 396"/>
                      <a:gd name="T5" fmla="*/ 84 h 84"/>
                      <a:gd name="T6" fmla="*/ 396 w 396"/>
                      <a:gd name="T7" fmla="*/ 84 h 84"/>
                      <a:gd name="T8" fmla="*/ 311 w 396"/>
                      <a:gd name="T9" fmla="*/ 0 h 84"/>
                      <a:gd name="T10" fmla="*/ 0 60000 65536"/>
                      <a:gd name="T11" fmla="*/ 0 60000 65536"/>
                      <a:gd name="T12" fmla="*/ 0 60000 65536"/>
                      <a:gd name="T13" fmla="*/ 0 60000 65536"/>
                      <a:gd name="T14" fmla="*/ 0 60000 65536"/>
                      <a:gd name="T15" fmla="*/ 0 w 396"/>
                      <a:gd name="T16" fmla="*/ 0 h 84"/>
                      <a:gd name="T17" fmla="*/ 396 w 396"/>
                      <a:gd name="T18" fmla="*/ 84 h 84"/>
                    </a:gdLst>
                    <a:ahLst/>
                    <a:cxnLst>
                      <a:cxn ang="T10">
                        <a:pos x="T0" y="T1"/>
                      </a:cxn>
                      <a:cxn ang="T11">
                        <a:pos x="T2" y="T3"/>
                      </a:cxn>
                      <a:cxn ang="T12">
                        <a:pos x="T4" y="T5"/>
                      </a:cxn>
                      <a:cxn ang="T13">
                        <a:pos x="T6" y="T7"/>
                      </a:cxn>
                      <a:cxn ang="T14">
                        <a:pos x="T8" y="T9"/>
                      </a:cxn>
                    </a:cxnLst>
                    <a:rect l="T15" t="T16" r="T17" b="T18"/>
                    <a:pathLst>
                      <a:path w="396" h="84">
                        <a:moveTo>
                          <a:pt x="311" y="0"/>
                        </a:moveTo>
                        <a:lnTo>
                          <a:pt x="0" y="0"/>
                        </a:lnTo>
                        <a:lnTo>
                          <a:pt x="86" y="84"/>
                        </a:lnTo>
                        <a:lnTo>
                          <a:pt x="396" y="84"/>
                        </a:lnTo>
                        <a:lnTo>
                          <a:pt x="311" y="0"/>
                        </a:lnTo>
                        <a:close/>
                      </a:path>
                    </a:pathLst>
                  </a:custGeom>
                  <a:solidFill>
                    <a:srgbClr val="CDE6FF"/>
                  </a:solidFill>
                  <a:ln w="4763">
                    <a:solidFill>
                      <a:schemeClr val="bg2"/>
                    </a:solidFill>
                    <a:round/>
                    <a:headEnd/>
                    <a:tailEnd/>
                  </a:ln>
                </p:spPr>
                <p:txBody>
                  <a:bodyPr/>
                  <a:lstStyle/>
                  <a:p>
                    <a:endParaRPr lang="en-US"/>
                  </a:p>
                </p:txBody>
              </p:sp>
            </p:grpSp>
            <p:grpSp>
              <p:nvGrpSpPr>
                <p:cNvPr id="251" name="Group 92"/>
                <p:cNvGrpSpPr>
                  <a:grpSpLocks/>
                </p:cNvGrpSpPr>
                <p:nvPr/>
              </p:nvGrpSpPr>
              <p:grpSpPr bwMode="auto">
                <a:xfrm>
                  <a:off x="1747" y="1957"/>
                  <a:ext cx="873" cy="181"/>
                  <a:chOff x="1747" y="1957"/>
                  <a:chExt cx="873" cy="181"/>
                </a:xfrm>
              </p:grpSpPr>
              <p:sp>
                <p:nvSpPr>
                  <p:cNvPr id="300" name="Freeform 93"/>
                  <p:cNvSpPr>
                    <a:spLocks/>
                  </p:cNvSpPr>
                  <p:nvPr/>
                </p:nvSpPr>
                <p:spPr bwMode="auto">
                  <a:xfrm>
                    <a:off x="1747" y="1957"/>
                    <a:ext cx="86" cy="181"/>
                  </a:xfrm>
                  <a:custGeom>
                    <a:avLst/>
                    <a:gdLst>
                      <a:gd name="T0" fmla="*/ 0 w 86"/>
                      <a:gd name="T1" fmla="*/ 0 h 181"/>
                      <a:gd name="T2" fmla="*/ 86 w 86"/>
                      <a:gd name="T3" fmla="*/ 84 h 181"/>
                      <a:gd name="T4" fmla="*/ 86 w 86"/>
                      <a:gd name="T5" fmla="*/ 181 h 181"/>
                      <a:gd name="T6" fmla="*/ 0 w 86"/>
                      <a:gd name="T7" fmla="*/ 97 h 181"/>
                      <a:gd name="T8" fmla="*/ 0 w 86"/>
                      <a:gd name="T9" fmla="*/ 0 h 181"/>
                      <a:gd name="T10" fmla="*/ 0 60000 65536"/>
                      <a:gd name="T11" fmla="*/ 0 60000 65536"/>
                      <a:gd name="T12" fmla="*/ 0 60000 65536"/>
                      <a:gd name="T13" fmla="*/ 0 60000 65536"/>
                      <a:gd name="T14" fmla="*/ 0 60000 65536"/>
                      <a:gd name="T15" fmla="*/ 0 w 86"/>
                      <a:gd name="T16" fmla="*/ 0 h 181"/>
                      <a:gd name="T17" fmla="*/ 86 w 86"/>
                      <a:gd name="T18" fmla="*/ 181 h 181"/>
                    </a:gdLst>
                    <a:ahLst/>
                    <a:cxnLst>
                      <a:cxn ang="T10">
                        <a:pos x="T0" y="T1"/>
                      </a:cxn>
                      <a:cxn ang="T11">
                        <a:pos x="T2" y="T3"/>
                      </a:cxn>
                      <a:cxn ang="T12">
                        <a:pos x="T4" y="T5"/>
                      </a:cxn>
                      <a:cxn ang="T13">
                        <a:pos x="T6" y="T7"/>
                      </a:cxn>
                      <a:cxn ang="T14">
                        <a:pos x="T8" y="T9"/>
                      </a:cxn>
                    </a:cxnLst>
                    <a:rect l="T15" t="T16" r="T17" b="T18"/>
                    <a:pathLst>
                      <a:path w="86" h="181">
                        <a:moveTo>
                          <a:pt x="0" y="0"/>
                        </a:moveTo>
                        <a:lnTo>
                          <a:pt x="86" y="84"/>
                        </a:lnTo>
                        <a:lnTo>
                          <a:pt x="86" y="181"/>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301" name="Rectangle 94"/>
                  <p:cNvSpPr>
                    <a:spLocks noChangeArrowheads="1"/>
                  </p:cNvSpPr>
                  <p:nvPr/>
                </p:nvSpPr>
                <p:spPr bwMode="auto">
                  <a:xfrm>
                    <a:off x="1833" y="2041"/>
                    <a:ext cx="787" cy="97"/>
                  </a:xfrm>
                  <a:prstGeom prst="rect">
                    <a:avLst/>
                  </a:prstGeom>
                  <a:solidFill>
                    <a:srgbClr val="CDE6FF"/>
                  </a:solidFill>
                  <a:ln w="4763">
                    <a:solidFill>
                      <a:schemeClr val="bg2"/>
                    </a:solidFill>
                    <a:miter lim="800000"/>
                    <a:headEnd/>
                    <a:tailEnd/>
                  </a:ln>
                </p:spPr>
                <p:txBody>
                  <a:bodyPr/>
                  <a:lstStyle/>
                  <a:p>
                    <a:endParaRPr lang="en-US"/>
                  </a:p>
                </p:txBody>
              </p:sp>
              <p:sp>
                <p:nvSpPr>
                  <p:cNvPr id="302" name="Freeform 95"/>
                  <p:cNvSpPr>
                    <a:spLocks/>
                  </p:cNvSpPr>
                  <p:nvPr/>
                </p:nvSpPr>
                <p:spPr bwMode="auto">
                  <a:xfrm>
                    <a:off x="1747" y="1957"/>
                    <a:ext cx="873" cy="84"/>
                  </a:xfrm>
                  <a:custGeom>
                    <a:avLst/>
                    <a:gdLst>
                      <a:gd name="T0" fmla="*/ 787 w 873"/>
                      <a:gd name="T1" fmla="*/ 0 h 84"/>
                      <a:gd name="T2" fmla="*/ 0 w 873"/>
                      <a:gd name="T3" fmla="*/ 0 h 84"/>
                      <a:gd name="T4" fmla="*/ 86 w 873"/>
                      <a:gd name="T5" fmla="*/ 84 h 84"/>
                      <a:gd name="T6" fmla="*/ 873 w 873"/>
                      <a:gd name="T7" fmla="*/ 84 h 84"/>
                      <a:gd name="T8" fmla="*/ 787 w 873"/>
                      <a:gd name="T9" fmla="*/ 0 h 84"/>
                      <a:gd name="T10" fmla="*/ 0 60000 65536"/>
                      <a:gd name="T11" fmla="*/ 0 60000 65536"/>
                      <a:gd name="T12" fmla="*/ 0 60000 65536"/>
                      <a:gd name="T13" fmla="*/ 0 60000 65536"/>
                      <a:gd name="T14" fmla="*/ 0 60000 65536"/>
                      <a:gd name="T15" fmla="*/ 0 w 873"/>
                      <a:gd name="T16" fmla="*/ 0 h 84"/>
                      <a:gd name="T17" fmla="*/ 873 w 873"/>
                      <a:gd name="T18" fmla="*/ 84 h 84"/>
                    </a:gdLst>
                    <a:ahLst/>
                    <a:cxnLst>
                      <a:cxn ang="T10">
                        <a:pos x="T0" y="T1"/>
                      </a:cxn>
                      <a:cxn ang="T11">
                        <a:pos x="T2" y="T3"/>
                      </a:cxn>
                      <a:cxn ang="T12">
                        <a:pos x="T4" y="T5"/>
                      </a:cxn>
                      <a:cxn ang="T13">
                        <a:pos x="T6" y="T7"/>
                      </a:cxn>
                      <a:cxn ang="T14">
                        <a:pos x="T8" y="T9"/>
                      </a:cxn>
                    </a:cxnLst>
                    <a:rect l="T15" t="T16" r="T17" b="T18"/>
                    <a:pathLst>
                      <a:path w="873" h="84">
                        <a:moveTo>
                          <a:pt x="787" y="0"/>
                        </a:moveTo>
                        <a:lnTo>
                          <a:pt x="0" y="0"/>
                        </a:lnTo>
                        <a:lnTo>
                          <a:pt x="86" y="84"/>
                        </a:lnTo>
                        <a:lnTo>
                          <a:pt x="873" y="84"/>
                        </a:lnTo>
                        <a:lnTo>
                          <a:pt x="787" y="0"/>
                        </a:lnTo>
                        <a:close/>
                      </a:path>
                    </a:pathLst>
                  </a:custGeom>
                  <a:solidFill>
                    <a:srgbClr val="CDE6FF"/>
                  </a:solidFill>
                  <a:ln w="4763">
                    <a:solidFill>
                      <a:schemeClr val="bg2"/>
                    </a:solidFill>
                    <a:round/>
                    <a:headEnd/>
                    <a:tailEnd/>
                  </a:ln>
                </p:spPr>
                <p:txBody>
                  <a:bodyPr/>
                  <a:lstStyle/>
                  <a:p>
                    <a:endParaRPr lang="en-US"/>
                  </a:p>
                </p:txBody>
              </p:sp>
            </p:grpSp>
            <p:grpSp>
              <p:nvGrpSpPr>
                <p:cNvPr id="252" name="Group 96"/>
                <p:cNvGrpSpPr>
                  <a:grpSpLocks/>
                </p:cNvGrpSpPr>
                <p:nvPr/>
              </p:nvGrpSpPr>
              <p:grpSpPr bwMode="auto">
                <a:xfrm>
                  <a:off x="3516" y="2077"/>
                  <a:ext cx="227" cy="210"/>
                  <a:chOff x="3516" y="2077"/>
                  <a:chExt cx="227" cy="210"/>
                </a:xfrm>
              </p:grpSpPr>
              <p:sp>
                <p:nvSpPr>
                  <p:cNvPr id="297" name="Freeform 97"/>
                  <p:cNvSpPr>
                    <a:spLocks/>
                  </p:cNvSpPr>
                  <p:nvPr/>
                </p:nvSpPr>
                <p:spPr bwMode="auto">
                  <a:xfrm>
                    <a:off x="3516" y="2077"/>
                    <a:ext cx="117" cy="210"/>
                  </a:xfrm>
                  <a:custGeom>
                    <a:avLst/>
                    <a:gdLst>
                      <a:gd name="T0" fmla="*/ 0 w 117"/>
                      <a:gd name="T1" fmla="*/ 0 h 210"/>
                      <a:gd name="T2" fmla="*/ 117 w 117"/>
                      <a:gd name="T3" fmla="*/ 113 h 210"/>
                      <a:gd name="T4" fmla="*/ 117 w 117"/>
                      <a:gd name="T5" fmla="*/ 210 h 210"/>
                      <a:gd name="T6" fmla="*/ 0 w 117"/>
                      <a:gd name="T7" fmla="*/ 97 h 210"/>
                      <a:gd name="T8" fmla="*/ 0 w 117"/>
                      <a:gd name="T9" fmla="*/ 0 h 210"/>
                      <a:gd name="T10" fmla="*/ 0 60000 65536"/>
                      <a:gd name="T11" fmla="*/ 0 60000 65536"/>
                      <a:gd name="T12" fmla="*/ 0 60000 65536"/>
                      <a:gd name="T13" fmla="*/ 0 60000 65536"/>
                      <a:gd name="T14" fmla="*/ 0 60000 65536"/>
                      <a:gd name="T15" fmla="*/ 0 w 117"/>
                      <a:gd name="T16" fmla="*/ 0 h 210"/>
                      <a:gd name="T17" fmla="*/ 117 w 117"/>
                      <a:gd name="T18" fmla="*/ 210 h 210"/>
                    </a:gdLst>
                    <a:ahLst/>
                    <a:cxnLst>
                      <a:cxn ang="T10">
                        <a:pos x="T0" y="T1"/>
                      </a:cxn>
                      <a:cxn ang="T11">
                        <a:pos x="T2" y="T3"/>
                      </a:cxn>
                      <a:cxn ang="T12">
                        <a:pos x="T4" y="T5"/>
                      </a:cxn>
                      <a:cxn ang="T13">
                        <a:pos x="T6" y="T7"/>
                      </a:cxn>
                      <a:cxn ang="T14">
                        <a:pos x="T8" y="T9"/>
                      </a:cxn>
                    </a:cxnLst>
                    <a:rect l="T15" t="T16" r="T17" b="T18"/>
                    <a:pathLst>
                      <a:path w="117" h="210">
                        <a:moveTo>
                          <a:pt x="0" y="0"/>
                        </a:moveTo>
                        <a:lnTo>
                          <a:pt x="117" y="113"/>
                        </a:lnTo>
                        <a:lnTo>
                          <a:pt x="117" y="210"/>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98" name="Rectangle 98"/>
                  <p:cNvSpPr>
                    <a:spLocks noChangeArrowheads="1"/>
                  </p:cNvSpPr>
                  <p:nvPr/>
                </p:nvSpPr>
                <p:spPr bwMode="auto">
                  <a:xfrm>
                    <a:off x="3633" y="2190"/>
                    <a:ext cx="110" cy="97"/>
                  </a:xfrm>
                  <a:prstGeom prst="rect">
                    <a:avLst/>
                  </a:prstGeom>
                  <a:solidFill>
                    <a:srgbClr val="CDE6FF"/>
                  </a:solidFill>
                  <a:ln w="4763">
                    <a:solidFill>
                      <a:schemeClr val="bg2"/>
                    </a:solidFill>
                    <a:miter lim="800000"/>
                    <a:headEnd/>
                    <a:tailEnd/>
                  </a:ln>
                </p:spPr>
                <p:txBody>
                  <a:bodyPr/>
                  <a:lstStyle/>
                  <a:p>
                    <a:endParaRPr lang="en-US"/>
                  </a:p>
                </p:txBody>
              </p:sp>
              <p:sp>
                <p:nvSpPr>
                  <p:cNvPr id="299" name="Freeform 99"/>
                  <p:cNvSpPr>
                    <a:spLocks/>
                  </p:cNvSpPr>
                  <p:nvPr/>
                </p:nvSpPr>
                <p:spPr bwMode="auto">
                  <a:xfrm>
                    <a:off x="3516" y="2077"/>
                    <a:ext cx="227" cy="113"/>
                  </a:xfrm>
                  <a:custGeom>
                    <a:avLst/>
                    <a:gdLst>
                      <a:gd name="T0" fmla="*/ 110 w 227"/>
                      <a:gd name="T1" fmla="*/ 0 h 113"/>
                      <a:gd name="T2" fmla="*/ 0 w 227"/>
                      <a:gd name="T3" fmla="*/ 0 h 113"/>
                      <a:gd name="T4" fmla="*/ 117 w 227"/>
                      <a:gd name="T5" fmla="*/ 113 h 113"/>
                      <a:gd name="T6" fmla="*/ 227 w 227"/>
                      <a:gd name="T7" fmla="*/ 113 h 113"/>
                      <a:gd name="T8" fmla="*/ 110 w 227"/>
                      <a:gd name="T9" fmla="*/ 0 h 113"/>
                      <a:gd name="T10" fmla="*/ 0 60000 65536"/>
                      <a:gd name="T11" fmla="*/ 0 60000 65536"/>
                      <a:gd name="T12" fmla="*/ 0 60000 65536"/>
                      <a:gd name="T13" fmla="*/ 0 60000 65536"/>
                      <a:gd name="T14" fmla="*/ 0 60000 65536"/>
                      <a:gd name="T15" fmla="*/ 0 w 227"/>
                      <a:gd name="T16" fmla="*/ 0 h 113"/>
                      <a:gd name="T17" fmla="*/ 227 w 227"/>
                      <a:gd name="T18" fmla="*/ 113 h 113"/>
                    </a:gdLst>
                    <a:ahLst/>
                    <a:cxnLst>
                      <a:cxn ang="T10">
                        <a:pos x="T0" y="T1"/>
                      </a:cxn>
                      <a:cxn ang="T11">
                        <a:pos x="T2" y="T3"/>
                      </a:cxn>
                      <a:cxn ang="T12">
                        <a:pos x="T4" y="T5"/>
                      </a:cxn>
                      <a:cxn ang="T13">
                        <a:pos x="T6" y="T7"/>
                      </a:cxn>
                      <a:cxn ang="T14">
                        <a:pos x="T8" y="T9"/>
                      </a:cxn>
                    </a:cxnLst>
                    <a:rect l="T15" t="T16" r="T17" b="T18"/>
                    <a:pathLst>
                      <a:path w="227" h="113">
                        <a:moveTo>
                          <a:pt x="110" y="0"/>
                        </a:moveTo>
                        <a:lnTo>
                          <a:pt x="0" y="0"/>
                        </a:lnTo>
                        <a:lnTo>
                          <a:pt x="117" y="113"/>
                        </a:lnTo>
                        <a:lnTo>
                          <a:pt x="227" y="113"/>
                        </a:lnTo>
                        <a:lnTo>
                          <a:pt x="110" y="0"/>
                        </a:lnTo>
                        <a:close/>
                      </a:path>
                    </a:pathLst>
                  </a:custGeom>
                  <a:solidFill>
                    <a:srgbClr val="CDE6FF"/>
                  </a:solidFill>
                  <a:ln w="4763">
                    <a:solidFill>
                      <a:schemeClr val="bg2"/>
                    </a:solidFill>
                    <a:round/>
                    <a:headEnd/>
                    <a:tailEnd/>
                  </a:ln>
                </p:spPr>
                <p:txBody>
                  <a:bodyPr/>
                  <a:lstStyle/>
                  <a:p>
                    <a:endParaRPr lang="en-US"/>
                  </a:p>
                </p:txBody>
              </p:sp>
            </p:grpSp>
            <p:grpSp>
              <p:nvGrpSpPr>
                <p:cNvPr id="253" name="Group 100"/>
                <p:cNvGrpSpPr>
                  <a:grpSpLocks/>
                </p:cNvGrpSpPr>
                <p:nvPr/>
              </p:nvGrpSpPr>
              <p:grpSpPr bwMode="auto">
                <a:xfrm>
                  <a:off x="3364" y="2048"/>
                  <a:ext cx="246" cy="243"/>
                  <a:chOff x="3364" y="2048"/>
                  <a:chExt cx="246" cy="243"/>
                </a:xfrm>
              </p:grpSpPr>
              <p:sp>
                <p:nvSpPr>
                  <p:cNvPr id="294" name="Freeform 101"/>
                  <p:cNvSpPr>
                    <a:spLocks/>
                  </p:cNvSpPr>
                  <p:nvPr/>
                </p:nvSpPr>
                <p:spPr bwMode="auto">
                  <a:xfrm>
                    <a:off x="3364" y="2048"/>
                    <a:ext cx="149" cy="243"/>
                  </a:xfrm>
                  <a:custGeom>
                    <a:avLst/>
                    <a:gdLst>
                      <a:gd name="T0" fmla="*/ 0 w 149"/>
                      <a:gd name="T1" fmla="*/ 0 h 243"/>
                      <a:gd name="T2" fmla="*/ 149 w 149"/>
                      <a:gd name="T3" fmla="*/ 145 h 243"/>
                      <a:gd name="T4" fmla="*/ 149 w 149"/>
                      <a:gd name="T5" fmla="*/ 243 h 243"/>
                      <a:gd name="T6" fmla="*/ 0 w 149"/>
                      <a:gd name="T7" fmla="*/ 97 h 243"/>
                      <a:gd name="T8" fmla="*/ 0 w 149"/>
                      <a:gd name="T9" fmla="*/ 0 h 243"/>
                      <a:gd name="T10" fmla="*/ 0 60000 65536"/>
                      <a:gd name="T11" fmla="*/ 0 60000 65536"/>
                      <a:gd name="T12" fmla="*/ 0 60000 65536"/>
                      <a:gd name="T13" fmla="*/ 0 60000 65536"/>
                      <a:gd name="T14" fmla="*/ 0 60000 65536"/>
                      <a:gd name="T15" fmla="*/ 0 w 149"/>
                      <a:gd name="T16" fmla="*/ 0 h 243"/>
                      <a:gd name="T17" fmla="*/ 149 w 149"/>
                      <a:gd name="T18" fmla="*/ 243 h 243"/>
                    </a:gdLst>
                    <a:ahLst/>
                    <a:cxnLst>
                      <a:cxn ang="T10">
                        <a:pos x="T0" y="T1"/>
                      </a:cxn>
                      <a:cxn ang="T11">
                        <a:pos x="T2" y="T3"/>
                      </a:cxn>
                      <a:cxn ang="T12">
                        <a:pos x="T4" y="T5"/>
                      </a:cxn>
                      <a:cxn ang="T13">
                        <a:pos x="T6" y="T7"/>
                      </a:cxn>
                      <a:cxn ang="T14">
                        <a:pos x="T8" y="T9"/>
                      </a:cxn>
                    </a:cxnLst>
                    <a:rect l="T15" t="T16" r="T17" b="T18"/>
                    <a:pathLst>
                      <a:path w="149" h="243">
                        <a:moveTo>
                          <a:pt x="0" y="0"/>
                        </a:moveTo>
                        <a:lnTo>
                          <a:pt x="149" y="145"/>
                        </a:lnTo>
                        <a:lnTo>
                          <a:pt x="149" y="243"/>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95" name="Rectangle 102"/>
                  <p:cNvSpPr>
                    <a:spLocks noChangeArrowheads="1"/>
                  </p:cNvSpPr>
                  <p:nvPr/>
                </p:nvSpPr>
                <p:spPr bwMode="auto">
                  <a:xfrm>
                    <a:off x="3513" y="2193"/>
                    <a:ext cx="97" cy="98"/>
                  </a:xfrm>
                  <a:prstGeom prst="rect">
                    <a:avLst/>
                  </a:prstGeom>
                  <a:solidFill>
                    <a:srgbClr val="CDE6FF"/>
                  </a:solidFill>
                  <a:ln w="4763">
                    <a:solidFill>
                      <a:schemeClr val="bg2"/>
                    </a:solidFill>
                    <a:miter lim="800000"/>
                    <a:headEnd/>
                    <a:tailEnd/>
                  </a:ln>
                </p:spPr>
                <p:txBody>
                  <a:bodyPr/>
                  <a:lstStyle/>
                  <a:p>
                    <a:endParaRPr lang="en-US"/>
                  </a:p>
                </p:txBody>
              </p:sp>
              <p:sp>
                <p:nvSpPr>
                  <p:cNvPr id="296" name="Freeform 103"/>
                  <p:cNvSpPr>
                    <a:spLocks/>
                  </p:cNvSpPr>
                  <p:nvPr/>
                </p:nvSpPr>
                <p:spPr bwMode="auto">
                  <a:xfrm>
                    <a:off x="3364" y="2048"/>
                    <a:ext cx="246" cy="145"/>
                  </a:xfrm>
                  <a:custGeom>
                    <a:avLst/>
                    <a:gdLst>
                      <a:gd name="T0" fmla="*/ 97 w 246"/>
                      <a:gd name="T1" fmla="*/ 0 h 145"/>
                      <a:gd name="T2" fmla="*/ 0 w 246"/>
                      <a:gd name="T3" fmla="*/ 0 h 145"/>
                      <a:gd name="T4" fmla="*/ 149 w 246"/>
                      <a:gd name="T5" fmla="*/ 145 h 145"/>
                      <a:gd name="T6" fmla="*/ 246 w 246"/>
                      <a:gd name="T7" fmla="*/ 145 h 145"/>
                      <a:gd name="T8" fmla="*/ 97 w 246"/>
                      <a:gd name="T9" fmla="*/ 0 h 145"/>
                      <a:gd name="T10" fmla="*/ 0 60000 65536"/>
                      <a:gd name="T11" fmla="*/ 0 60000 65536"/>
                      <a:gd name="T12" fmla="*/ 0 60000 65536"/>
                      <a:gd name="T13" fmla="*/ 0 60000 65536"/>
                      <a:gd name="T14" fmla="*/ 0 60000 65536"/>
                      <a:gd name="T15" fmla="*/ 0 w 246"/>
                      <a:gd name="T16" fmla="*/ 0 h 145"/>
                      <a:gd name="T17" fmla="*/ 246 w 246"/>
                      <a:gd name="T18" fmla="*/ 145 h 145"/>
                    </a:gdLst>
                    <a:ahLst/>
                    <a:cxnLst>
                      <a:cxn ang="T10">
                        <a:pos x="T0" y="T1"/>
                      </a:cxn>
                      <a:cxn ang="T11">
                        <a:pos x="T2" y="T3"/>
                      </a:cxn>
                      <a:cxn ang="T12">
                        <a:pos x="T4" y="T5"/>
                      </a:cxn>
                      <a:cxn ang="T13">
                        <a:pos x="T6" y="T7"/>
                      </a:cxn>
                      <a:cxn ang="T14">
                        <a:pos x="T8" y="T9"/>
                      </a:cxn>
                    </a:cxnLst>
                    <a:rect l="T15" t="T16" r="T17" b="T18"/>
                    <a:pathLst>
                      <a:path w="246" h="145">
                        <a:moveTo>
                          <a:pt x="97" y="0"/>
                        </a:moveTo>
                        <a:lnTo>
                          <a:pt x="0" y="0"/>
                        </a:lnTo>
                        <a:lnTo>
                          <a:pt x="149" y="145"/>
                        </a:lnTo>
                        <a:lnTo>
                          <a:pt x="246" y="145"/>
                        </a:lnTo>
                        <a:lnTo>
                          <a:pt x="97" y="0"/>
                        </a:lnTo>
                        <a:close/>
                      </a:path>
                    </a:pathLst>
                  </a:custGeom>
                  <a:solidFill>
                    <a:srgbClr val="CDE6FF"/>
                  </a:solidFill>
                  <a:ln w="4763">
                    <a:solidFill>
                      <a:schemeClr val="bg2"/>
                    </a:solidFill>
                    <a:round/>
                    <a:headEnd/>
                    <a:tailEnd/>
                  </a:ln>
                </p:spPr>
                <p:txBody>
                  <a:bodyPr/>
                  <a:lstStyle/>
                  <a:p>
                    <a:endParaRPr lang="en-US"/>
                  </a:p>
                </p:txBody>
              </p:sp>
            </p:grpSp>
            <p:grpSp>
              <p:nvGrpSpPr>
                <p:cNvPr id="254" name="Group 104"/>
                <p:cNvGrpSpPr>
                  <a:grpSpLocks/>
                </p:cNvGrpSpPr>
                <p:nvPr/>
              </p:nvGrpSpPr>
              <p:grpSpPr bwMode="auto">
                <a:xfrm>
                  <a:off x="2484" y="2064"/>
                  <a:ext cx="249" cy="243"/>
                  <a:chOff x="2484" y="2064"/>
                  <a:chExt cx="249" cy="243"/>
                </a:xfrm>
              </p:grpSpPr>
              <p:sp>
                <p:nvSpPr>
                  <p:cNvPr id="291" name="Freeform 105"/>
                  <p:cNvSpPr>
                    <a:spLocks/>
                  </p:cNvSpPr>
                  <p:nvPr/>
                </p:nvSpPr>
                <p:spPr bwMode="auto">
                  <a:xfrm>
                    <a:off x="2484" y="2064"/>
                    <a:ext cx="148" cy="243"/>
                  </a:xfrm>
                  <a:custGeom>
                    <a:avLst/>
                    <a:gdLst>
                      <a:gd name="T0" fmla="*/ 0 w 148"/>
                      <a:gd name="T1" fmla="*/ 0 h 243"/>
                      <a:gd name="T2" fmla="*/ 148 w 148"/>
                      <a:gd name="T3" fmla="*/ 146 h 243"/>
                      <a:gd name="T4" fmla="*/ 148 w 148"/>
                      <a:gd name="T5" fmla="*/ 243 h 243"/>
                      <a:gd name="T6" fmla="*/ 0 w 148"/>
                      <a:gd name="T7" fmla="*/ 97 h 243"/>
                      <a:gd name="T8" fmla="*/ 0 w 148"/>
                      <a:gd name="T9" fmla="*/ 0 h 243"/>
                      <a:gd name="T10" fmla="*/ 0 60000 65536"/>
                      <a:gd name="T11" fmla="*/ 0 60000 65536"/>
                      <a:gd name="T12" fmla="*/ 0 60000 65536"/>
                      <a:gd name="T13" fmla="*/ 0 60000 65536"/>
                      <a:gd name="T14" fmla="*/ 0 60000 65536"/>
                      <a:gd name="T15" fmla="*/ 0 w 148"/>
                      <a:gd name="T16" fmla="*/ 0 h 243"/>
                      <a:gd name="T17" fmla="*/ 148 w 148"/>
                      <a:gd name="T18" fmla="*/ 243 h 243"/>
                    </a:gdLst>
                    <a:ahLst/>
                    <a:cxnLst>
                      <a:cxn ang="T10">
                        <a:pos x="T0" y="T1"/>
                      </a:cxn>
                      <a:cxn ang="T11">
                        <a:pos x="T2" y="T3"/>
                      </a:cxn>
                      <a:cxn ang="T12">
                        <a:pos x="T4" y="T5"/>
                      </a:cxn>
                      <a:cxn ang="T13">
                        <a:pos x="T6" y="T7"/>
                      </a:cxn>
                      <a:cxn ang="T14">
                        <a:pos x="T8" y="T9"/>
                      </a:cxn>
                    </a:cxnLst>
                    <a:rect l="T15" t="T16" r="T17" b="T18"/>
                    <a:pathLst>
                      <a:path w="148" h="243">
                        <a:moveTo>
                          <a:pt x="0" y="0"/>
                        </a:moveTo>
                        <a:lnTo>
                          <a:pt x="148" y="146"/>
                        </a:lnTo>
                        <a:lnTo>
                          <a:pt x="148" y="243"/>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92" name="Rectangle 106"/>
                  <p:cNvSpPr>
                    <a:spLocks noChangeArrowheads="1"/>
                  </p:cNvSpPr>
                  <p:nvPr/>
                </p:nvSpPr>
                <p:spPr bwMode="auto">
                  <a:xfrm>
                    <a:off x="2632" y="2210"/>
                    <a:ext cx="101" cy="97"/>
                  </a:xfrm>
                  <a:prstGeom prst="rect">
                    <a:avLst/>
                  </a:prstGeom>
                  <a:solidFill>
                    <a:srgbClr val="CDE6FF"/>
                  </a:solidFill>
                  <a:ln w="4763">
                    <a:solidFill>
                      <a:schemeClr val="bg2"/>
                    </a:solidFill>
                    <a:miter lim="800000"/>
                    <a:headEnd/>
                    <a:tailEnd/>
                  </a:ln>
                </p:spPr>
                <p:txBody>
                  <a:bodyPr/>
                  <a:lstStyle/>
                  <a:p>
                    <a:endParaRPr lang="en-US"/>
                  </a:p>
                </p:txBody>
              </p:sp>
              <p:sp>
                <p:nvSpPr>
                  <p:cNvPr id="293" name="Freeform 107"/>
                  <p:cNvSpPr>
                    <a:spLocks/>
                  </p:cNvSpPr>
                  <p:nvPr/>
                </p:nvSpPr>
                <p:spPr bwMode="auto">
                  <a:xfrm>
                    <a:off x="2484" y="2064"/>
                    <a:ext cx="249" cy="146"/>
                  </a:xfrm>
                  <a:custGeom>
                    <a:avLst/>
                    <a:gdLst>
                      <a:gd name="T0" fmla="*/ 100 w 249"/>
                      <a:gd name="T1" fmla="*/ 0 h 146"/>
                      <a:gd name="T2" fmla="*/ 0 w 249"/>
                      <a:gd name="T3" fmla="*/ 0 h 146"/>
                      <a:gd name="T4" fmla="*/ 148 w 249"/>
                      <a:gd name="T5" fmla="*/ 146 h 146"/>
                      <a:gd name="T6" fmla="*/ 249 w 249"/>
                      <a:gd name="T7" fmla="*/ 146 h 146"/>
                      <a:gd name="T8" fmla="*/ 100 w 249"/>
                      <a:gd name="T9" fmla="*/ 0 h 146"/>
                      <a:gd name="T10" fmla="*/ 0 60000 65536"/>
                      <a:gd name="T11" fmla="*/ 0 60000 65536"/>
                      <a:gd name="T12" fmla="*/ 0 60000 65536"/>
                      <a:gd name="T13" fmla="*/ 0 60000 65536"/>
                      <a:gd name="T14" fmla="*/ 0 60000 65536"/>
                      <a:gd name="T15" fmla="*/ 0 w 249"/>
                      <a:gd name="T16" fmla="*/ 0 h 146"/>
                      <a:gd name="T17" fmla="*/ 249 w 249"/>
                      <a:gd name="T18" fmla="*/ 146 h 146"/>
                    </a:gdLst>
                    <a:ahLst/>
                    <a:cxnLst>
                      <a:cxn ang="T10">
                        <a:pos x="T0" y="T1"/>
                      </a:cxn>
                      <a:cxn ang="T11">
                        <a:pos x="T2" y="T3"/>
                      </a:cxn>
                      <a:cxn ang="T12">
                        <a:pos x="T4" y="T5"/>
                      </a:cxn>
                      <a:cxn ang="T13">
                        <a:pos x="T6" y="T7"/>
                      </a:cxn>
                      <a:cxn ang="T14">
                        <a:pos x="T8" y="T9"/>
                      </a:cxn>
                    </a:cxnLst>
                    <a:rect l="T15" t="T16" r="T17" b="T18"/>
                    <a:pathLst>
                      <a:path w="249" h="146">
                        <a:moveTo>
                          <a:pt x="100" y="0"/>
                        </a:moveTo>
                        <a:lnTo>
                          <a:pt x="0" y="0"/>
                        </a:lnTo>
                        <a:lnTo>
                          <a:pt x="148" y="146"/>
                        </a:lnTo>
                        <a:lnTo>
                          <a:pt x="249" y="146"/>
                        </a:lnTo>
                        <a:lnTo>
                          <a:pt x="100" y="0"/>
                        </a:lnTo>
                        <a:close/>
                      </a:path>
                    </a:pathLst>
                  </a:custGeom>
                  <a:solidFill>
                    <a:srgbClr val="CDE6FF"/>
                  </a:solidFill>
                  <a:ln w="4763">
                    <a:solidFill>
                      <a:schemeClr val="bg2"/>
                    </a:solidFill>
                    <a:round/>
                    <a:headEnd/>
                    <a:tailEnd/>
                  </a:ln>
                </p:spPr>
                <p:txBody>
                  <a:bodyPr/>
                  <a:lstStyle/>
                  <a:p>
                    <a:endParaRPr lang="en-US"/>
                  </a:p>
                </p:txBody>
              </p:sp>
            </p:grpSp>
            <p:grpSp>
              <p:nvGrpSpPr>
                <p:cNvPr id="255" name="Group 108"/>
                <p:cNvGrpSpPr>
                  <a:grpSpLocks/>
                </p:cNvGrpSpPr>
                <p:nvPr/>
              </p:nvGrpSpPr>
              <p:grpSpPr bwMode="auto">
                <a:xfrm>
                  <a:off x="2280" y="2054"/>
                  <a:ext cx="281" cy="275"/>
                  <a:chOff x="2280" y="2054"/>
                  <a:chExt cx="281" cy="275"/>
                </a:xfrm>
              </p:grpSpPr>
              <p:sp>
                <p:nvSpPr>
                  <p:cNvPr id="288" name="Freeform 109"/>
                  <p:cNvSpPr>
                    <a:spLocks/>
                  </p:cNvSpPr>
                  <p:nvPr/>
                </p:nvSpPr>
                <p:spPr bwMode="auto">
                  <a:xfrm>
                    <a:off x="2280" y="2054"/>
                    <a:ext cx="181" cy="275"/>
                  </a:xfrm>
                  <a:custGeom>
                    <a:avLst/>
                    <a:gdLst>
                      <a:gd name="T0" fmla="*/ 0 w 181"/>
                      <a:gd name="T1" fmla="*/ 0 h 275"/>
                      <a:gd name="T2" fmla="*/ 181 w 181"/>
                      <a:gd name="T3" fmla="*/ 178 h 275"/>
                      <a:gd name="T4" fmla="*/ 181 w 181"/>
                      <a:gd name="T5" fmla="*/ 275 h 275"/>
                      <a:gd name="T6" fmla="*/ 0 w 181"/>
                      <a:gd name="T7" fmla="*/ 97 h 275"/>
                      <a:gd name="T8" fmla="*/ 0 w 181"/>
                      <a:gd name="T9" fmla="*/ 0 h 275"/>
                      <a:gd name="T10" fmla="*/ 0 60000 65536"/>
                      <a:gd name="T11" fmla="*/ 0 60000 65536"/>
                      <a:gd name="T12" fmla="*/ 0 60000 65536"/>
                      <a:gd name="T13" fmla="*/ 0 60000 65536"/>
                      <a:gd name="T14" fmla="*/ 0 60000 65536"/>
                      <a:gd name="T15" fmla="*/ 0 w 181"/>
                      <a:gd name="T16" fmla="*/ 0 h 275"/>
                      <a:gd name="T17" fmla="*/ 181 w 181"/>
                      <a:gd name="T18" fmla="*/ 275 h 275"/>
                    </a:gdLst>
                    <a:ahLst/>
                    <a:cxnLst>
                      <a:cxn ang="T10">
                        <a:pos x="T0" y="T1"/>
                      </a:cxn>
                      <a:cxn ang="T11">
                        <a:pos x="T2" y="T3"/>
                      </a:cxn>
                      <a:cxn ang="T12">
                        <a:pos x="T4" y="T5"/>
                      </a:cxn>
                      <a:cxn ang="T13">
                        <a:pos x="T6" y="T7"/>
                      </a:cxn>
                      <a:cxn ang="T14">
                        <a:pos x="T8" y="T9"/>
                      </a:cxn>
                    </a:cxnLst>
                    <a:rect l="T15" t="T16" r="T17" b="T18"/>
                    <a:pathLst>
                      <a:path w="181" h="275">
                        <a:moveTo>
                          <a:pt x="0" y="0"/>
                        </a:moveTo>
                        <a:lnTo>
                          <a:pt x="181" y="178"/>
                        </a:lnTo>
                        <a:lnTo>
                          <a:pt x="181" y="27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89" name="Rectangle 110"/>
                  <p:cNvSpPr>
                    <a:spLocks noChangeArrowheads="1"/>
                  </p:cNvSpPr>
                  <p:nvPr/>
                </p:nvSpPr>
                <p:spPr bwMode="auto">
                  <a:xfrm>
                    <a:off x="2461" y="2232"/>
                    <a:ext cx="100" cy="97"/>
                  </a:xfrm>
                  <a:prstGeom prst="rect">
                    <a:avLst/>
                  </a:prstGeom>
                  <a:solidFill>
                    <a:srgbClr val="CDE6FF"/>
                  </a:solidFill>
                  <a:ln w="4763">
                    <a:solidFill>
                      <a:schemeClr val="bg2"/>
                    </a:solidFill>
                    <a:miter lim="800000"/>
                    <a:headEnd/>
                    <a:tailEnd/>
                  </a:ln>
                </p:spPr>
                <p:txBody>
                  <a:bodyPr/>
                  <a:lstStyle/>
                  <a:p>
                    <a:endParaRPr lang="en-US"/>
                  </a:p>
                </p:txBody>
              </p:sp>
              <p:sp>
                <p:nvSpPr>
                  <p:cNvPr id="290" name="Freeform 111"/>
                  <p:cNvSpPr>
                    <a:spLocks/>
                  </p:cNvSpPr>
                  <p:nvPr/>
                </p:nvSpPr>
                <p:spPr bwMode="auto">
                  <a:xfrm>
                    <a:off x="2280" y="2054"/>
                    <a:ext cx="281" cy="178"/>
                  </a:xfrm>
                  <a:custGeom>
                    <a:avLst/>
                    <a:gdLst>
                      <a:gd name="T0" fmla="*/ 100 w 281"/>
                      <a:gd name="T1" fmla="*/ 0 h 178"/>
                      <a:gd name="T2" fmla="*/ 0 w 281"/>
                      <a:gd name="T3" fmla="*/ 0 h 178"/>
                      <a:gd name="T4" fmla="*/ 181 w 281"/>
                      <a:gd name="T5" fmla="*/ 178 h 178"/>
                      <a:gd name="T6" fmla="*/ 281 w 281"/>
                      <a:gd name="T7" fmla="*/ 178 h 178"/>
                      <a:gd name="T8" fmla="*/ 100 w 281"/>
                      <a:gd name="T9" fmla="*/ 0 h 178"/>
                      <a:gd name="T10" fmla="*/ 0 60000 65536"/>
                      <a:gd name="T11" fmla="*/ 0 60000 65536"/>
                      <a:gd name="T12" fmla="*/ 0 60000 65536"/>
                      <a:gd name="T13" fmla="*/ 0 60000 65536"/>
                      <a:gd name="T14" fmla="*/ 0 60000 65536"/>
                      <a:gd name="T15" fmla="*/ 0 w 281"/>
                      <a:gd name="T16" fmla="*/ 0 h 178"/>
                      <a:gd name="T17" fmla="*/ 281 w 281"/>
                      <a:gd name="T18" fmla="*/ 178 h 178"/>
                    </a:gdLst>
                    <a:ahLst/>
                    <a:cxnLst>
                      <a:cxn ang="T10">
                        <a:pos x="T0" y="T1"/>
                      </a:cxn>
                      <a:cxn ang="T11">
                        <a:pos x="T2" y="T3"/>
                      </a:cxn>
                      <a:cxn ang="T12">
                        <a:pos x="T4" y="T5"/>
                      </a:cxn>
                      <a:cxn ang="T13">
                        <a:pos x="T6" y="T7"/>
                      </a:cxn>
                      <a:cxn ang="T14">
                        <a:pos x="T8" y="T9"/>
                      </a:cxn>
                    </a:cxnLst>
                    <a:rect l="T15" t="T16" r="T17" b="T18"/>
                    <a:pathLst>
                      <a:path w="281" h="178">
                        <a:moveTo>
                          <a:pt x="100" y="0"/>
                        </a:moveTo>
                        <a:lnTo>
                          <a:pt x="0" y="0"/>
                        </a:lnTo>
                        <a:lnTo>
                          <a:pt x="181" y="178"/>
                        </a:lnTo>
                        <a:lnTo>
                          <a:pt x="281" y="178"/>
                        </a:lnTo>
                        <a:lnTo>
                          <a:pt x="100" y="0"/>
                        </a:lnTo>
                        <a:close/>
                      </a:path>
                    </a:pathLst>
                  </a:custGeom>
                  <a:solidFill>
                    <a:srgbClr val="CDE6FF"/>
                  </a:solidFill>
                  <a:ln w="4763">
                    <a:solidFill>
                      <a:schemeClr val="bg2"/>
                    </a:solidFill>
                    <a:round/>
                    <a:headEnd/>
                    <a:tailEnd/>
                  </a:ln>
                </p:spPr>
                <p:txBody>
                  <a:bodyPr/>
                  <a:lstStyle/>
                  <a:p>
                    <a:endParaRPr lang="en-US"/>
                  </a:p>
                </p:txBody>
              </p:sp>
            </p:grpSp>
            <p:grpSp>
              <p:nvGrpSpPr>
                <p:cNvPr id="256" name="Group 112"/>
                <p:cNvGrpSpPr>
                  <a:grpSpLocks/>
                </p:cNvGrpSpPr>
                <p:nvPr/>
              </p:nvGrpSpPr>
              <p:grpSpPr bwMode="auto">
                <a:xfrm>
                  <a:off x="2011" y="2061"/>
                  <a:ext cx="340" cy="275"/>
                  <a:chOff x="2011" y="2061"/>
                  <a:chExt cx="340" cy="275"/>
                </a:xfrm>
              </p:grpSpPr>
              <p:sp>
                <p:nvSpPr>
                  <p:cNvPr id="285" name="Freeform 113"/>
                  <p:cNvSpPr>
                    <a:spLocks/>
                  </p:cNvSpPr>
                  <p:nvPr/>
                </p:nvSpPr>
                <p:spPr bwMode="auto">
                  <a:xfrm>
                    <a:off x="2011" y="2061"/>
                    <a:ext cx="181" cy="275"/>
                  </a:xfrm>
                  <a:custGeom>
                    <a:avLst/>
                    <a:gdLst>
                      <a:gd name="T0" fmla="*/ 0 w 181"/>
                      <a:gd name="T1" fmla="*/ 0 h 275"/>
                      <a:gd name="T2" fmla="*/ 181 w 181"/>
                      <a:gd name="T3" fmla="*/ 178 h 275"/>
                      <a:gd name="T4" fmla="*/ 181 w 181"/>
                      <a:gd name="T5" fmla="*/ 275 h 275"/>
                      <a:gd name="T6" fmla="*/ 0 w 181"/>
                      <a:gd name="T7" fmla="*/ 97 h 275"/>
                      <a:gd name="T8" fmla="*/ 0 w 181"/>
                      <a:gd name="T9" fmla="*/ 0 h 275"/>
                      <a:gd name="T10" fmla="*/ 0 60000 65536"/>
                      <a:gd name="T11" fmla="*/ 0 60000 65536"/>
                      <a:gd name="T12" fmla="*/ 0 60000 65536"/>
                      <a:gd name="T13" fmla="*/ 0 60000 65536"/>
                      <a:gd name="T14" fmla="*/ 0 60000 65536"/>
                      <a:gd name="T15" fmla="*/ 0 w 181"/>
                      <a:gd name="T16" fmla="*/ 0 h 275"/>
                      <a:gd name="T17" fmla="*/ 181 w 181"/>
                      <a:gd name="T18" fmla="*/ 275 h 275"/>
                    </a:gdLst>
                    <a:ahLst/>
                    <a:cxnLst>
                      <a:cxn ang="T10">
                        <a:pos x="T0" y="T1"/>
                      </a:cxn>
                      <a:cxn ang="T11">
                        <a:pos x="T2" y="T3"/>
                      </a:cxn>
                      <a:cxn ang="T12">
                        <a:pos x="T4" y="T5"/>
                      </a:cxn>
                      <a:cxn ang="T13">
                        <a:pos x="T6" y="T7"/>
                      </a:cxn>
                      <a:cxn ang="T14">
                        <a:pos x="T8" y="T9"/>
                      </a:cxn>
                    </a:cxnLst>
                    <a:rect l="T15" t="T16" r="T17" b="T18"/>
                    <a:pathLst>
                      <a:path w="181" h="275">
                        <a:moveTo>
                          <a:pt x="0" y="0"/>
                        </a:moveTo>
                        <a:lnTo>
                          <a:pt x="181" y="178"/>
                        </a:lnTo>
                        <a:lnTo>
                          <a:pt x="181" y="27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86" name="Rectangle 114"/>
                  <p:cNvSpPr>
                    <a:spLocks noChangeArrowheads="1"/>
                  </p:cNvSpPr>
                  <p:nvPr/>
                </p:nvSpPr>
                <p:spPr bwMode="auto">
                  <a:xfrm>
                    <a:off x="2192" y="2239"/>
                    <a:ext cx="159" cy="97"/>
                  </a:xfrm>
                  <a:prstGeom prst="rect">
                    <a:avLst/>
                  </a:prstGeom>
                  <a:solidFill>
                    <a:srgbClr val="CDE6FF"/>
                  </a:solidFill>
                  <a:ln w="4763">
                    <a:solidFill>
                      <a:schemeClr val="bg2"/>
                    </a:solidFill>
                    <a:miter lim="800000"/>
                    <a:headEnd/>
                    <a:tailEnd/>
                  </a:ln>
                </p:spPr>
                <p:txBody>
                  <a:bodyPr/>
                  <a:lstStyle/>
                  <a:p>
                    <a:endParaRPr lang="en-US"/>
                  </a:p>
                </p:txBody>
              </p:sp>
              <p:sp>
                <p:nvSpPr>
                  <p:cNvPr id="287" name="Freeform 115"/>
                  <p:cNvSpPr>
                    <a:spLocks/>
                  </p:cNvSpPr>
                  <p:nvPr/>
                </p:nvSpPr>
                <p:spPr bwMode="auto">
                  <a:xfrm>
                    <a:off x="2011" y="2061"/>
                    <a:ext cx="340" cy="178"/>
                  </a:xfrm>
                  <a:custGeom>
                    <a:avLst/>
                    <a:gdLst>
                      <a:gd name="T0" fmla="*/ 158 w 340"/>
                      <a:gd name="T1" fmla="*/ 0 h 178"/>
                      <a:gd name="T2" fmla="*/ 0 w 340"/>
                      <a:gd name="T3" fmla="*/ 0 h 178"/>
                      <a:gd name="T4" fmla="*/ 181 w 340"/>
                      <a:gd name="T5" fmla="*/ 178 h 178"/>
                      <a:gd name="T6" fmla="*/ 340 w 340"/>
                      <a:gd name="T7" fmla="*/ 178 h 178"/>
                      <a:gd name="T8" fmla="*/ 158 w 340"/>
                      <a:gd name="T9" fmla="*/ 0 h 178"/>
                      <a:gd name="T10" fmla="*/ 0 60000 65536"/>
                      <a:gd name="T11" fmla="*/ 0 60000 65536"/>
                      <a:gd name="T12" fmla="*/ 0 60000 65536"/>
                      <a:gd name="T13" fmla="*/ 0 60000 65536"/>
                      <a:gd name="T14" fmla="*/ 0 60000 65536"/>
                      <a:gd name="T15" fmla="*/ 0 w 340"/>
                      <a:gd name="T16" fmla="*/ 0 h 178"/>
                      <a:gd name="T17" fmla="*/ 340 w 340"/>
                      <a:gd name="T18" fmla="*/ 178 h 178"/>
                    </a:gdLst>
                    <a:ahLst/>
                    <a:cxnLst>
                      <a:cxn ang="T10">
                        <a:pos x="T0" y="T1"/>
                      </a:cxn>
                      <a:cxn ang="T11">
                        <a:pos x="T2" y="T3"/>
                      </a:cxn>
                      <a:cxn ang="T12">
                        <a:pos x="T4" y="T5"/>
                      </a:cxn>
                      <a:cxn ang="T13">
                        <a:pos x="T6" y="T7"/>
                      </a:cxn>
                      <a:cxn ang="T14">
                        <a:pos x="T8" y="T9"/>
                      </a:cxn>
                    </a:cxnLst>
                    <a:rect l="T15" t="T16" r="T17" b="T18"/>
                    <a:pathLst>
                      <a:path w="340" h="178">
                        <a:moveTo>
                          <a:pt x="158" y="0"/>
                        </a:moveTo>
                        <a:lnTo>
                          <a:pt x="0" y="0"/>
                        </a:lnTo>
                        <a:lnTo>
                          <a:pt x="181" y="178"/>
                        </a:lnTo>
                        <a:lnTo>
                          <a:pt x="340" y="178"/>
                        </a:lnTo>
                        <a:lnTo>
                          <a:pt x="158" y="0"/>
                        </a:lnTo>
                        <a:close/>
                      </a:path>
                    </a:pathLst>
                  </a:custGeom>
                  <a:solidFill>
                    <a:srgbClr val="CDE6FF"/>
                  </a:solidFill>
                  <a:ln w="4763">
                    <a:solidFill>
                      <a:schemeClr val="bg2"/>
                    </a:solidFill>
                    <a:round/>
                    <a:headEnd/>
                    <a:tailEnd/>
                  </a:ln>
                </p:spPr>
                <p:txBody>
                  <a:bodyPr/>
                  <a:lstStyle/>
                  <a:p>
                    <a:endParaRPr lang="en-US"/>
                  </a:p>
                </p:txBody>
              </p:sp>
            </p:grpSp>
            <p:grpSp>
              <p:nvGrpSpPr>
                <p:cNvPr id="257" name="Group 116"/>
                <p:cNvGrpSpPr>
                  <a:grpSpLocks/>
                </p:cNvGrpSpPr>
                <p:nvPr/>
              </p:nvGrpSpPr>
              <p:grpSpPr bwMode="auto">
                <a:xfrm>
                  <a:off x="1846" y="2057"/>
                  <a:ext cx="268" cy="263"/>
                  <a:chOff x="1846" y="2057"/>
                  <a:chExt cx="268" cy="263"/>
                </a:xfrm>
              </p:grpSpPr>
              <p:sp>
                <p:nvSpPr>
                  <p:cNvPr id="282" name="Freeform 117"/>
                  <p:cNvSpPr>
                    <a:spLocks/>
                  </p:cNvSpPr>
                  <p:nvPr/>
                </p:nvSpPr>
                <p:spPr bwMode="auto">
                  <a:xfrm>
                    <a:off x="1846" y="2057"/>
                    <a:ext cx="168" cy="263"/>
                  </a:xfrm>
                  <a:custGeom>
                    <a:avLst/>
                    <a:gdLst>
                      <a:gd name="T0" fmla="*/ 0 w 168"/>
                      <a:gd name="T1" fmla="*/ 0 h 263"/>
                      <a:gd name="T2" fmla="*/ 168 w 168"/>
                      <a:gd name="T3" fmla="*/ 166 h 263"/>
                      <a:gd name="T4" fmla="*/ 168 w 168"/>
                      <a:gd name="T5" fmla="*/ 263 h 263"/>
                      <a:gd name="T6" fmla="*/ 0 w 168"/>
                      <a:gd name="T7" fmla="*/ 98 h 263"/>
                      <a:gd name="T8" fmla="*/ 0 w 168"/>
                      <a:gd name="T9" fmla="*/ 0 h 263"/>
                      <a:gd name="T10" fmla="*/ 0 60000 65536"/>
                      <a:gd name="T11" fmla="*/ 0 60000 65536"/>
                      <a:gd name="T12" fmla="*/ 0 60000 65536"/>
                      <a:gd name="T13" fmla="*/ 0 60000 65536"/>
                      <a:gd name="T14" fmla="*/ 0 60000 65536"/>
                      <a:gd name="T15" fmla="*/ 0 w 168"/>
                      <a:gd name="T16" fmla="*/ 0 h 263"/>
                      <a:gd name="T17" fmla="*/ 168 w 168"/>
                      <a:gd name="T18" fmla="*/ 263 h 263"/>
                    </a:gdLst>
                    <a:ahLst/>
                    <a:cxnLst>
                      <a:cxn ang="T10">
                        <a:pos x="T0" y="T1"/>
                      </a:cxn>
                      <a:cxn ang="T11">
                        <a:pos x="T2" y="T3"/>
                      </a:cxn>
                      <a:cxn ang="T12">
                        <a:pos x="T4" y="T5"/>
                      </a:cxn>
                      <a:cxn ang="T13">
                        <a:pos x="T6" y="T7"/>
                      </a:cxn>
                      <a:cxn ang="T14">
                        <a:pos x="T8" y="T9"/>
                      </a:cxn>
                    </a:cxnLst>
                    <a:rect l="T15" t="T16" r="T17" b="T18"/>
                    <a:pathLst>
                      <a:path w="168" h="263">
                        <a:moveTo>
                          <a:pt x="0" y="0"/>
                        </a:moveTo>
                        <a:lnTo>
                          <a:pt x="168" y="166"/>
                        </a:lnTo>
                        <a:lnTo>
                          <a:pt x="168" y="263"/>
                        </a:lnTo>
                        <a:lnTo>
                          <a:pt x="0" y="98"/>
                        </a:lnTo>
                        <a:lnTo>
                          <a:pt x="0" y="0"/>
                        </a:lnTo>
                        <a:close/>
                      </a:path>
                    </a:pathLst>
                  </a:custGeom>
                  <a:solidFill>
                    <a:srgbClr val="CDE6FF"/>
                  </a:solidFill>
                  <a:ln w="4763">
                    <a:solidFill>
                      <a:schemeClr val="bg2"/>
                    </a:solidFill>
                    <a:round/>
                    <a:headEnd/>
                    <a:tailEnd/>
                  </a:ln>
                </p:spPr>
                <p:txBody>
                  <a:bodyPr/>
                  <a:lstStyle/>
                  <a:p>
                    <a:endParaRPr lang="en-US"/>
                  </a:p>
                </p:txBody>
              </p:sp>
              <p:sp>
                <p:nvSpPr>
                  <p:cNvPr id="283" name="Rectangle 118"/>
                  <p:cNvSpPr>
                    <a:spLocks noChangeArrowheads="1"/>
                  </p:cNvSpPr>
                  <p:nvPr/>
                </p:nvSpPr>
                <p:spPr bwMode="auto">
                  <a:xfrm>
                    <a:off x="2014" y="2223"/>
                    <a:ext cx="100" cy="97"/>
                  </a:xfrm>
                  <a:prstGeom prst="rect">
                    <a:avLst/>
                  </a:prstGeom>
                  <a:solidFill>
                    <a:srgbClr val="CDE6FF"/>
                  </a:solidFill>
                  <a:ln w="4763">
                    <a:solidFill>
                      <a:schemeClr val="bg2"/>
                    </a:solidFill>
                    <a:miter lim="800000"/>
                    <a:headEnd/>
                    <a:tailEnd/>
                  </a:ln>
                </p:spPr>
                <p:txBody>
                  <a:bodyPr/>
                  <a:lstStyle/>
                  <a:p>
                    <a:endParaRPr lang="en-US"/>
                  </a:p>
                </p:txBody>
              </p:sp>
              <p:sp>
                <p:nvSpPr>
                  <p:cNvPr id="284" name="Freeform 119"/>
                  <p:cNvSpPr>
                    <a:spLocks/>
                  </p:cNvSpPr>
                  <p:nvPr/>
                </p:nvSpPr>
                <p:spPr bwMode="auto">
                  <a:xfrm>
                    <a:off x="1846" y="2057"/>
                    <a:ext cx="268" cy="166"/>
                  </a:xfrm>
                  <a:custGeom>
                    <a:avLst/>
                    <a:gdLst>
                      <a:gd name="T0" fmla="*/ 100 w 268"/>
                      <a:gd name="T1" fmla="*/ 0 h 166"/>
                      <a:gd name="T2" fmla="*/ 0 w 268"/>
                      <a:gd name="T3" fmla="*/ 0 h 166"/>
                      <a:gd name="T4" fmla="*/ 168 w 268"/>
                      <a:gd name="T5" fmla="*/ 166 h 166"/>
                      <a:gd name="T6" fmla="*/ 268 w 268"/>
                      <a:gd name="T7" fmla="*/ 166 h 166"/>
                      <a:gd name="T8" fmla="*/ 100 w 268"/>
                      <a:gd name="T9" fmla="*/ 0 h 166"/>
                      <a:gd name="T10" fmla="*/ 0 60000 65536"/>
                      <a:gd name="T11" fmla="*/ 0 60000 65536"/>
                      <a:gd name="T12" fmla="*/ 0 60000 65536"/>
                      <a:gd name="T13" fmla="*/ 0 60000 65536"/>
                      <a:gd name="T14" fmla="*/ 0 60000 65536"/>
                      <a:gd name="T15" fmla="*/ 0 w 268"/>
                      <a:gd name="T16" fmla="*/ 0 h 166"/>
                      <a:gd name="T17" fmla="*/ 268 w 268"/>
                      <a:gd name="T18" fmla="*/ 166 h 166"/>
                    </a:gdLst>
                    <a:ahLst/>
                    <a:cxnLst>
                      <a:cxn ang="T10">
                        <a:pos x="T0" y="T1"/>
                      </a:cxn>
                      <a:cxn ang="T11">
                        <a:pos x="T2" y="T3"/>
                      </a:cxn>
                      <a:cxn ang="T12">
                        <a:pos x="T4" y="T5"/>
                      </a:cxn>
                      <a:cxn ang="T13">
                        <a:pos x="T6" y="T7"/>
                      </a:cxn>
                      <a:cxn ang="T14">
                        <a:pos x="T8" y="T9"/>
                      </a:cxn>
                    </a:cxnLst>
                    <a:rect l="T15" t="T16" r="T17" b="T18"/>
                    <a:pathLst>
                      <a:path w="268" h="166">
                        <a:moveTo>
                          <a:pt x="100" y="0"/>
                        </a:moveTo>
                        <a:lnTo>
                          <a:pt x="0" y="0"/>
                        </a:lnTo>
                        <a:lnTo>
                          <a:pt x="168" y="166"/>
                        </a:lnTo>
                        <a:lnTo>
                          <a:pt x="268" y="166"/>
                        </a:lnTo>
                        <a:lnTo>
                          <a:pt x="100" y="0"/>
                        </a:lnTo>
                        <a:close/>
                      </a:path>
                    </a:pathLst>
                  </a:custGeom>
                  <a:solidFill>
                    <a:srgbClr val="CDE6FF"/>
                  </a:solidFill>
                  <a:ln w="4763">
                    <a:solidFill>
                      <a:schemeClr val="bg2"/>
                    </a:solidFill>
                    <a:round/>
                    <a:headEnd/>
                    <a:tailEnd/>
                  </a:ln>
                </p:spPr>
                <p:txBody>
                  <a:bodyPr/>
                  <a:lstStyle/>
                  <a:p>
                    <a:endParaRPr lang="en-US"/>
                  </a:p>
                </p:txBody>
              </p:sp>
            </p:grpSp>
            <p:grpSp>
              <p:nvGrpSpPr>
                <p:cNvPr id="258" name="Group 120"/>
                <p:cNvGrpSpPr>
                  <a:grpSpLocks/>
                </p:cNvGrpSpPr>
                <p:nvPr/>
              </p:nvGrpSpPr>
              <p:grpSpPr bwMode="auto">
                <a:xfrm>
                  <a:off x="3513" y="2213"/>
                  <a:ext cx="458" cy="178"/>
                  <a:chOff x="3513" y="2213"/>
                  <a:chExt cx="458" cy="178"/>
                </a:xfrm>
              </p:grpSpPr>
              <p:sp>
                <p:nvSpPr>
                  <p:cNvPr id="279" name="Freeform 121"/>
                  <p:cNvSpPr>
                    <a:spLocks/>
                  </p:cNvSpPr>
                  <p:nvPr/>
                </p:nvSpPr>
                <p:spPr bwMode="auto">
                  <a:xfrm>
                    <a:off x="3513" y="2213"/>
                    <a:ext cx="83" cy="178"/>
                  </a:xfrm>
                  <a:custGeom>
                    <a:avLst/>
                    <a:gdLst>
                      <a:gd name="T0" fmla="*/ 0 w 83"/>
                      <a:gd name="T1" fmla="*/ 0 h 178"/>
                      <a:gd name="T2" fmla="*/ 83 w 83"/>
                      <a:gd name="T3" fmla="*/ 81 h 178"/>
                      <a:gd name="T4" fmla="*/ 83 w 83"/>
                      <a:gd name="T5" fmla="*/ 178 h 178"/>
                      <a:gd name="T6" fmla="*/ 0 w 83"/>
                      <a:gd name="T7" fmla="*/ 97 h 178"/>
                      <a:gd name="T8" fmla="*/ 0 w 83"/>
                      <a:gd name="T9" fmla="*/ 0 h 178"/>
                      <a:gd name="T10" fmla="*/ 0 60000 65536"/>
                      <a:gd name="T11" fmla="*/ 0 60000 65536"/>
                      <a:gd name="T12" fmla="*/ 0 60000 65536"/>
                      <a:gd name="T13" fmla="*/ 0 60000 65536"/>
                      <a:gd name="T14" fmla="*/ 0 60000 65536"/>
                      <a:gd name="T15" fmla="*/ 0 w 83"/>
                      <a:gd name="T16" fmla="*/ 0 h 178"/>
                      <a:gd name="T17" fmla="*/ 83 w 83"/>
                      <a:gd name="T18" fmla="*/ 178 h 178"/>
                    </a:gdLst>
                    <a:ahLst/>
                    <a:cxnLst>
                      <a:cxn ang="T10">
                        <a:pos x="T0" y="T1"/>
                      </a:cxn>
                      <a:cxn ang="T11">
                        <a:pos x="T2" y="T3"/>
                      </a:cxn>
                      <a:cxn ang="T12">
                        <a:pos x="T4" y="T5"/>
                      </a:cxn>
                      <a:cxn ang="T13">
                        <a:pos x="T6" y="T7"/>
                      </a:cxn>
                      <a:cxn ang="T14">
                        <a:pos x="T8" y="T9"/>
                      </a:cxn>
                    </a:cxnLst>
                    <a:rect l="T15" t="T16" r="T17" b="T18"/>
                    <a:pathLst>
                      <a:path w="83" h="178">
                        <a:moveTo>
                          <a:pt x="0" y="0"/>
                        </a:moveTo>
                        <a:lnTo>
                          <a:pt x="83" y="81"/>
                        </a:lnTo>
                        <a:lnTo>
                          <a:pt x="83" y="178"/>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80" name="Rectangle 122"/>
                  <p:cNvSpPr>
                    <a:spLocks noChangeArrowheads="1"/>
                  </p:cNvSpPr>
                  <p:nvPr/>
                </p:nvSpPr>
                <p:spPr bwMode="auto">
                  <a:xfrm>
                    <a:off x="3596" y="2294"/>
                    <a:ext cx="375" cy="97"/>
                  </a:xfrm>
                  <a:prstGeom prst="rect">
                    <a:avLst/>
                  </a:prstGeom>
                  <a:solidFill>
                    <a:srgbClr val="CDE6FF"/>
                  </a:solidFill>
                  <a:ln w="4763">
                    <a:solidFill>
                      <a:schemeClr val="bg2"/>
                    </a:solidFill>
                    <a:miter lim="800000"/>
                    <a:headEnd/>
                    <a:tailEnd/>
                  </a:ln>
                </p:spPr>
                <p:txBody>
                  <a:bodyPr/>
                  <a:lstStyle/>
                  <a:p>
                    <a:endParaRPr lang="en-US"/>
                  </a:p>
                </p:txBody>
              </p:sp>
              <p:sp>
                <p:nvSpPr>
                  <p:cNvPr id="281" name="Freeform 123"/>
                  <p:cNvSpPr>
                    <a:spLocks/>
                  </p:cNvSpPr>
                  <p:nvPr/>
                </p:nvSpPr>
                <p:spPr bwMode="auto">
                  <a:xfrm>
                    <a:off x="3513" y="2213"/>
                    <a:ext cx="458" cy="81"/>
                  </a:xfrm>
                  <a:custGeom>
                    <a:avLst/>
                    <a:gdLst>
                      <a:gd name="T0" fmla="*/ 376 w 458"/>
                      <a:gd name="T1" fmla="*/ 0 h 81"/>
                      <a:gd name="T2" fmla="*/ 0 w 458"/>
                      <a:gd name="T3" fmla="*/ 0 h 81"/>
                      <a:gd name="T4" fmla="*/ 83 w 458"/>
                      <a:gd name="T5" fmla="*/ 81 h 81"/>
                      <a:gd name="T6" fmla="*/ 458 w 458"/>
                      <a:gd name="T7" fmla="*/ 81 h 81"/>
                      <a:gd name="T8" fmla="*/ 376 w 458"/>
                      <a:gd name="T9" fmla="*/ 0 h 81"/>
                      <a:gd name="T10" fmla="*/ 0 60000 65536"/>
                      <a:gd name="T11" fmla="*/ 0 60000 65536"/>
                      <a:gd name="T12" fmla="*/ 0 60000 65536"/>
                      <a:gd name="T13" fmla="*/ 0 60000 65536"/>
                      <a:gd name="T14" fmla="*/ 0 60000 65536"/>
                      <a:gd name="T15" fmla="*/ 0 w 458"/>
                      <a:gd name="T16" fmla="*/ 0 h 81"/>
                      <a:gd name="T17" fmla="*/ 458 w 458"/>
                      <a:gd name="T18" fmla="*/ 81 h 81"/>
                    </a:gdLst>
                    <a:ahLst/>
                    <a:cxnLst>
                      <a:cxn ang="T10">
                        <a:pos x="T0" y="T1"/>
                      </a:cxn>
                      <a:cxn ang="T11">
                        <a:pos x="T2" y="T3"/>
                      </a:cxn>
                      <a:cxn ang="T12">
                        <a:pos x="T4" y="T5"/>
                      </a:cxn>
                      <a:cxn ang="T13">
                        <a:pos x="T6" y="T7"/>
                      </a:cxn>
                      <a:cxn ang="T14">
                        <a:pos x="T8" y="T9"/>
                      </a:cxn>
                    </a:cxnLst>
                    <a:rect l="T15" t="T16" r="T17" b="T18"/>
                    <a:pathLst>
                      <a:path w="458" h="81">
                        <a:moveTo>
                          <a:pt x="376" y="0"/>
                        </a:moveTo>
                        <a:lnTo>
                          <a:pt x="0" y="0"/>
                        </a:lnTo>
                        <a:lnTo>
                          <a:pt x="83" y="81"/>
                        </a:lnTo>
                        <a:lnTo>
                          <a:pt x="458" y="81"/>
                        </a:lnTo>
                        <a:lnTo>
                          <a:pt x="376" y="0"/>
                        </a:lnTo>
                        <a:close/>
                      </a:path>
                    </a:pathLst>
                  </a:custGeom>
                  <a:solidFill>
                    <a:srgbClr val="CDE6FF"/>
                  </a:solidFill>
                  <a:ln w="4763">
                    <a:solidFill>
                      <a:schemeClr val="bg2"/>
                    </a:solidFill>
                    <a:round/>
                    <a:headEnd/>
                    <a:tailEnd/>
                  </a:ln>
                </p:spPr>
                <p:txBody>
                  <a:bodyPr/>
                  <a:lstStyle/>
                  <a:p>
                    <a:endParaRPr lang="en-US"/>
                  </a:p>
                </p:txBody>
              </p:sp>
            </p:grpSp>
            <p:grpSp>
              <p:nvGrpSpPr>
                <p:cNvPr id="259" name="Group 124"/>
                <p:cNvGrpSpPr>
                  <a:grpSpLocks/>
                </p:cNvGrpSpPr>
                <p:nvPr/>
              </p:nvGrpSpPr>
              <p:grpSpPr bwMode="auto">
                <a:xfrm>
                  <a:off x="3095" y="2093"/>
                  <a:ext cx="484" cy="298"/>
                  <a:chOff x="3095" y="2093"/>
                  <a:chExt cx="484" cy="298"/>
                </a:xfrm>
              </p:grpSpPr>
              <p:sp>
                <p:nvSpPr>
                  <p:cNvPr id="276" name="Freeform 125"/>
                  <p:cNvSpPr>
                    <a:spLocks/>
                  </p:cNvSpPr>
                  <p:nvPr/>
                </p:nvSpPr>
                <p:spPr bwMode="auto">
                  <a:xfrm>
                    <a:off x="3095" y="2093"/>
                    <a:ext cx="206" cy="298"/>
                  </a:xfrm>
                  <a:custGeom>
                    <a:avLst/>
                    <a:gdLst>
                      <a:gd name="T0" fmla="*/ 0 w 206"/>
                      <a:gd name="T1" fmla="*/ 0 h 298"/>
                      <a:gd name="T2" fmla="*/ 206 w 206"/>
                      <a:gd name="T3" fmla="*/ 201 h 298"/>
                      <a:gd name="T4" fmla="*/ 206 w 206"/>
                      <a:gd name="T5" fmla="*/ 298 h 298"/>
                      <a:gd name="T6" fmla="*/ 0 w 206"/>
                      <a:gd name="T7" fmla="*/ 97 h 298"/>
                      <a:gd name="T8" fmla="*/ 0 w 206"/>
                      <a:gd name="T9" fmla="*/ 0 h 298"/>
                      <a:gd name="T10" fmla="*/ 0 60000 65536"/>
                      <a:gd name="T11" fmla="*/ 0 60000 65536"/>
                      <a:gd name="T12" fmla="*/ 0 60000 65536"/>
                      <a:gd name="T13" fmla="*/ 0 60000 65536"/>
                      <a:gd name="T14" fmla="*/ 0 60000 65536"/>
                      <a:gd name="T15" fmla="*/ 0 w 206"/>
                      <a:gd name="T16" fmla="*/ 0 h 298"/>
                      <a:gd name="T17" fmla="*/ 206 w 206"/>
                      <a:gd name="T18" fmla="*/ 298 h 298"/>
                    </a:gdLst>
                    <a:ahLst/>
                    <a:cxnLst>
                      <a:cxn ang="T10">
                        <a:pos x="T0" y="T1"/>
                      </a:cxn>
                      <a:cxn ang="T11">
                        <a:pos x="T2" y="T3"/>
                      </a:cxn>
                      <a:cxn ang="T12">
                        <a:pos x="T4" y="T5"/>
                      </a:cxn>
                      <a:cxn ang="T13">
                        <a:pos x="T6" y="T7"/>
                      </a:cxn>
                      <a:cxn ang="T14">
                        <a:pos x="T8" y="T9"/>
                      </a:cxn>
                    </a:cxnLst>
                    <a:rect l="T15" t="T16" r="T17" b="T18"/>
                    <a:pathLst>
                      <a:path w="206" h="298">
                        <a:moveTo>
                          <a:pt x="0" y="0"/>
                        </a:moveTo>
                        <a:lnTo>
                          <a:pt x="206" y="201"/>
                        </a:lnTo>
                        <a:lnTo>
                          <a:pt x="206" y="298"/>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77" name="Rectangle 126"/>
                  <p:cNvSpPr>
                    <a:spLocks noChangeArrowheads="1"/>
                  </p:cNvSpPr>
                  <p:nvPr/>
                </p:nvSpPr>
                <p:spPr bwMode="auto">
                  <a:xfrm>
                    <a:off x="3301" y="2294"/>
                    <a:ext cx="278" cy="97"/>
                  </a:xfrm>
                  <a:prstGeom prst="rect">
                    <a:avLst/>
                  </a:prstGeom>
                  <a:solidFill>
                    <a:srgbClr val="CDE6FF"/>
                  </a:solidFill>
                  <a:ln w="4763">
                    <a:solidFill>
                      <a:schemeClr val="bg2"/>
                    </a:solidFill>
                    <a:miter lim="800000"/>
                    <a:headEnd/>
                    <a:tailEnd/>
                  </a:ln>
                </p:spPr>
                <p:txBody>
                  <a:bodyPr/>
                  <a:lstStyle/>
                  <a:p>
                    <a:endParaRPr lang="en-US"/>
                  </a:p>
                </p:txBody>
              </p:sp>
              <p:sp>
                <p:nvSpPr>
                  <p:cNvPr id="278" name="Freeform 127"/>
                  <p:cNvSpPr>
                    <a:spLocks/>
                  </p:cNvSpPr>
                  <p:nvPr/>
                </p:nvSpPr>
                <p:spPr bwMode="auto">
                  <a:xfrm>
                    <a:off x="3095" y="2093"/>
                    <a:ext cx="484" cy="201"/>
                  </a:xfrm>
                  <a:custGeom>
                    <a:avLst/>
                    <a:gdLst>
                      <a:gd name="T0" fmla="*/ 279 w 484"/>
                      <a:gd name="T1" fmla="*/ 0 h 201"/>
                      <a:gd name="T2" fmla="*/ 0 w 484"/>
                      <a:gd name="T3" fmla="*/ 0 h 201"/>
                      <a:gd name="T4" fmla="*/ 206 w 484"/>
                      <a:gd name="T5" fmla="*/ 201 h 201"/>
                      <a:gd name="T6" fmla="*/ 484 w 484"/>
                      <a:gd name="T7" fmla="*/ 201 h 201"/>
                      <a:gd name="T8" fmla="*/ 279 w 484"/>
                      <a:gd name="T9" fmla="*/ 0 h 201"/>
                      <a:gd name="T10" fmla="*/ 0 60000 65536"/>
                      <a:gd name="T11" fmla="*/ 0 60000 65536"/>
                      <a:gd name="T12" fmla="*/ 0 60000 65536"/>
                      <a:gd name="T13" fmla="*/ 0 60000 65536"/>
                      <a:gd name="T14" fmla="*/ 0 60000 65536"/>
                      <a:gd name="T15" fmla="*/ 0 w 484"/>
                      <a:gd name="T16" fmla="*/ 0 h 201"/>
                      <a:gd name="T17" fmla="*/ 484 w 484"/>
                      <a:gd name="T18" fmla="*/ 201 h 201"/>
                    </a:gdLst>
                    <a:ahLst/>
                    <a:cxnLst>
                      <a:cxn ang="T10">
                        <a:pos x="T0" y="T1"/>
                      </a:cxn>
                      <a:cxn ang="T11">
                        <a:pos x="T2" y="T3"/>
                      </a:cxn>
                      <a:cxn ang="T12">
                        <a:pos x="T4" y="T5"/>
                      </a:cxn>
                      <a:cxn ang="T13">
                        <a:pos x="T6" y="T7"/>
                      </a:cxn>
                      <a:cxn ang="T14">
                        <a:pos x="T8" y="T9"/>
                      </a:cxn>
                    </a:cxnLst>
                    <a:rect l="T15" t="T16" r="T17" b="T18"/>
                    <a:pathLst>
                      <a:path w="484" h="201">
                        <a:moveTo>
                          <a:pt x="279" y="0"/>
                        </a:moveTo>
                        <a:lnTo>
                          <a:pt x="0" y="0"/>
                        </a:lnTo>
                        <a:lnTo>
                          <a:pt x="206" y="201"/>
                        </a:lnTo>
                        <a:lnTo>
                          <a:pt x="484" y="201"/>
                        </a:lnTo>
                        <a:lnTo>
                          <a:pt x="279" y="0"/>
                        </a:lnTo>
                        <a:close/>
                      </a:path>
                    </a:pathLst>
                  </a:custGeom>
                  <a:solidFill>
                    <a:srgbClr val="CDE6FF"/>
                  </a:solidFill>
                  <a:ln w="4763">
                    <a:solidFill>
                      <a:schemeClr val="bg2"/>
                    </a:solidFill>
                    <a:round/>
                    <a:headEnd/>
                    <a:tailEnd/>
                  </a:ln>
                </p:spPr>
                <p:txBody>
                  <a:bodyPr/>
                  <a:lstStyle/>
                  <a:p>
                    <a:endParaRPr lang="en-US"/>
                  </a:p>
                </p:txBody>
              </p:sp>
            </p:grpSp>
            <p:grpSp>
              <p:nvGrpSpPr>
                <p:cNvPr id="260" name="Group 128"/>
                <p:cNvGrpSpPr>
                  <a:grpSpLocks/>
                </p:cNvGrpSpPr>
                <p:nvPr/>
              </p:nvGrpSpPr>
              <p:grpSpPr bwMode="auto">
                <a:xfrm>
                  <a:off x="3008" y="2226"/>
                  <a:ext cx="277" cy="165"/>
                  <a:chOff x="3008" y="2226"/>
                  <a:chExt cx="277" cy="165"/>
                </a:xfrm>
              </p:grpSpPr>
              <p:sp>
                <p:nvSpPr>
                  <p:cNvPr id="273" name="Freeform 129"/>
                  <p:cNvSpPr>
                    <a:spLocks/>
                  </p:cNvSpPr>
                  <p:nvPr/>
                </p:nvSpPr>
                <p:spPr bwMode="auto">
                  <a:xfrm>
                    <a:off x="3008" y="2226"/>
                    <a:ext cx="70" cy="165"/>
                  </a:xfrm>
                  <a:custGeom>
                    <a:avLst/>
                    <a:gdLst>
                      <a:gd name="T0" fmla="*/ 0 w 70"/>
                      <a:gd name="T1" fmla="*/ 0 h 165"/>
                      <a:gd name="T2" fmla="*/ 70 w 70"/>
                      <a:gd name="T3" fmla="*/ 68 h 165"/>
                      <a:gd name="T4" fmla="*/ 70 w 70"/>
                      <a:gd name="T5" fmla="*/ 165 h 165"/>
                      <a:gd name="T6" fmla="*/ 0 w 70"/>
                      <a:gd name="T7" fmla="*/ 97 h 165"/>
                      <a:gd name="T8" fmla="*/ 0 w 70"/>
                      <a:gd name="T9" fmla="*/ 0 h 165"/>
                      <a:gd name="T10" fmla="*/ 0 60000 65536"/>
                      <a:gd name="T11" fmla="*/ 0 60000 65536"/>
                      <a:gd name="T12" fmla="*/ 0 60000 65536"/>
                      <a:gd name="T13" fmla="*/ 0 60000 65536"/>
                      <a:gd name="T14" fmla="*/ 0 60000 65536"/>
                      <a:gd name="T15" fmla="*/ 0 w 70"/>
                      <a:gd name="T16" fmla="*/ 0 h 165"/>
                      <a:gd name="T17" fmla="*/ 70 w 70"/>
                      <a:gd name="T18" fmla="*/ 165 h 165"/>
                    </a:gdLst>
                    <a:ahLst/>
                    <a:cxnLst>
                      <a:cxn ang="T10">
                        <a:pos x="T0" y="T1"/>
                      </a:cxn>
                      <a:cxn ang="T11">
                        <a:pos x="T2" y="T3"/>
                      </a:cxn>
                      <a:cxn ang="T12">
                        <a:pos x="T4" y="T5"/>
                      </a:cxn>
                      <a:cxn ang="T13">
                        <a:pos x="T6" y="T7"/>
                      </a:cxn>
                      <a:cxn ang="T14">
                        <a:pos x="T8" y="T9"/>
                      </a:cxn>
                    </a:cxnLst>
                    <a:rect l="T15" t="T16" r="T17" b="T18"/>
                    <a:pathLst>
                      <a:path w="70" h="165">
                        <a:moveTo>
                          <a:pt x="0" y="0"/>
                        </a:moveTo>
                        <a:lnTo>
                          <a:pt x="70" y="68"/>
                        </a:lnTo>
                        <a:lnTo>
                          <a:pt x="70" y="16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74" name="Rectangle 130"/>
                  <p:cNvSpPr>
                    <a:spLocks noChangeArrowheads="1"/>
                  </p:cNvSpPr>
                  <p:nvPr/>
                </p:nvSpPr>
                <p:spPr bwMode="auto">
                  <a:xfrm>
                    <a:off x="3078" y="2294"/>
                    <a:ext cx="207" cy="97"/>
                  </a:xfrm>
                  <a:prstGeom prst="rect">
                    <a:avLst/>
                  </a:prstGeom>
                  <a:solidFill>
                    <a:srgbClr val="CDE6FF"/>
                  </a:solidFill>
                  <a:ln w="4763">
                    <a:solidFill>
                      <a:schemeClr val="bg2"/>
                    </a:solidFill>
                    <a:miter lim="800000"/>
                    <a:headEnd/>
                    <a:tailEnd/>
                  </a:ln>
                </p:spPr>
                <p:txBody>
                  <a:bodyPr/>
                  <a:lstStyle/>
                  <a:p>
                    <a:endParaRPr lang="en-US"/>
                  </a:p>
                </p:txBody>
              </p:sp>
              <p:sp>
                <p:nvSpPr>
                  <p:cNvPr id="275" name="Freeform 131"/>
                  <p:cNvSpPr>
                    <a:spLocks/>
                  </p:cNvSpPr>
                  <p:nvPr/>
                </p:nvSpPr>
                <p:spPr bwMode="auto">
                  <a:xfrm>
                    <a:off x="3008" y="2226"/>
                    <a:ext cx="277" cy="68"/>
                  </a:xfrm>
                  <a:custGeom>
                    <a:avLst/>
                    <a:gdLst>
                      <a:gd name="T0" fmla="*/ 207 w 277"/>
                      <a:gd name="T1" fmla="*/ 0 h 68"/>
                      <a:gd name="T2" fmla="*/ 0 w 277"/>
                      <a:gd name="T3" fmla="*/ 0 h 68"/>
                      <a:gd name="T4" fmla="*/ 70 w 277"/>
                      <a:gd name="T5" fmla="*/ 68 h 68"/>
                      <a:gd name="T6" fmla="*/ 277 w 277"/>
                      <a:gd name="T7" fmla="*/ 68 h 68"/>
                      <a:gd name="T8" fmla="*/ 207 w 277"/>
                      <a:gd name="T9" fmla="*/ 0 h 68"/>
                      <a:gd name="T10" fmla="*/ 0 60000 65536"/>
                      <a:gd name="T11" fmla="*/ 0 60000 65536"/>
                      <a:gd name="T12" fmla="*/ 0 60000 65536"/>
                      <a:gd name="T13" fmla="*/ 0 60000 65536"/>
                      <a:gd name="T14" fmla="*/ 0 60000 65536"/>
                      <a:gd name="T15" fmla="*/ 0 w 277"/>
                      <a:gd name="T16" fmla="*/ 0 h 68"/>
                      <a:gd name="T17" fmla="*/ 277 w 277"/>
                      <a:gd name="T18" fmla="*/ 68 h 68"/>
                    </a:gdLst>
                    <a:ahLst/>
                    <a:cxnLst>
                      <a:cxn ang="T10">
                        <a:pos x="T0" y="T1"/>
                      </a:cxn>
                      <a:cxn ang="T11">
                        <a:pos x="T2" y="T3"/>
                      </a:cxn>
                      <a:cxn ang="T12">
                        <a:pos x="T4" y="T5"/>
                      </a:cxn>
                      <a:cxn ang="T13">
                        <a:pos x="T6" y="T7"/>
                      </a:cxn>
                      <a:cxn ang="T14">
                        <a:pos x="T8" y="T9"/>
                      </a:cxn>
                    </a:cxnLst>
                    <a:rect l="T15" t="T16" r="T17" b="T18"/>
                    <a:pathLst>
                      <a:path w="277" h="68">
                        <a:moveTo>
                          <a:pt x="207" y="0"/>
                        </a:moveTo>
                        <a:lnTo>
                          <a:pt x="0" y="0"/>
                        </a:lnTo>
                        <a:lnTo>
                          <a:pt x="70" y="68"/>
                        </a:lnTo>
                        <a:lnTo>
                          <a:pt x="277" y="68"/>
                        </a:lnTo>
                        <a:lnTo>
                          <a:pt x="207" y="0"/>
                        </a:lnTo>
                        <a:close/>
                      </a:path>
                    </a:pathLst>
                  </a:custGeom>
                  <a:solidFill>
                    <a:srgbClr val="CDE6FF"/>
                  </a:solidFill>
                  <a:ln w="4763">
                    <a:solidFill>
                      <a:schemeClr val="bg2"/>
                    </a:solidFill>
                    <a:round/>
                    <a:headEnd/>
                    <a:tailEnd/>
                  </a:ln>
                </p:spPr>
                <p:txBody>
                  <a:bodyPr/>
                  <a:lstStyle/>
                  <a:p>
                    <a:endParaRPr lang="en-US"/>
                  </a:p>
                </p:txBody>
              </p:sp>
            </p:grpSp>
            <p:grpSp>
              <p:nvGrpSpPr>
                <p:cNvPr id="261" name="Group 132"/>
                <p:cNvGrpSpPr>
                  <a:grpSpLocks/>
                </p:cNvGrpSpPr>
                <p:nvPr/>
              </p:nvGrpSpPr>
              <p:grpSpPr bwMode="auto">
                <a:xfrm>
                  <a:off x="2765" y="2213"/>
                  <a:ext cx="300" cy="178"/>
                  <a:chOff x="2765" y="2213"/>
                  <a:chExt cx="300" cy="178"/>
                </a:xfrm>
              </p:grpSpPr>
              <p:sp>
                <p:nvSpPr>
                  <p:cNvPr id="270" name="Freeform 133"/>
                  <p:cNvSpPr>
                    <a:spLocks/>
                  </p:cNvSpPr>
                  <p:nvPr/>
                </p:nvSpPr>
                <p:spPr bwMode="auto">
                  <a:xfrm>
                    <a:off x="2765" y="2213"/>
                    <a:ext cx="83" cy="178"/>
                  </a:xfrm>
                  <a:custGeom>
                    <a:avLst/>
                    <a:gdLst>
                      <a:gd name="T0" fmla="*/ 0 w 83"/>
                      <a:gd name="T1" fmla="*/ 0 h 178"/>
                      <a:gd name="T2" fmla="*/ 83 w 83"/>
                      <a:gd name="T3" fmla="*/ 81 h 178"/>
                      <a:gd name="T4" fmla="*/ 83 w 83"/>
                      <a:gd name="T5" fmla="*/ 178 h 178"/>
                      <a:gd name="T6" fmla="*/ 0 w 83"/>
                      <a:gd name="T7" fmla="*/ 97 h 178"/>
                      <a:gd name="T8" fmla="*/ 0 w 83"/>
                      <a:gd name="T9" fmla="*/ 0 h 178"/>
                      <a:gd name="T10" fmla="*/ 0 60000 65536"/>
                      <a:gd name="T11" fmla="*/ 0 60000 65536"/>
                      <a:gd name="T12" fmla="*/ 0 60000 65536"/>
                      <a:gd name="T13" fmla="*/ 0 60000 65536"/>
                      <a:gd name="T14" fmla="*/ 0 60000 65536"/>
                      <a:gd name="T15" fmla="*/ 0 w 83"/>
                      <a:gd name="T16" fmla="*/ 0 h 178"/>
                      <a:gd name="T17" fmla="*/ 83 w 83"/>
                      <a:gd name="T18" fmla="*/ 178 h 178"/>
                    </a:gdLst>
                    <a:ahLst/>
                    <a:cxnLst>
                      <a:cxn ang="T10">
                        <a:pos x="T0" y="T1"/>
                      </a:cxn>
                      <a:cxn ang="T11">
                        <a:pos x="T2" y="T3"/>
                      </a:cxn>
                      <a:cxn ang="T12">
                        <a:pos x="T4" y="T5"/>
                      </a:cxn>
                      <a:cxn ang="T13">
                        <a:pos x="T6" y="T7"/>
                      </a:cxn>
                      <a:cxn ang="T14">
                        <a:pos x="T8" y="T9"/>
                      </a:cxn>
                    </a:cxnLst>
                    <a:rect l="T15" t="T16" r="T17" b="T18"/>
                    <a:pathLst>
                      <a:path w="83" h="178">
                        <a:moveTo>
                          <a:pt x="0" y="0"/>
                        </a:moveTo>
                        <a:lnTo>
                          <a:pt x="83" y="81"/>
                        </a:lnTo>
                        <a:lnTo>
                          <a:pt x="83" y="178"/>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71" name="Rectangle 134"/>
                  <p:cNvSpPr>
                    <a:spLocks noChangeArrowheads="1"/>
                  </p:cNvSpPr>
                  <p:nvPr/>
                </p:nvSpPr>
                <p:spPr bwMode="auto">
                  <a:xfrm>
                    <a:off x="2848" y="2294"/>
                    <a:ext cx="217" cy="97"/>
                  </a:xfrm>
                  <a:prstGeom prst="rect">
                    <a:avLst/>
                  </a:prstGeom>
                  <a:solidFill>
                    <a:srgbClr val="CDE6FF"/>
                  </a:solidFill>
                  <a:ln w="4763">
                    <a:solidFill>
                      <a:schemeClr val="bg2"/>
                    </a:solidFill>
                    <a:miter lim="800000"/>
                    <a:headEnd/>
                    <a:tailEnd/>
                  </a:ln>
                </p:spPr>
                <p:txBody>
                  <a:bodyPr/>
                  <a:lstStyle/>
                  <a:p>
                    <a:endParaRPr lang="en-US"/>
                  </a:p>
                </p:txBody>
              </p:sp>
              <p:sp>
                <p:nvSpPr>
                  <p:cNvPr id="272" name="Freeform 135"/>
                  <p:cNvSpPr>
                    <a:spLocks/>
                  </p:cNvSpPr>
                  <p:nvPr/>
                </p:nvSpPr>
                <p:spPr bwMode="auto">
                  <a:xfrm>
                    <a:off x="2765" y="2213"/>
                    <a:ext cx="300" cy="81"/>
                  </a:xfrm>
                  <a:custGeom>
                    <a:avLst/>
                    <a:gdLst>
                      <a:gd name="T0" fmla="*/ 217 w 300"/>
                      <a:gd name="T1" fmla="*/ 0 h 81"/>
                      <a:gd name="T2" fmla="*/ 0 w 300"/>
                      <a:gd name="T3" fmla="*/ 0 h 81"/>
                      <a:gd name="T4" fmla="*/ 83 w 300"/>
                      <a:gd name="T5" fmla="*/ 81 h 81"/>
                      <a:gd name="T6" fmla="*/ 300 w 300"/>
                      <a:gd name="T7" fmla="*/ 81 h 81"/>
                      <a:gd name="T8" fmla="*/ 217 w 300"/>
                      <a:gd name="T9" fmla="*/ 0 h 81"/>
                      <a:gd name="T10" fmla="*/ 0 60000 65536"/>
                      <a:gd name="T11" fmla="*/ 0 60000 65536"/>
                      <a:gd name="T12" fmla="*/ 0 60000 65536"/>
                      <a:gd name="T13" fmla="*/ 0 60000 65536"/>
                      <a:gd name="T14" fmla="*/ 0 60000 65536"/>
                      <a:gd name="T15" fmla="*/ 0 w 300"/>
                      <a:gd name="T16" fmla="*/ 0 h 81"/>
                      <a:gd name="T17" fmla="*/ 300 w 300"/>
                      <a:gd name="T18" fmla="*/ 81 h 81"/>
                    </a:gdLst>
                    <a:ahLst/>
                    <a:cxnLst>
                      <a:cxn ang="T10">
                        <a:pos x="T0" y="T1"/>
                      </a:cxn>
                      <a:cxn ang="T11">
                        <a:pos x="T2" y="T3"/>
                      </a:cxn>
                      <a:cxn ang="T12">
                        <a:pos x="T4" y="T5"/>
                      </a:cxn>
                      <a:cxn ang="T13">
                        <a:pos x="T6" y="T7"/>
                      </a:cxn>
                      <a:cxn ang="T14">
                        <a:pos x="T8" y="T9"/>
                      </a:cxn>
                    </a:cxnLst>
                    <a:rect l="T15" t="T16" r="T17" b="T18"/>
                    <a:pathLst>
                      <a:path w="300" h="81">
                        <a:moveTo>
                          <a:pt x="217" y="0"/>
                        </a:moveTo>
                        <a:lnTo>
                          <a:pt x="0" y="0"/>
                        </a:lnTo>
                        <a:lnTo>
                          <a:pt x="83" y="81"/>
                        </a:lnTo>
                        <a:lnTo>
                          <a:pt x="300" y="81"/>
                        </a:lnTo>
                        <a:lnTo>
                          <a:pt x="217" y="0"/>
                        </a:lnTo>
                        <a:close/>
                      </a:path>
                    </a:pathLst>
                  </a:custGeom>
                  <a:solidFill>
                    <a:srgbClr val="CDE6FF"/>
                  </a:solidFill>
                  <a:ln w="4763">
                    <a:solidFill>
                      <a:schemeClr val="bg2"/>
                    </a:solidFill>
                    <a:round/>
                    <a:headEnd/>
                    <a:tailEnd/>
                  </a:ln>
                </p:spPr>
                <p:txBody>
                  <a:bodyPr/>
                  <a:lstStyle/>
                  <a:p>
                    <a:endParaRPr lang="en-US"/>
                  </a:p>
                </p:txBody>
              </p:sp>
            </p:grpSp>
            <p:grpSp>
              <p:nvGrpSpPr>
                <p:cNvPr id="262" name="Group 136"/>
                <p:cNvGrpSpPr>
                  <a:grpSpLocks/>
                </p:cNvGrpSpPr>
                <p:nvPr/>
              </p:nvGrpSpPr>
              <p:grpSpPr bwMode="auto">
                <a:xfrm>
                  <a:off x="2370" y="2239"/>
                  <a:ext cx="462" cy="152"/>
                  <a:chOff x="2370" y="2239"/>
                  <a:chExt cx="462" cy="152"/>
                </a:xfrm>
              </p:grpSpPr>
              <p:sp>
                <p:nvSpPr>
                  <p:cNvPr id="267" name="Freeform 137"/>
                  <p:cNvSpPr>
                    <a:spLocks/>
                  </p:cNvSpPr>
                  <p:nvPr/>
                </p:nvSpPr>
                <p:spPr bwMode="auto">
                  <a:xfrm>
                    <a:off x="2370" y="2239"/>
                    <a:ext cx="57" cy="152"/>
                  </a:xfrm>
                  <a:custGeom>
                    <a:avLst/>
                    <a:gdLst>
                      <a:gd name="T0" fmla="*/ 0 w 57"/>
                      <a:gd name="T1" fmla="*/ 0 h 152"/>
                      <a:gd name="T2" fmla="*/ 57 w 57"/>
                      <a:gd name="T3" fmla="*/ 55 h 152"/>
                      <a:gd name="T4" fmla="*/ 57 w 57"/>
                      <a:gd name="T5" fmla="*/ 152 h 152"/>
                      <a:gd name="T6" fmla="*/ 0 w 57"/>
                      <a:gd name="T7" fmla="*/ 97 h 152"/>
                      <a:gd name="T8" fmla="*/ 0 w 57"/>
                      <a:gd name="T9" fmla="*/ 0 h 152"/>
                      <a:gd name="T10" fmla="*/ 0 60000 65536"/>
                      <a:gd name="T11" fmla="*/ 0 60000 65536"/>
                      <a:gd name="T12" fmla="*/ 0 60000 65536"/>
                      <a:gd name="T13" fmla="*/ 0 60000 65536"/>
                      <a:gd name="T14" fmla="*/ 0 60000 65536"/>
                      <a:gd name="T15" fmla="*/ 0 w 57"/>
                      <a:gd name="T16" fmla="*/ 0 h 152"/>
                      <a:gd name="T17" fmla="*/ 57 w 57"/>
                      <a:gd name="T18" fmla="*/ 152 h 152"/>
                    </a:gdLst>
                    <a:ahLst/>
                    <a:cxnLst>
                      <a:cxn ang="T10">
                        <a:pos x="T0" y="T1"/>
                      </a:cxn>
                      <a:cxn ang="T11">
                        <a:pos x="T2" y="T3"/>
                      </a:cxn>
                      <a:cxn ang="T12">
                        <a:pos x="T4" y="T5"/>
                      </a:cxn>
                      <a:cxn ang="T13">
                        <a:pos x="T6" y="T7"/>
                      </a:cxn>
                      <a:cxn ang="T14">
                        <a:pos x="T8" y="T9"/>
                      </a:cxn>
                    </a:cxnLst>
                    <a:rect l="T15" t="T16" r="T17" b="T18"/>
                    <a:pathLst>
                      <a:path w="57" h="152">
                        <a:moveTo>
                          <a:pt x="0" y="0"/>
                        </a:moveTo>
                        <a:lnTo>
                          <a:pt x="57" y="55"/>
                        </a:lnTo>
                        <a:lnTo>
                          <a:pt x="57" y="152"/>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68" name="Rectangle 138"/>
                  <p:cNvSpPr>
                    <a:spLocks noChangeArrowheads="1"/>
                  </p:cNvSpPr>
                  <p:nvPr/>
                </p:nvSpPr>
                <p:spPr bwMode="auto">
                  <a:xfrm>
                    <a:off x="2427" y="2294"/>
                    <a:ext cx="405" cy="97"/>
                  </a:xfrm>
                  <a:prstGeom prst="rect">
                    <a:avLst/>
                  </a:prstGeom>
                  <a:solidFill>
                    <a:srgbClr val="CDE6FF"/>
                  </a:solidFill>
                  <a:ln w="4763">
                    <a:solidFill>
                      <a:schemeClr val="bg2"/>
                    </a:solidFill>
                    <a:miter lim="800000"/>
                    <a:headEnd/>
                    <a:tailEnd/>
                  </a:ln>
                </p:spPr>
                <p:txBody>
                  <a:bodyPr/>
                  <a:lstStyle/>
                  <a:p>
                    <a:endParaRPr lang="en-US"/>
                  </a:p>
                </p:txBody>
              </p:sp>
              <p:sp>
                <p:nvSpPr>
                  <p:cNvPr id="269" name="Freeform 139"/>
                  <p:cNvSpPr>
                    <a:spLocks/>
                  </p:cNvSpPr>
                  <p:nvPr/>
                </p:nvSpPr>
                <p:spPr bwMode="auto">
                  <a:xfrm>
                    <a:off x="2370" y="2239"/>
                    <a:ext cx="462" cy="55"/>
                  </a:xfrm>
                  <a:custGeom>
                    <a:avLst/>
                    <a:gdLst>
                      <a:gd name="T0" fmla="*/ 405 w 462"/>
                      <a:gd name="T1" fmla="*/ 0 h 55"/>
                      <a:gd name="T2" fmla="*/ 0 w 462"/>
                      <a:gd name="T3" fmla="*/ 0 h 55"/>
                      <a:gd name="T4" fmla="*/ 57 w 462"/>
                      <a:gd name="T5" fmla="*/ 55 h 55"/>
                      <a:gd name="T6" fmla="*/ 462 w 462"/>
                      <a:gd name="T7" fmla="*/ 55 h 55"/>
                      <a:gd name="T8" fmla="*/ 405 w 462"/>
                      <a:gd name="T9" fmla="*/ 0 h 55"/>
                      <a:gd name="T10" fmla="*/ 0 60000 65536"/>
                      <a:gd name="T11" fmla="*/ 0 60000 65536"/>
                      <a:gd name="T12" fmla="*/ 0 60000 65536"/>
                      <a:gd name="T13" fmla="*/ 0 60000 65536"/>
                      <a:gd name="T14" fmla="*/ 0 60000 65536"/>
                      <a:gd name="T15" fmla="*/ 0 w 462"/>
                      <a:gd name="T16" fmla="*/ 0 h 55"/>
                      <a:gd name="T17" fmla="*/ 462 w 462"/>
                      <a:gd name="T18" fmla="*/ 55 h 55"/>
                    </a:gdLst>
                    <a:ahLst/>
                    <a:cxnLst>
                      <a:cxn ang="T10">
                        <a:pos x="T0" y="T1"/>
                      </a:cxn>
                      <a:cxn ang="T11">
                        <a:pos x="T2" y="T3"/>
                      </a:cxn>
                      <a:cxn ang="T12">
                        <a:pos x="T4" y="T5"/>
                      </a:cxn>
                      <a:cxn ang="T13">
                        <a:pos x="T6" y="T7"/>
                      </a:cxn>
                      <a:cxn ang="T14">
                        <a:pos x="T8" y="T9"/>
                      </a:cxn>
                    </a:cxnLst>
                    <a:rect l="T15" t="T16" r="T17" b="T18"/>
                    <a:pathLst>
                      <a:path w="462" h="55">
                        <a:moveTo>
                          <a:pt x="405" y="0"/>
                        </a:moveTo>
                        <a:lnTo>
                          <a:pt x="0" y="0"/>
                        </a:lnTo>
                        <a:lnTo>
                          <a:pt x="57" y="55"/>
                        </a:lnTo>
                        <a:lnTo>
                          <a:pt x="462" y="55"/>
                        </a:lnTo>
                        <a:lnTo>
                          <a:pt x="405" y="0"/>
                        </a:lnTo>
                        <a:close/>
                      </a:path>
                    </a:pathLst>
                  </a:custGeom>
                  <a:solidFill>
                    <a:srgbClr val="CDE6FF"/>
                  </a:solidFill>
                  <a:ln w="4763">
                    <a:solidFill>
                      <a:schemeClr val="bg2"/>
                    </a:solidFill>
                    <a:round/>
                    <a:headEnd/>
                    <a:tailEnd/>
                  </a:ln>
                </p:spPr>
                <p:txBody>
                  <a:bodyPr/>
                  <a:lstStyle/>
                  <a:p>
                    <a:endParaRPr lang="en-US"/>
                  </a:p>
                </p:txBody>
              </p:sp>
            </p:grpSp>
            <p:grpSp>
              <p:nvGrpSpPr>
                <p:cNvPr id="263" name="Group 140"/>
                <p:cNvGrpSpPr>
                  <a:grpSpLocks/>
                </p:cNvGrpSpPr>
                <p:nvPr/>
              </p:nvGrpSpPr>
              <p:grpSpPr bwMode="auto">
                <a:xfrm>
                  <a:off x="2021" y="2236"/>
                  <a:ext cx="396" cy="155"/>
                  <a:chOff x="2021" y="2236"/>
                  <a:chExt cx="396" cy="155"/>
                </a:xfrm>
              </p:grpSpPr>
              <p:sp>
                <p:nvSpPr>
                  <p:cNvPr id="264" name="Freeform 141"/>
                  <p:cNvSpPr>
                    <a:spLocks/>
                  </p:cNvSpPr>
                  <p:nvPr/>
                </p:nvSpPr>
                <p:spPr bwMode="auto">
                  <a:xfrm>
                    <a:off x="2021" y="2236"/>
                    <a:ext cx="59" cy="155"/>
                  </a:xfrm>
                  <a:custGeom>
                    <a:avLst/>
                    <a:gdLst>
                      <a:gd name="T0" fmla="*/ 0 w 59"/>
                      <a:gd name="T1" fmla="*/ 0 h 155"/>
                      <a:gd name="T2" fmla="*/ 59 w 59"/>
                      <a:gd name="T3" fmla="*/ 58 h 155"/>
                      <a:gd name="T4" fmla="*/ 59 w 59"/>
                      <a:gd name="T5" fmla="*/ 155 h 155"/>
                      <a:gd name="T6" fmla="*/ 0 w 59"/>
                      <a:gd name="T7" fmla="*/ 97 h 155"/>
                      <a:gd name="T8" fmla="*/ 0 w 59"/>
                      <a:gd name="T9" fmla="*/ 0 h 155"/>
                      <a:gd name="T10" fmla="*/ 0 60000 65536"/>
                      <a:gd name="T11" fmla="*/ 0 60000 65536"/>
                      <a:gd name="T12" fmla="*/ 0 60000 65536"/>
                      <a:gd name="T13" fmla="*/ 0 60000 65536"/>
                      <a:gd name="T14" fmla="*/ 0 60000 65536"/>
                      <a:gd name="T15" fmla="*/ 0 w 59"/>
                      <a:gd name="T16" fmla="*/ 0 h 155"/>
                      <a:gd name="T17" fmla="*/ 59 w 59"/>
                      <a:gd name="T18" fmla="*/ 155 h 155"/>
                    </a:gdLst>
                    <a:ahLst/>
                    <a:cxnLst>
                      <a:cxn ang="T10">
                        <a:pos x="T0" y="T1"/>
                      </a:cxn>
                      <a:cxn ang="T11">
                        <a:pos x="T2" y="T3"/>
                      </a:cxn>
                      <a:cxn ang="T12">
                        <a:pos x="T4" y="T5"/>
                      </a:cxn>
                      <a:cxn ang="T13">
                        <a:pos x="T6" y="T7"/>
                      </a:cxn>
                      <a:cxn ang="T14">
                        <a:pos x="T8" y="T9"/>
                      </a:cxn>
                    </a:cxnLst>
                    <a:rect l="T15" t="T16" r="T17" b="T18"/>
                    <a:pathLst>
                      <a:path w="59" h="155">
                        <a:moveTo>
                          <a:pt x="0" y="0"/>
                        </a:moveTo>
                        <a:lnTo>
                          <a:pt x="59" y="58"/>
                        </a:lnTo>
                        <a:lnTo>
                          <a:pt x="59" y="155"/>
                        </a:lnTo>
                        <a:lnTo>
                          <a:pt x="0" y="97"/>
                        </a:lnTo>
                        <a:lnTo>
                          <a:pt x="0" y="0"/>
                        </a:lnTo>
                        <a:close/>
                      </a:path>
                    </a:pathLst>
                  </a:custGeom>
                  <a:solidFill>
                    <a:srgbClr val="CDE6FF"/>
                  </a:solidFill>
                  <a:ln w="4763">
                    <a:solidFill>
                      <a:schemeClr val="bg2"/>
                    </a:solidFill>
                    <a:round/>
                    <a:headEnd/>
                    <a:tailEnd/>
                  </a:ln>
                </p:spPr>
                <p:txBody>
                  <a:bodyPr/>
                  <a:lstStyle/>
                  <a:p>
                    <a:endParaRPr lang="en-US"/>
                  </a:p>
                </p:txBody>
              </p:sp>
              <p:sp>
                <p:nvSpPr>
                  <p:cNvPr id="265" name="Rectangle 142"/>
                  <p:cNvSpPr>
                    <a:spLocks noChangeArrowheads="1"/>
                  </p:cNvSpPr>
                  <p:nvPr/>
                </p:nvSpPr>
                <p:spPr bwMode="auto">
                  <a:xfrm>
                    <a:off x="2080" y="2294"/>
                    <a:ext cx="337" cy="97"/>
                  </a:xfrm>
                  <a:prstGeom prst="rect">
                    <a:avLst/>
                  </a:prstGeom>
                  <a:solidFill>
                    <a:srgbClr val="CDE6FF"/>
                  </a:solidFill>
                  <a:ln w="4763">
                    <a:solidFill>
                      <a:schemeClr val="bg2"/>
                    </a:solidFill>
                    <a:miter lim="800000"/>
                    <a:headEnd/>
                    <a:tailEnd/>
                  </a:ln>
                </p:spPr>
                <p:txBody>
                  <a:bodyPr/>
                  <a:lstStyle/>
                  <a:p>
                    <a:endParaRPr lang="en-US"/>
                  </a:p>
                </p:txBody>
              </p:sp>
              <p:sp>
                <p:nvSpPr>
                  <p:cNvPr id="266" name="Freeform 143"/>
                  <p:cNvSpPr>
                    <a:spLocks/>
                  </p:cNvSpPr>
                  <p:nvPr/>
                </p:nvSpPr>
                <p:spPr bwMode="auto">
                  <a:xfrm>
                    <a:off x="2021" y="2236"/>
                    <a:ext cx="396" cy="58"/>
                  </a:xfrm>
                  <a:custGeom>
                    <a:avLst/>
                    <a:gdLst>
                      <a:gd name="T0" fmla="*/ 336 w 396"/>
                      <a:gd name="T1" fmla="*/ 0 h 58"/>
                      <a:gd name="T2" fmla="*/ 0 w 396"/>
                      <a:gd name="T3" fmla="*/ 0 h 58"/>
                      <a:gd name="T4" fmla="*/ 59 w 396"/>
                      <a:gd name="T5" fmla="*/ 58 h 58"/>
                      <a:gd name="T6" fmla="*/ 396 w 396"/>
                      <a:gd name="T7" fmla="*/ 58 h 58"/>
                      <a:gd name="T8" fmla="*/ 336 w 396"/>
                      <a:gd name="T9" fmla="*/ 0 h 58"/>
                      <a:gd name="T10" fmla="*/ 0 60000 65536"/>
                      <a:gd name="T11" fmla="*/ 0 60000 65536"/>
                      <a:gd name="T12" fmla="*/ 0 60000 65536"/>
                      <a:gd name="T13" fmla="*/ 0 60000 65536"/>
                      <a:gd name="T14" fmla="*/ 0 60000 65536"/>
                      <a:gd name="T15" fmla="*/ 0 w 396"/>
                      <a:gd name="T16" fmla="*/ 0 h 58"/>
                      <a:gd name="T17" fmla="*/ 396 w 396"/>
                      <a:gd name="T18" fmla="*/ 58 h 58"/>
                    </a:gdLst>
                    <a:ahLst/>
                    <a:cxnLst>
                      <a:cxn ang="T10">
                        <a:pos x="T0" y="T1"/>
                      </a:cxn>
                      <a:cxn ang="T11">
                        <a:pos x="T2" y="T3"/>
                      </a:cxn>
                      <a:cxn ang="T12">
                        <a:pos x="T4" y="T5"/>
                      </a:cxn>
                      <a:cxn ang="T13">
                        <a:pos x="T6" y="T7"/>
                      </a:cxn>
                      <a:cxn ang="T14">
                        <a:pos x="T8" y="T9"/>
                      </a:cxn>
                    </a:cxnLst>
                    <a:rect l="T15" t="T16" r="T17" b="T18"/>
                    <a:pathLst>
                      <a:path w="396" h="58">
                        <a:moveTo>
                          <a:pt x="336" y="0"/>
                        </a:moveTo>
                        <a:lnTo>
                          <a:pt x="0" y="0"/>
                        </a:lnTo>
                        <a:lnTo>
                          <a:pt x="59" y="58"/>
                        </a:lnTo>
                        <a:lnTo>
                          <a:pt x="396" y="58"/>
                        </a:lnTo>
                        <a:lnTo>
                          <a:pt x="336" y="0"/>
                        </a:lnTo>
                        <a:close/>
                      </a:path>
                    </a:pathLst>
                  </a:custGeom>
                  <a:solidFill>
                    <a:srgbClr val="CDE6FF"/>
                  </a:solidFill>
                  <a:ln w="4763">
                    <a:solidFill>
                      <a:schemeClr val="bg2"/>
                    </a:solidFill>
                    <a:round/>
                    <a:headEnd/>
                    <a:tailEnd/>
                  </a:ln>
                </p:spPr>
                <p:txBody>
                  <a:bodyPr/>
                  <a:lstStyle/>
                  <a:p>
                    <a:endParaRPr lang="en-US"/>
                  </a:p>
                </p:txBody>
              </p:sp>
            </p:grpSp>
          </p:grpSp>
          <p:sp>
            <p:nvSpPr>
              <p:cNvPr id="212" name="Line 144"/>
              <p:cNvSpPr>
                <a:spLocks noChangeShapeType="1"/>
              </p:cNvSpPr>
              <p:nvPr/>
            </p:nvSpPr>
            <p:spPr bwMode="auto">
              <a:xfrm flipV="1">
                <a:off x="1829" y="1959"/>
                <a:ext cx="700" cy="81"/>
              </a:xfrm>
              <a:prstGeom prst="line">
                <a:avLst/>
              </a:prstGeom>
              <a:noFill/>
              <a:ln w="3175">
                <a:solidFill>
                  <a:schemeClr val="bg2"/>
                </a:solidFill>
                <a:round/>
                <a:headEnd/>
                <a:tailEnd/>
              </a:ln>
            </p:spPr>
            <p:txBody>
              <a:bodyPr/>
              <a:lstStyle/>
              <a:p>
                <a:endParaRPr lang="en-US"/>
              </a:p>
            </p:txBody>
          </p:sp>
          <p:sp>
            <p:nvSpPr>
              <p:cNvPr id="213" name="Line 145"/>
              <p:cNvSpPr>
                <a:spLocks noChangeShapeType="1"/>
              </p:cNvSpPr>
              <p:nvPr/>
            </p:nvSpPr>
            <p:spPr bwMode="auto">
              <a:xfrm flipH="1" flipV="1">
                <a:off x="1752" y="1962"/>
                <a:ext cx="861" cy="78"/>
              </a:xfrm>
              <a:prstGeom prst="line">
                <a:avLst/>
              </a:prstGeom>
              <a:noFill/>
              <a:ln w="3175">
                <a:solidFill>
                  <a:schemeClr val="bg2"/>
                </a:solidFill>
                <a:round/>
                <a:headEnd/>
                <a:tailEnd/>
              </a:ln>
            </p:spPr>
            <p:txBody>
              <a:bodyPr/>
              <a:lstStyle/>
              <a:p>
                <a:endParaRPr lang="en-US"/>
              </a:p>
            </p:txBody>
          </p:sp>
          <p:sp>
            <p:nvSpPr>
              <p:cNvPr id="214" name="Oval 146"/>
              <p:cNvSpPr>
                <a:spLocks noChangeArrowheads="1"/>
              </p:cNvSpPr>
              <p:nvPr/>
            </p:nvSpPr>
            <p:spPr bwMode="auto">
              <a:xfrm>
                <a:off x="2114" y="1981"/>
                <a:ext cx="127" cy="38"/>
              </a:xfrm>
              <a:prstGeom prst="ellipse">
                <a:avLst/>
              </a:prstGeom>
              <a:solidFill>
                <a:srgbClr val="CDE6FF"/>
              </a:solidFill>
              <a:ln w="3175">
                <a:solidFill>
                  <a:schemeClr val="bg2"/>
                </a:solidFill>
                <a:round/>
                <a:headEnd/>
                <a:tailEnd/>
              </a:ln>
            </p:spPr>
            <p:txBody>
              <a:bodyPr/>
              <a:lstStyle/>
              <a:p>
                <a:endParaRPr lang="en-US"/>
              </a:p>
            </p:txBody>
          </p:sp>
          <p:sp>
            <p:nvSpPr>
              <p:cNvPr id="215" name="Line 147"/>
              <p:cNvSpPr>
                <a:spLocks noChangeShapeType="1"/>
              </p:cNvSpPr>
              <p:nvPr/>
            </p:nvSpPr>
            <p:spPr bwMode="auto">
              <a:xfrm>
                <a:off x="2608" y="2002"/>
                <a:ext cx="311" cy="1"/>
              </a:xfrm>
              <a:prstGeom prst="line">
                <a:avLst/>
              </a:prstGeom>
              <a:noFill/>
              <a:ln w="3175">
                <a:solidFill>
                  <a:schemeClr val="bg2"/>
                </a:solidFill>
                <a:round/>
                <a:headEnd/>
                <a:tailEnd/>
              </a:ln>
            </p:spPr>
            <p:txBody>
              <a:bodyPr/>
              <a:lstStyle/>
              <a:p>
                <a:endParaRPr lang="en-US"/>
              </a:p>
            </p:txBody>
          </p:sp>
          <p:sp>
            <p:nvSpPr>
              <p:cNvPr id="216" name="Line 148"/>
              <p:cNvSpPr>
                <a:spLocks noChangeShapeType="1"/>
              </p:cNvSpPr>
              <p:nvPr/>
            </p:nvSpPr>
            <p:spPr bwMode="auto">
              <a:xfrm flipH="1" flipV="1">
                <a:off x="2717" y="1959"/>
                <a:ext cx="81" cy="82"/>
              </a:xfrm>
              <a:prstGeom prst="line">
                <a:avLst/>
              </a:prstGeom>
              <a:noFill/>
              <a:ln w="3175">
                <a:solidFill>
                  <a:schemeClr val="bg2"/>
                </a:solidFill>
                <a:round/>
                <a:headEnd/>
                <a:tailEnd/>
              </a:ln>
            </p:spPr>
            <p:txBody>
              <a:bodyPr/>
              <a:lstStyle/>
              <a:p>
                <a:endParaRPr lang="en-US"/>
              </a:p>
            </p:txBody>
          </p:sp>
          <p:sp>
            <p:nvSpPr>
              <p:cNvPr id="217" name="Line 149"/>
              <p:cNvSpPr>
                <a:spLocks noChangeShapeType="1"/>
              </p:cNvSpPr>
              <p:nvPr/>
            </p:nvSpPr>
            <p:spPr bwMode="auto">
              <a:xfrm>
                <a:off x="2801" y="2041"/>
                <a:ext cx="1" cy="97"/>
              </a:xfrm>
              <a:prstGeom prst="line">
                <a:avLst/>
              </a:prstGeom>
              <a:noFill/>
              <a:ln w="3175">
                <a:solidFill>
                  <a:schemeClr val="bg2"/>
                </a:solidFill>
                <a:round/>
                <a:headEnd/>
                <a:tailEnd/>
              </a:ln>
            </p:spPr>
            <p:txBody>
              <a:bodyPr/>
              <a:lstStyle/>
              <a:p>
                <a:endParaRPr lang="en-US"/>
              </a:p>
            </p:txBody>
          </p:sp>
          <p:sp>
            <p:nvSpPr>
              <p:cNvPr id="218" name="Line 150"/>
              <p:cNvSpPr>
                <a:spLocks noChangeShapeType="1"/>
              </p:cNvSpPr>
              <p:nvPr/>
            </p:nvSpPr>
            <p:spPr bwMode="auto">
              <a:xfrm flipV="1">
                <a:off x="1897" y="2108"/>
                <a:ext cx="1" cy="94"/>
              </a:xfrm>
              <a:prstGeom prst="line">
                <a:avLst/>
              </a:prstGeom>
              <a:noFill/>
              <a:ln w="3175">
                <a:solidFill>
                  <a:schemeClr val="bg2"/>
                </a:solidFill>
                <a:round/>
                <a:headEnd/>
                <a:tailEnd/>
              </a:ln>
            </p:spPr>
            <p:txBody>
              <a:bodyPr/>
              <a:lstStyle/>
              <a:p>
                <a:endParaRPr lang="en-US"/>
              </a:p>
            </p:txBody>
          </p:sp>
          <p:sp>
            <p:nvSpPr>
              <p:cNvPr id="219" name="Line 151"/>
              <p:cNvSpPr>
                <a:spLocks noChangeShapeType="1"/>
              </p:cNvSpPr>
              <p:nvPr/>
            </p:nvSpPr>
            <p:spPr bwMode="auto">
              <a:xfrm flipV="1">
                <a:off x="1956" y="2168"/>
                <a:ext cx="1" cy="93"/>
              </a:xfrm>
              <a:prstGeom prst="line">
                <a:avLst/>
              </a:prstGeom>
              <a:noFill/>
              <a:ln w="3175">
                <a:solidFill>
                  <a:schemeClr val="bg2"/>
                </a:solidFill>
                <a:round/>
                <a:headEnd/>
                <a:tailEnd/>
              </a:ln>
            </p:spPr>
            <p:txBody>
              <a:bodyPr/>
              <a:lstStyle/>
              <a:p>
                <a:endParaRPr lang="en-US"/>
              </a:p>
            </p:txBody>
          </p:sp>
          <p:sp>
            <p:nvSpPr>
              <p:cNvPr id="221" name="Line 152"/>
              <p:cNvSpPr>
                <a:spLocks noChangeShapeType="1"/>
              </p:cNvSpPr>
              <p:nvPr/>
            </p:nvSpPr>
            <p:spPr bwMode="auto">
              <a:xfrm>
                <a:off x="1897" y="2108"/>
                <a:ext cx="96" cy="1"/>
              </a:xfrm>
              <a:prstGeom prst="line">
                <a:avLst/>
              </a:prstGeom>
              <a:noFill/>
              <a:ln w="3175">
                <a:solidFill>
                  <a:schemeClr val="bg2"/>
                </a:solidFill>
                <a:round/>
                <a:headEnd/>
                <a:tailEnd/>
              </a:ln>
            </p:spPr>
            <p:txBody>
              <a:bodyPr/>
              <a:lstStyle/>
              <a:p>
                <a:endParaRPr lang="en-US"/>
              </a:p>
            </p:txBody>
          </p:sp>
          <p:sp>
            <p:nvSpPr>
              <p:cNvPr id="222" name="Line 153"/>
              <p:cNvSpPr>
                <a:spLocks noChangeShapeType="1"/>
              </p:cNvSpPr>
              <p:nvPr/>
            </p:nvSpPr>
            <p:spPr bwMode="auto">
              <a:xfrm>
                <a:off x="1956" y="2168"/>
                <a:ext cx="100" cy="1"/>
              </a:xfrm>
              <a:prstGeom prst="line">
                <a:avLst/>
              </a:prstGeom>
              <a:noFill/>
              <a:ln w="3175">
                <a:solidFill>
                  <a:schemeClr val="bg2"/>
                </a:solidFill>
                <a:round/>
                <a:headEnd/>
                <a:tailEnd/>
              </a:ln>
            </p:spPr>
            <p:txBody>
              <a:bodyPr/>
              <a:lstStyle/>
              <a:p>
                <a:endParaRPr lang="en-US"/>
              </a:p>
            </p:txBody>
          </p:sp>
          <p:sp>
            <p:nvSpPr>
              <p:cNvPr id="223" name="Freeform 154"/>
              <p:cNvSpPr>
                <a:spLocks/>
              </p:cNvSpPr>
              <p:nvPr/>
            </p:nvSpPr>
            <p:spPr bwMode="auto">
              <a:xfrm>
                <a:off x="2359" y="2134"/>
                <a:ext cx="100" cy="92"/>
              </a:xfrm>
              <a:custGeom>
                <a:avLst/>
                <a:gdLst>
                  <a:gd name="T0" fmla="*/ 0 w 100"/>
                  <a:gd name="T1" fmla="*/ 92 h 92"/>
                  <a:gd name="T2" fmla="*/ 0 w 100"/>
                  <a:gd name="T3" fmla="*/ 0 h 92"/>
                  <a:gd name="T4" fmla="*/ 100 w 100"/>
                  <a:gd name="T5" fmla="*/ 0 h 92"/>
                  <a:gd name="T6" fmla="*/ 0 60000 65536"/>
                  <a:gd name="T7" fmla="*/ 0 60000 65536"/>
                  <a:gd name="T8" fmla="*/ 0 60000 65536"/>
                  <a:gd name="T9" fmla="*/ 0 w 100"/>
                  <a:gd name="T10" fmla="*/ 0 h 92"/>
                  <a:gd name="T11" fmla="*/ 100 w 100"/>
                  <a:gd name="T12" fmla="*/ 92 h 92"/>
                </a:gdLst>
                <a:ahLst/>
                <a:cxnLst>
                  <a:cxn ang="T6">
                    <a:pos x="T0" y="T1"/>
                  </a:cxn>
                  <a:cxn ang="T7">
                    <a:pos x="T2" y="T3"/>
                  </a:cxn>
                  <a:cxn ang="T8">
                    <a:pos x="T4" y="T5"/>
                  </a:cxn>
                </a:cxnLst>
                <a:rect l="T9" t="T10" r="T11" b="T12"/>
                <a:pathLst>
                  <a:path w="100" h="92">
                    <a:moveTo>
                      <a:pt x="0" y="92"/>
                    </a:moveTo>
                    <a:lnTo>
                      <a:pt x="0" y="0"/>
                    </a:lnTo>
                    <a:lnTo>
                      <a:pt x="100" y="0"/>
                    </a:lnTo>
                  </a:path>
                </a:pathLst>
              </a:custGeom>
              <a:noFill/>
              <a:ln w="3175">
                <a:solidFill>
                  <a:schemeClr val="bg2"/>
                </a:solidFill>
                <a:round/>
                <a:headEnd/>
                <a:tailEnd/>
              </a:ln>
            </p:spPr>
            <p:txBody>
              <a:bodyPr/>
              <a:lstStyle/>
              <a:p>
                <a:endParaRPr lang="en-US"/>
              </a:p>
            </p:txBody>
          </p:sp>
          <p:sp>
            <p:nvSpPr>
              <p:cNvPr id="224" name="Line 155"/>
              <p:cNvSpPr>
                <a:spLocks noChangeShapeType="1"/>
              </p:cNvSpPr>
              <p:nvPr/>
            </p:nvSpPr>
            <p:spPr bwMode="auto">
              <a:xfrm flipV="1">
                <a:off x="2150" y="2295"/>
                <a:ext cx="1" cy="94"/>
              </a:xfrm>
              <a:prstGeom prst="line">
                <a:avLst/>
              </a:prstGeom>
              <a:noFill/>
              <a:ln w="4763">
                <a:solidFill>
                  <a:schemeClr val="bg2"/>
                </a:solidFill>
                <a:round/>
                <a:headEnd/>
                <a:tailEnd/>
              </a:ln>
            </p:spPr>
            <p:txBody>
              <a:bodyPr/>
              <a:lstStyle/>
              <a:p>
                <a:endParaRPr lang="en-US"/>
              </a:p>
            </p:txBody>
          </p:sp>
          <p:sp>
            <p:nvSpPr>
              <p:cNvPr id="225" name="Line 156"/>
              <p:cNvSpPr>
                <a:spLocks noChangeShapeType="1"/>
              </p:cNvSpPr>
              <p:nvPr/>
            </p:nvSpPr>
            <p:spPr bwMode="auto">
              <a:xfrm flipV="1">
                <a:off x="2341" y="2295"/>
                <a:ext cx="1" cy="94"/>
              </a:xfrm>
              <a:prstGeom prst="line">
                <a:avLst/>
              </a:prstGeom>
              <a:noFill/>
              <a:ln w="4763">
                <a:solidFill>
                  <a:schemeClr val="bg2"/>
                </a:solidFill>
                <a:round/>
                <a:headEnd/>
                <a:tailEnd/>
              </a:ln>
            </p:spPr>
            <p:txBody>
              <a:bodyPr/>
              <a:lstStyle/>
              <a:p>
                <a:endParaRPr lang="en-US"/>
              </a:p>
            </p:txBody>
          </p:sp>
          <p:sp>
            <p:nvSpPr>
              <p:cNvPr id="226" name="Line 157"/>
              <p:cNvSpPr>
                <a:spLocks noChangeShapeType="1"/>
              </p:cNvSpPr>
              <p:nvPr/>
            </p:nvSpPr>
            <p:spPr bwMode="auto">
              <a:xfrm flipV="1">
                <a:off x="2150" y="2239"/>
                <a:ext cx="60" cy="56"/>
              </a:xfrm>
              <a:prstGeom prst="line">
                <a:avLst/>
              </a:prstGeom>
              <a:noFill/>
              <a:ln w="4763">
                <a:solidFill>
                  <a:schemeClr val="bg2"/>
                </a:solidFill>
                <a:round/>
                <a:headEnd/>
                <a:tailEnd/>
              </a:ln>
            </p:spPr>
            <p:txBody>
              <a:bodyPr/>
              <a:lstStyle/>
              <a:p>
                <a:endParaRPr lang="en-US"/>
              </a:p>
            </p:txBody>
          </p:sp>
          <p:sp>
            <p:nvSpPr>
              <p:cNvPr id="227" name="Line 158"/>
              <p:cNvSpPr>
                <a:spLocks noChangeShapeType="1"/>
              </p:cNvSpPr>
              <p:nvPr/>
            </p:nvSpPr>
            <p:spPr bwMode="auto">
              <a:xfrm flipH="1" flipV="1">
                <a:off x="2208" y="2239"/>
                <a:ext cx="133" cy="56"/>
              </a:xfrm>
              <a:prstGeom prst="line">
                <a:avLst/>
              </a:prstGeom>
              <a:noFill/>
              <a:ln w="4763">
                <a:solidFill>
                  <a:schemeClr val="bg2"/>
                </a:solidFill>
                <a:round/>
                <a:headEnd/>
                <a:tailEnd/>
              </a:ln>
            </p:spPr>
            <p:txBody>
              <a:bodyPr/>
              <a:lstStyle/>
              <a:p>
                <a:endParaRPr lang="en-US"/>
              </a:p>
            </p:txBody>
          </p:sp>
          <p:sp>
            <p:nvSpPr>
              <p:cNvPr id="228" name="Line 159"/>
              <p:cNvSpPr>
                <a:spLocks noChangeShapeType="1"/>
              </p:cNvSpPr>
              <p:nvPr/>
            </p:nvSpPr>
            <p:spPr bwMode="auto">
              <a:xfrm flipV="1">
                <a:off x="2539" y="2295"/>
                <a:ext cx="1" cy="94"/>
              </a:xfrm>
              <a:prstGeom prst="line">
                <a:avLst/>
              </a:prstGeom>
              <a:noFill/>
              <a:ln w="4763">
                <a:solidFill>
                  <a:schemeClr val="bg2"/>
                </a:solidFill>
                <a:round/>
                <a:headEnd/>
                <a:tailEnd/>
              </a:ln>
            </p:spPr>
            <p:txBody>
              <a:bodyPr/>
              <a:lstStyle/>
              <a:p>
                <a:endParaRPr lang="en-US"/>
              </a:p>
            </p:txBody>
          </p:sp>
          <p:sp>
            <p:nvSpPr>
              <p:cNvPr id="229" name="Line 160"/>
              <p:cNvSpPr>
                <a:spLocks noChangeShapeType="1"/>
              </p:cNvSpPr>
              <p:nvPr/>
            </p:nvSpPr>
            <p:spPr bwMode="auto">
              <a:xfrm flipV="1">
                <a:off x="2720" y="2295"/>
                <a:ext cx="1" cy="94"/>
              </a:xfrm>
              <a:prstGeom prst="line">
                <a:avLst/>
              </a:prstGeom>
              <a:noFill/>
              <a:ln w="4763">
                <a:solidFill>
                  <a:schemeClr val="bg2"/>
                </a:solidFill>
                <a:round/>
                <a:headEnd/>
                <a:tailEnd/>
              </a:ln>
            </p:spPr>
            <p:txBody>
              <a:bodyPr/>
              <a:lstStyle/>
              <a:p>
                <a:endParaRPr lang="en-US"/>
              </a:p>
            </p:txBody>
          </p:sp>
          <p:sp>
            <p:nvSpPr>
              <p:cNvPr id="230" name="Line 161"/>
              <p:cNvSpPr>
                <a:spLocks noChangeShapeType="1"/>
              </p:cNvSpPr>
              <p:nvPr/>
            </p:nvSpPr>
            <p:spPr bwMode="auto">
              <a:xfrm flipV="1">
                <a:off x="2846" y="2211"/>
                <a:ext cx="135" cy="84"/>
              </a:xfrm>
              <a:prstGeom prst="line">
                <a:avLst/>
              </a:prstGeom>
              <a:noFill/>
              <a:ln w="4763">
                <a:solidFill>
                  <a:schemeClr val="bg2"/>
                </a:solidFill>
                <a:round/>
                <a:headEnd/>
                <a:tailEnd/>
              </a:ln>
            </p:spPr>
            <p:txBody>
              <a:bodyPr/>
              <a:lstStyle/>
              <a:p>
                <a:endParaRPr lang="en-US"/>
              </a:p>
            </p:txBody>
          </p:sp>
          <p:sp>
            <p:nvSpPr>
              <p:cNvPr id="231" name="Line 162"/>
              <p:cNvSpPr>
                <a:spLocks noChangeShapeType="1"/>
              </p:cNvSpPr>
              <p:nvPr/>
            </p:nvSpPr>
            <p:spPr bwMode="auto">
              <a:xfrm flipV="1">
                <a:off x="3183" y="2295"/>
                <a:ext cx="1" cy="94"/>
              </a:xfrm>
              <a:prstGeom prst="line">
                <a:avLst/>
              </a:prstGeom>
              <a:noFill/>
              <a:ln w="4763">
                <a:solidFill>
                  <a:schemeClr val="bg2"/>
                </a:solidFill>
                <a:round/>
                <a:headEnd/>
                <a:tailEnd/>
              </a:ln>
            </p:spPr>
            <p:txBody>
              <a:bodyPr/>
              <a:lstStyle/>
              <a:p>
                <a:endParaRPr lang="en-US"/>
              </a:p>
            </p:txBody>
          </p:sp>
          <p:sp>
            <p:nvSpPr>
              <p:cNvPr id="232" name="Line 163"/>
              <p:cNvSpPr>
                <a:spLocks noChangeShapeType="1"/>
              </p:cNvSpPr>
              <p:nvPr/>
            </p:nvSpPr>
            <p:spPr bwMode="auto">
              <a:xfrm flipV="1">
                <a:off x="3367" y="2295"/>
                <a:ext cx="1" cy="94"/>
              </a:xfrm>
              <a:prstGeom prst="line">
                <a:avLst/>
              </a:prstGeom>
              <a:noFill/>
              <a:ln w="4763">
                <a:solidFill>
                  <a:schemeClr val="bg2"/>
                </a:solidFill>
                <a:round/>
                <a:headEnd/>
                <a:tailEnd/>
              </a:ln>
            </p:spPr>
            <p:txBody>
              <a:bodyPr/>
              <a:lstStyle/>
              <a:p>
                <a:endParaRPr lang="en-US"/>
              </a:p>
            </p:txBody>
          </p:sp>
          <p:sp>
            <p:nvSpPr>
              <p:cNvPr id="233" name="Line 164"/>
              <p:cNvSpPr>
                <a:spLocks noChangeShapeType="1"/>
              </p:cNvSpPr>
              <p:nvPr/>
            </p:nvSpPr>
            <p:spPr bwMode="auto">
              <a:xfrm flipV="1">
                <a:off x="3524" y="2295"/>
                <a:ext cx="1" cy="94"/>
              </a:xfrm>
              <a:prstGeom prst="line">
                <a:avLst/>
              </a:prstGeom>
              <a:noFill/>
              <a:ln w="4763">
                <a:solidFill>
                  <a:schemeClr val="bg2"/>
                </a:solidFill>
                <a:round/>
                <a:headEnd/>
                <a:tailEnd/>
              </a:ln>
            </p:spPr>
            <p:txBody>
              <a:bodyPr/>
              <a:lstStyle/>
              <a:p>
                <a:endParaRPr lang="en-US"/>
              </a:p>
            </p:txBody>
          </p:sp>
          <p:sp>
            <p:nvSpPr>
              <p:cNvPr id="234" name="Line 165"/>
              <p:cNvSpPr>
                <a:spLocks noChangeShapeType="1"/>
              </p:cNvSpPr>
              <p:nvPr/>
            </p:nvSpPr>
            <p:spPr bwMode="auto">
              <a:xfrm flipV="1">
                <a:off x="3681" y="2295"/>
                <a:ext cx="1" cy="94"/>
              </a:xfrm>
              <a:prstGeom prst="line">
                <a:avLst/>
              </a:prstGeom>
              <a:noFill/>
              <a:ln w="4763">
                <a:solidFill>
                  <a:schemeClr val="bg2"/>
                </a:solidFill>
                <a:round/>
                <a:headEnd/>
                <a:tailEnd/>
              </a:ln>
            </p:spPr>
            <p:txBody>
              <a:bodyPr/>
              <a:lstStyle/>
              <a:p>
                <a:endParaRPr lang="en-US"/>
              </a:p>
            </p:txBody>
          </p:sp>
          <p:sp>
            <p:nvSpPr>
              <p:cNvPr id="235" name="Line 166"/>
              <p:cNvSpPr>
                <a:spLocks noChangeShapeType="1"/>
              </p:cNvSpPr>
              <p:nvPr/>
            </p:nvSpPr>
            <p:spPr bwMode="auto">
              <a:xfrm>
                <a:off x="2560" y="2142"/>
                <a:ext cx="1" cy="82"/>
              </a:xfrm>
              <a:prstGeom prst="line">
                <a:avLst/>
              </a:prstGeom>
              <a:noFill/>
              <a:ln w="4763">
                <a:solidFill>
                  <a:schemeClr val="bg2"/>
                </a:solidFill>
                <a:round/>
                <a:headEnd/>
                <a:tailEnd/>
              </a:ln>
            </p:spPr>
            <p:txBody>
              <a:bodyPr/>
              <a:lstStyle/>
              <a:p>
                <a:endParaRPr lang="en-US"/>
              </a:p>
            </p:txBody>
          </p:sp>
          <p:sp>
            <p:nvSpPr>
              <p:cNvPr id="236" name="Line 167"/>
              <p:cNvSpPr>
                <a:spLocks noChangeShapeType="1"/>
              </p:cNvSpPr>
              <p:nvPr/>
            </p:nvSpPr>
            <p:spPr bwMode="auto">
              <a:xfrm flipV="1">
                <a:off x="2560" y="2065"/>
                <a:ext cx="27" cy="77"/>
              </a:xfrm>
              <a:prstGeom prst="line">
                <a:avLst/>
              </a:prstGeom>
              <a:noFill/>
              <a:ln w="4763">
                <a:solidFill>
                  <a:schemeClr val="bg2"/>
                </a:solidFill>
                <a:round/>
                <a:headEnd/>
                <a:tailEnd/>
              </a:ln>
            </p:spPr>
            <p:txBody>
              <a:bodyPr/>
              <a:lstStyle/>
              <a:p>
                <a:endParaRPr lang="en-US"/>
              </a:p>
            </p:txBody>
          </p:sp>
          <p:sp>
            <p:nvSpPr>
              <p:cNvPr id="237" name="Line 168"/>
              <p:cNvSpPr>
                <a:spLocks noChangeShapeType="1"/>
              </p:cNvSpPr>
              <p:nvPr/>
            </p:nvSpPr>
            <p:spPr bwMode="auto">
              <a:xfrm flipH="1" flipV="1">
                <a:off x="2564" y="2137"/>
                <a:ext cx="169" cy="74"/>
              </a:xfrm>
              <a:prstGeom prst="line">
                <a:avLst/>
              </a:prstGeom>
              <a:noFill/>
              <a:ln w="4763">
                <a:solidFill>
                  <a:schemeClr val="bg2"/>
                </a:solidFill>
                <a:round/>
                <a:headEnd/>
                <a:tailEnd/>
              </a:ln>
            </p:spPr>
            <p:txBody>
              <a:bodyPr/>
              <a:lstStyle/>
              <a:p>
                <a:endParaRPr lang="en-US"/>
              </a:p>
            </p:txBody>
          </p:sp>
          <p:sp>
            <p:nvSpPr>
              <p:cNvPr id="238" name="Line 169"/>
              <p:cNvSpPr>
                <a:spLocks noChangeShapeType="1"/>
              </p:cNvSpPr>
              <p:nvPr/>
            </p:nvSpPr>
            <p:spPr bwMode="auto">
              <a:xfrm flipH="1" flipV="1">
                <a:off x="2378" y="2239"/>
                <a:ext cx="161" cy="56"/>
              </a:xfrm>
              <a:prstGeom prst="line">
                <a:avLst/>
              </a:prstGeom>
              <a:noFill/>
              <a:ln w="4763">
                <a:solidFill>
                  <a:schemeClr val="bg2"/>
                </a:solidFill>
                <a:round/>
                <a:headEnd/>
                <a:tailEnd/>
              </a:ln>
            </p:spPr>
            <p:txBody>
              <a:bodyPr/>
              <a:lstStyle/>
              <a:p>
                <a:endParaRPr lang="en-US"/>
              </a:p>
            </p:txBody>
          </p:sp>
          <p:sp>
            <p:nvSpPr>
              <p:cNvPr id="239" name="Line 170"/>
              <p:cNvSpPr>
                <a:spLocks noChangeShapeType="1"/>
              </p:cNvSpPr>
              <p:nvPr/>
            </p:nvSpPr>
            <p:spPr bwMode="auto">
              <a:xfrm flipV="1">
                <a:off x="2720" y="2237"/>
                <a:ext cx="53" cy="58"/>
              </a:xfrm>
              <a:prstGeom prst="line">
                <a:avLst/>
              </a:prstGeom>
              <a:noFill/>
              <a:ln w="4763">
                <a:solidFill>
                  <a:schemeClr val="bg2"/>
                </a:solidFill>
                <a:round/>
                <a:headEnd/>
                <a:tailEnd/>
              </a:ln>
            </p:spPr>
            <p:txBody>
              <a:bodyPr/>
              <a:lstStyle/>
              <a:p>
                <a:endParaRPr lang="en-US"/>
              </a:p>
            </p:txBody>
          </p:sp>
          <p:sp>
            <p:nvSpPr>
              <p:cNvPr id="240" name="Freeform 171"/>
              <p:cNvSpPr>
                <a:spLocks/>
              </p:cNvSpPr>
              <p:nvPr/>
            </p:nvSpPr>
            <p:spPr bwMode="auto">
              <a:xfrm>
                <a:off x="2574" y="2244"/>
                <a:ext cx="52" cy="145"/>
              </a:xfrm>
              <a:custGeom>
                <a:avLst/>
                <a:gdLst>
                  <a:gd name="T0" fmla="*/ 52 w 52"/>
                  <a:gd name="T1" fmla="*/ 145 h 145"/>
                  <a:gd name="T2" fmla="*/ 52 w 52"/>
                  <a:gd name="T3" fmla="*/ 51 h 145"/>
                  <a:gd name="T4" fmla="*/ 0 w 52"/>
                  <a:gd name="T5" fmla="*/ 0 h 145"/>
                  <a:gd name="T6" fmla="*/ 0 60000 65536"/>
                  <a:gd name="T7" fmla="*/ 0 60000 65536"/>
                  <a:gd name="T8" fmla="*/ 0 60000 65536"/>
                  <a:gd name="T9" fmla="*/ 0 w 52"/>
                  <a:gd name="T10" fmla="*/ 0 h 145"/>
                  <a:gd name="T11" fmla="*/ 52 w 52"/>
                  <a:gd name="T12" fmla="*/ 145 h 145"/>
                </a:gdLst>
                <a:ahLst/>
                <a:cxnLst>
                  <a:cxn ang="T6">
                    <a:pos x="T0" y="T1"/>
                  </a:cxn>
                  <a:cxn ang="T7">
                    <a:pos x="T2" y="T3"/>
                  </a:cxn>
                  <a:cxn ang="T8">
                    <a:pos x="T4" y="T5"/>
                  </a:cxn>
                </a:cxnLst>
                <a:rect l="T9" t="T10" r="T11" b="T12"/>
                <a:pathLst>
                  <a:path w="52" h="145">
                    <a:moveTo>
                      <a:pt x="52" y="145"/>
                    </a:moveTo>
                    <a:lnTo>
                      <a:pt x="52" y="51"/>
                    </a:lnTo>
                    <a:lnTo>
                      <a:pt x="0" y="0"/>
                    </a:lnTo>
                  </a:path>
                </a:pathLst>
              </a:custGeom>
              <a:noFill/>
              <a:ln w="4763">
                <a:solidFill>
                  <a:schemeClr val="bg2"/>
                </a:solidFill>
                <a:round/>
                <a:headEnd/>
                <a:tailEnd/>
              </a:ln>
            </p:spPr>
            <p:txBody>
              <a:bodyPr/>
              <a:lstStyle/>
              <a:p>
                <a:endParaRPr lang="en-US"/>
              </a:p>
            </p:txBody>
          </p:sp>
          <p:sp>
            <p:nvSpPr>
              <p:cNvPr id="241" name="Line 172"/>
              <p:cNvSpPr>
                <a:spLocks noChangeShapeType="1"/>
              </p:cNvSpPr>
              <p:nvPr/>
            </p:nvSpPr>
            <p:spPr bwMode="auto">
              <a:xfrm flipH="1" flipV="1">
                <a:off x="2772" y="2213"/>
                <a:ext cx="291" cy="82"/>
              </a:xfrm>
              <a:prstGeom prst="line">
                <a:avLst/>
              </a:prstGeom>
              <a:noFill/>
              <a:ln w="4763">
                <a:solidFill>
                  <a:schemeClr val="bg2"/>
                </a:solidFill>
                <a:round/>
                <a:headEnd/>
                <a:tailEnd/>
              </a:ln>
            </p:spPr>
            <p:txBody>
              <a:bodyPr/>
              <a:lstStyle/>
              <a:p>
                <a:endParaRPr lang="en-US"/>
              </a:p>
            </p:txBody>
          </p:sp>
          <p:sp>
            <p:nvSpPr>
              <p:cNvPr id="242" name="Freeform 173"/>
              <p:cNvSpPr>
                <a:spLocks/>
              </p:cNvSpPr>
              <p:nvPr/>
            </p:nvSpPr>
            <p:spPr bwMode="auto">
              <a:xfrm>
                <a:off x="2879" y="2231"/>
                <a:ext cx="69" cy="40"/>
              </a:xfrm>
              <a:custGeom>
                <a:avLst/>
                <a:gdLst>
                  <a:gd name="T0" fmla="*/ 69 w 69"/>
                  <a:gd name="T1" fmla="*/ 24 h 40"/>
                  <a:gd name="T2" fmla="*/ 69 w 69"/>
                  <a:gd name="T3" fmla="*/ 27 h 40"/>
                  <a:gd name="T4" fmla="*/ 66 w 69"/>
                  <a:gd name="T5" fmla="*/ 30 h 40"/>
                  <a:gd name="T6" fmla="*/ 63 w 69"/>
                  <a:gd name="T7" fmla="*/ 34 h 40"/>
                  <a:gd name="T8" fmla="*/ 58 w 69"/>
                  <a:gd name="T9" fmla="*/ 37 h 40"/>
                  <a:gd name="T10" fmla="*/ 46 w 69"/>
                  <a:gd name="T11" fmla="*/ 40 h 40"/>
                  <a:gd name="T12" fmla="*/ 32 w 69"/>
                  <a:gd name="T13" fmla="*/ 40 h 40"/>
                  <a:gd name="T14" fmla="*/ 19 w 69"/>
                  <a:gd name="T15" fmla="*/ 39 h 40"/>
                  <a:gd name="T16" fmla="*/ 8 w 69"/>
                  <a:gd name="T17" fmla="*/ 32 h 40"/>
                  <a:gd name="T18" fmla="*/ 4 w 69"/>
                  <a:gd name="T19" fmla="*/ 29 h 40"/>
                  <a:gd name="T20" fmla="*/ 1 w 69"/>
                  <a:gd name="T21" fmla="*/ 26 h 40"/>
                  <a:gd name="T22" fmla="*/ 0 w 69"/>
                  <a:gd name="T23" fmla="*/ 21 h 40"/>
                  <a:gd name="T24" fmla="*/ 0 w 69"/>
                  <a:gd name="T25" fmla="*/ 17 h 40"/>
                  <a:gd name="T26" fmla="*/ 0 w 69"/>
                  <a:gd name="T27" fmla="*/ 13 h 40"/>
                  <a:gd name="T28" fmla="*/ 3 w 69"/>
                  <a:gd name="T29" fmla="*/ 9 h 40"/>
                  <a:gd name="T30" fmla="*/ 6 w 69"/>
                  <a:gd name="T31" fmla="*/ 6 h 40"/>
                  <a:gd name="T32" fmla="*/ 11 w 69"/>
                  <a:gd name="T33" fmla="*/ 5 h 40"/>
                  <a:gd name="T34" fmla="*/ 22 w 69"/>
                  <a:gd name="T35" fmla="*/ 0 h 40"/>
                  <a:gd name="T36" fmla="*/ 37 w 69"/>
                  <a:gd name="T37" fmla="*/ 0 h 40"/>
                  <a:gd name="T38" fmla="*/ 50 w 69"/>
                  <a:gd name="T39" fmla="*/ 3 h 40"/>
                  <a:gd name="T40" fmla="*/ 61 w 69"/>
                  <a:gd name="T41" fmla="*/ 8 h 40"/>
                  <a:gd name="T42" fmla="*/ 64 w 69"/>
                  <a:gd name="T43" fmla="*/ 11 h 40"/>
                  <a:gd name="T44" fmla="*/ 68 w 69"/>
                  <a:gd name="T45" fmla="*/ 16 h 40"/>
                  <a:gd name="T46" fmla="*/ 69 w 69"/>
                  <a:gd name="T47" fmla="*/ 19 h 40"/>
                  <a:gd name="T48" fmla="*/ 69 w 69"/>
                  <a:gd name="T49" fmla="*/ 24 h 4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9"/>
                  <a:gd name="T76" fmla="*/ 0 h 40"/>
                  <a:gd name="T77" fmla="*/ 69 w 69"/>
                  <a:gd name="T78" fmla="*/ 40 h 4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9" h="40">
                    <a:moveTo>
                      <a:pt x="69" y="24"/>
                    </a:moveTo>
                    <a:lnTo>
                      <a:pt x="69" y="27"/>
                    </a:lnTo>
                    <a:lnTo>
                      <a:pt x="66" y="30"/>
                    </a:lnTo>
                    <a:lnTo>
                      <a:pt x="63" y="34"/>
                    </a:lnTo>
                    <a:lnTo>
                      <a:pt x="58" y="37"/>
                    </a:lnTo>
                    <a:lnTo>
                      <a:pt x="46" y="40"/>
                    </a:lnTo>
                    <a:lnTo>
                      <a:pt x="32" y="40"/>
                    </a:lnTo>
                    <a:lnTo>
                      <a:pt x="19" y="39"/>
                    </a:lnTo>
                    <a:lnTo>
                      <a:pt x="8" y="32"/>
                    </a:lnTo>
                    <a:lnTo>
                      <a:pt x="4" y="29"/>
                    </a:lnTo>
                    <a:lnTo>
                      <a:pt x="1" y="26"/>
                    </a:lnTo>
                    <a:lnTo>
                      <a:pt x="0" y="21"/>
                    </a:lnTo>
                    <a:lnTo>
                      <a:pt x="0" y="17"/>
                    </a:lnTo>
                    <a:lnTo>
                      <a:pt x="0" y="13"/>
                    </a:lnTo>
                    <a:lnTo>
                      <a:pt x="3" y="9"/>
                    </a:lnTo>
                    <a:lnTo>
                      <a:pt x="6" y="6"/>
                    </a:lnTo>
                    <a:lnTo>
                      <a:pt x="11" y="5"/>
                    </a:lnTo>
                    <a:lnTo>
                      <a:pt x="22" y="0"/>
                    </a:lnTo>
                    <a:lnTo>
                      <a:pt x="37" y="0"/>
                    </a:lnTo>
                    <a:lnTo>
                      <a:pt x="50" y="3"/>
                    </a:lnTo>
                    <a:lnTo>
                      <a:pt x="61" y="8"/>
                    </a:lnTo>
                    <a:lnTo>
                      <a:pt x="64" y="11"/>
                    </a:lnTo>
                    <a:lnTo>
                      <a:pt x="68" y="16"/>
                    </a:lnTo>
                    <a:lnTo>
                      <a:pt x="69" y="19"/>
                    </a:lnTo>
                    <a:lnTo>
                      <a:pt x="69" y="24"/>
                    </a:lnTo>
                    <a:close/>
                  </a:path>
                </a:pathLst>
              </a:custGeom>
              <a:solidFill>
                <a:srgbClr val="CDE6FF"/>
              </a:solidFill>
              <a:ln w="3175">
                <a:solidFill>
                  <a:schemeClr val="bg2"/>
                </a:solidFill>
                <a:round/>
                <a:headEnd/>
                <a:tailEnd/>
              </a:ln>
            </p:spPr>
            <p:txBody>
              <a:bodyPr/>
              <a:lstStyle/>
              <a:p>
                <a:endParaRPr lang="en-US"/>
              </a:p>
            </p:txBody>
          </p:sp>
          <p:sp>
            <p:nvSpPr>
              <p:cNvPr id="243" name="Line 174"/>
              <p:cNvSpPr>
                <a:spLocks noChangeShapeType="1"/>
              </p:cNvSpPr>
              <p:nvPr/>
            </p:nvSpPr>
            <p:spPr bwMode="auto">
              <a:xfrm flipH="1" flipV="1">
                <a:off x="3115" y="2227"/>
                <a:ext cx="68" cy="68"/>
              </a:xfrm>
              <a:prstGeom prst="line">
                <a:avLst/>
              </a:prstGeom>
              <a:noFill/>
              <a:ln w="4763">
                <a:solidFill>
                  <a:schemeClr val="bg2"/>
                </a:solidFill>
                <a:round/>
                <a:headEnd/>
                <a:tailEnd/>
              </a:ln>
            </p:spPr>
            <p:txBody>
              <a:bodyPr/>
              <a:lstStyle/>
              <a:p>
                <a:endParaRPr lang="en-US"/>
              </a:p>
            </p:txBody>
          </p:sp>
          <p:sp>
            <p:nvSpPr>
              <p:cNvPr id="244" name="Line 175"/>
              <p:cNvSpPr>
                <a:spLocks noChangeShapeType="1"/>
              </p:cNvSpPr>
              <p:nvPr/>
            </p:nvSpPr>
            <p:spPr bwMode="auto">
              <a:xfrm flipV="1">
                <a:off x="3879" y="2295"/>
                <a:ext cx="1" cy="94"/>
              </a:xfrm>
              <a:prstGeom prst="line">
                <a:avLst/>
              </a:prstGeom>
              <a:noFill/>
              <a:ln w="4763">
                <a:solidFill>
                  <a:schemeClr val="bg2"/>
                </a:solidFill>
                <a:round/>
                <a:headEnd/>
                <a:tailEnd/>
              </a:ln>
            </p:spPr>
            <p:txBody>
              <a:bodyPr/>
              <a:lstStyle/>
              <a:p>
                <a:endParaRPr lang="en-US"/>
              </a:p>
            </p:txBody>
          </p:sp>
          <p:sp>
            <p:nvSpPr>
              <p:cNvPr id="245" name="Line 176"/>
              <p:cNvSpPr>
                <a:spLocks noChangeShapeType="1"/>
              </p:cNvSpPr>
              <p:nvPr/>
            </p:nvSpPr>
            <p:spPr bwMode="auto">
              <a:xfrm flipV="1">
                <a:off x="3681" y="2213"/>
                <a:ext cx="149" cy="82"/>
              </a:xfrm>
              <a:prstGeom prst="line">
                <a:avLst/>
              </a:prstGeom>
              <a:noFill/>
              <a:ln w="4763">
                <a:solidFill>
                  <a:schemeClr val="bg2"/>
                </a:solidFill>
                <a:round/>
                <a:headEnd/>
                <a:tailEnd/>
              </a:ln>
            </p:spPr>
            <p:txBody>
              <a:bodyPr/>
              <a:lstStyle/>
              <a:p>
                <a:endParaRPr lang="en-US"/>
              </a:p>
            </p:txBody>
          </p:sp>
          <p:sp>
            <p:nvSpPr>
              <p:cNvPr id="246" name="Line 177"/>
              <p:cNvSpPr>
                <a:spLocks noChangeShapeType="1"/>
              </p:cNvSpPr>
              <p:nvPr/>
            </p:nvSpPr>
            <p:spPr bwMode="auto">
              <a:xfrm flipH="1" flipV="1">
                <a:off x="3639" y="2213"/>
                <a:ext cx="240" cy="82"/>
              </a:xfrm>
              <a:prstGeom prst="line">
                <a:avLst/>
              </a:prstGeom>
              <a:noFill/>
              <a:ln w="4763">
                <a:solidFill>
                  <a:schemeClr val="bg2"/>
                </a:solidFill>
                <a:round/>
                <a:headEnd/>
                <a:tailEnd/>
              </a:ln>
            </p:spPr>
            <p:txBody>
              <a:bodyPr/>
              <a:lstStyle/>
              <a:p>
                <a:endParaRPr lang="en-US"/>
              </a:p>
            </p:txBody>
          </p:sp>
          <p:sp>
            <p:nvSpPr>
              <p:cNvPr id="247" name="Line 178"/>
              <p:cNvSpPr>
                <a:spLocks noChangeShapeType="1"/>
              </p:cNvSpPr>
              <p:nvPr/>
            </p:nvSpPr>
            <p:spPr bwMode="auto">
              <a:xfrm flipH="1" flipV="1">
                <a:off x="3167" y="2095"/>
                <a:ext cx="200" cy="200"/>
              </a:xfrm>
              <a:prstGeom prst="line">
                <a:avLst/>
              </a:prstGeom>
              <a:noFill/>
              <a:ln w="4763">
                <a:solidFill>
                  <a:schemeClr val="bg2"/>
                </a:solidFill>
                <a:round/>
                <a:headEnd/>
                <a:tailEnd/>
              </a:ln>
            </p:spPr>
            <p:txBody>
              <a:bodyPr/>
              <a:lstStyle/>
              <a:p>
                <a:endParaRPr lang="en-US"/>
              </a:p>
            </p:txBody>
          </p:sp>
          <p:sp>
            <p:nvSpPr>
              <p:cNvPr id="248" name="Line 179"/>
              <p:cNvSpPr>
                <a:spLocks noChangeShapeType="1"/>
              </p:cNvSpPr>
              <p:nvPr/>
            </p:nvSpPr>
            <p:spPr bwMode="auto">
              <a:xfrm flipH="1" flipV="1">
                <a:off x="3325" y="2098"/>
                <a:ext cx="199" cy="197"/>
              </a:xfrm>
              <a:prstGeom prst="line">
                <a:avLst/>
              </a:prstGeom>
              <a:noFill/>
              <a:ln w="4763">
                <a:solidFill>
                  <a:schemeClr val="bg2"/>
                </a:solidFill>
                <a:round/>
                <a:headEnd/>
                <a:tailEnd/>
              </a:ln>
            </p:spPr>
            <p:txBody>
              <a:bodyPr/>
              <a:lstStyle/>
              <a:p>
                <a:endParaRPr lang="en-US"/>
              </a:p>
            </p:txBody>
          </p:sp>
          <p:sp>
            <p:nvSpPr>
              <p:cNvPr id="249" name="Line 180"/>
              <p:cNvSpPr>
                <a:spLocks noChangeShapeType="1"/>
              </p:cNvSpPr>
              <p:nvPr/>
            </p:nvSpPr>
            <p:spPr bwMode="auto">
              <a:xfrm flipH="1">
                <a:off x="3257" y="2185"/>
                <a:ext cx="153" cy="1"/>
              </a:xfrm>
              <a:prstGeom prst="line">
                <a:avLst/>
              </a:prstGeom>
              <a:noFill/>
              <a:ln w="4763">
                <a:solidFill>
                  <a:schemeClr val="bg2"/>
                </a:solidFill>
                <a:round/>
                <a:headEnd/>
                <a:tailEnd/>
              </a:ln>
            </p:spPr>
            <p:txBody>
              <a:bodyPr/>
              <a:lstStyle/>
              <a:p>
                <a:endParaRPr lang="en-US"/>
              </a:p>
            </p:txBody>
          </p:sp>
        </p:grpSp>
      </p:grpSp>
      <p:sp>
        <p:nvSpPr>
          <p:cNvPr id="9" name="Left-Right Arrow 8"/>
          <p:cNvSpPr/>
          <p:nvPr/>
        </p:nvSpPr>
        <p:spPr bwMode="auto">
          <a:xfrm>
            <a:off x="5474044" y="4382892"/>
            <a:ext cx="1216152" cy="513564"/>
          </a:xfrm>
          <a:prstGeom prst="leftRightArrow">
            <a:avLst/>
          </a:prstGeom>
          <a:solidFill>
            <a:srgbClr val="CCFFFF"/>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ctr" anchorCtr="0" compatLnSpc="1">
            <a:prstTxWarp prst="textNoShape">
              <a:avLst/>
            </a:prstTxWarp>
            <a:spAutoFit/>
          </a:bodyPr>
          <a:lstStyle/>
          <a:p>
            <a:pPr algn="ctr">
              <a:lnSpc>
                <a:spcPct val="100000"/>
              </a:lnSpc>
              <a:spcBef>
                <a:spcPct val="50000"/>
              </a:spcBef>
              <a:buClrTx/>
              <a:buSzTx/>
              <a:buFontTx/>
              <a:buNone/>
            </a:pPr>
            <a:endParaRPr lang="en-US" i="1">
              <a:latin typeface="Arial" charset="0"/>
            </a:endParaRPr>
          </a:p>
        </p:txBody>
      </p:sp>
      <p:grpSp>
        <p:nvGrpSpPr>
          <p:cNvPr id="389" name="Group 388"/>
          <p:cNvGrpSpPr/>
          <p:nvPr/>
        </p:nvGrpSpPr>
        <p:grpSpPr>
          <a:xfrm>
            <a:off x="6814173" y="5819296"/>
            <a:ext cx="2108437" cy="291586"/>
            <a:chOff x="6814173" y="6060261"/>
            <a:chExt cx="2108437" cy="291586"/>
          </a:xfrm>
        </p:grpSpPr>
        <p:sp>
          <p:nvSpPr>
            <p:cNvPr id="390" name="AutoShape 8"/>
            <p:cNvSpPr>
              <a:spLocks noChangeAspect="1" noChangeArrowheads="1"/>
            </p:cNvSpPr>
            <p:nvPr/>
          </p:nvSpPr>
          <p:spPr bwMode="auto">
            <a:xfrm>
              <a:off x="6814173" y="6060261"/>
              <a:ext cx="2108437" cy="291586"/>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391" name="Text Box 9"/>
            <p:cNvSpPr txBox="1">
              <a:spLocks noChangeAspect="1" noChangeArrowheads="1"/>
            </p:cNvSpPr>
            <p:nvPr/>
          </p:nvSpPr>
          <p:spPr bwMode="auto">
            <a:xfrm>
              <a:off x="7263915" y="6076788"/>
              <a:ext cx="1208952"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r>
                <a:rPr lang="en-US" sz="1200" b="1" u="none" dirty="0" smtClean="0"/>
                <a:t>Layer A</a:t>
              </a:r>
              <a:endParaRPr lang="en-US" sz="1200" b="1" u="none" dirty="0"/>
            </a:p>
          </p:txBody>
        </p:sp>
      </p:grpSp>
      <p:grpSp>
        <p:nvGrpSpPr>
          <p:cNvPr id="392" name="Group 391"/>
          <p:cNvGrpSpPr/>
          <p:nvPr/>
        </p:nvGrpSpPr>
        <p:grpSpPr>
          <a:xfrm>
            <a:off x="6814173" y="3705756"/>
            <a:ext cx="2108437" cy="309293"/>
            <a:chOff x="6814173" y="3567891"/>
            <a:chExt cx="2108437" cy="309293"/>
          </a:xfrm>
        </p:grpSpPr>
        <p:sp>
          <p:nvSpPr>
            <p:cNvPr id="393" name="AutoShape 11"/>
            <p:cNvSpPr>
              <a:spLocks noChangeAspect="1" noChangeArrowheads="1"/>
            </p:cNvSpPr>
            <p:nvPr/>
          </p:nvSpPr>
          <p:spPr bwMode="auto">
            <a:xfrm>
              <a:off x="6814173" y="3567891"/>
              <a:ext cx="2108437" cy="309293"/>
            </a:xfrm>
            <a:prstGeom prst="roundRect">
              <a:avLst>
                <a:gd name="adj" fmla="val 16667"/>
              </a:avLst>
            </a:prstGeom>
            <a:solidFill>
              <a:srgbClr val="FF9900"/>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394" name="Text Box 12"/>
            <p:cNvSpPr txBox="1">
              <a:spLocks noChangeAspect="1" noChangeArrowheads="1"/>
            </p:cNvSpPr>
            <p:nvPr/>
          </p:nvSpPr>
          <p:spPr bwMode="auto">
            <a:xfrm>
              <a:off x="6952308" y="3593271"/>
              <a:ext cx="1832167" cy="258532"/>
            </a:xfrm>
            <a:prstGeom prst="rect">
              <a:avLst/>
            </a:prstGeom>
            <a:noFill/>
            <a:ln w="12700">
              <a:noFill/>
              <a:miter lim="800000"/>
              <a:headEnd/>
              <a:tailEnd/>
            </a:ln>
            <a:scene3d>
              <a:camera prst="orthographicFront"/>
              <a:lightRig rig="threePt" dir="t"/>
            </a:scene3d>
            <a:sp3d>
              <a:bevelT/>
            </a:sp3d>
          </p:spPr>
          <p:txBody>
            <a:bodyPr wrap="square">
              <a:spAutoFit/>
            </a:bodyPr>
            <a:lstStyle/>
            <a:p>
              <a:pPr algn="ctr">
                <a:lnSpc>
                  <a:spcPct val="90000"/>
                </a:lnSpc>
              </a:pPr>
              <a:r>
                <a:rPr lang="en-US" sz="1200" b="1" dirty="0" smtClean="0"/>
                <a:t>Layer F</a:t>
              </a:r>
              <a:endParaRPr lang="en-US" sz="1200" b="1" u="none" dirty="0"/>
            </a:p>
          </p:txBody>
        </p:sp>
      </p:grpSp>
      <p:grpSp>
        <p:nvGrpSpPr>
          <p:cNvPr id="395" name="Group 394"/>
          <p:cNvGrpSpPr/>
          <p:nvPr/>
        </p:nvGrpSpPr>
        <p:grpSpPr>
          <a:xfrm>
            <a:off x="6814173" y="4142599"/>
            <a:ext cx="2108437" cy="273573"/>
            <a:chOff x="6814173" y="4064283"/>
            <a:chExt cx="2108437" cy="273573"/>
          </a:xfrm>
        </p:grpSpPr>
        <p:sp>
          <p:nvSpPr>
            <p:cNvPr id="396" name="AutoShape 13"/>
            <p:cNvSpPr>
              <a:spLocks noChangeAspect="1" noChangeArrowheads="1"/>
            </p:cNvSpPr>
            <p:nvPr/>
          </p:nvSpPr>
          <p:spPr bwMode="auto">
            <a:xfrm>
              <a:off x="6814173" y="4064283"/>
              <a:ext cx="2108437" cy="273573"/>
            </a:xfrm>
            <a:prstGeom prst="roundRect">
              <a:avLst>
                <a:gd name="adj" fmla="val 16667"/>
              </a:avLst>
            </a:prstGeom>
            <a:solidFill>
              <a:srgbClr val="FFFF99"/>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397" name="Text Box 14"/>
            <p:cNvSpPr txBox="1">
              <a:spLocks noChangeAspect="1" noChangeArrowheads="1"/>
            </p:cNvSpPr>
            <p:nvPr/>
          </p:nvSpPr>
          <p:spPr bwMode="auto">
            <a:xfrm>
              <a:off x="6935175" y="4071803"/>
              <a:ext cx="1866433"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lnSpc>
                  <a:spcPct val="90000"/>
                </a:lnSpc>
              </a:pPr>
              <a:r>
                <a:rPr lang="en-US" sz="1200" b="1" u="none" dirty="0" smtClean="0"/>
                <a:t>Layer E</a:t>
              </a:r>
              <a:endParaRPr lang="en-US" sz="1200" b="1" u="none" dirty="0"/>
            </a:p>
          </p:txBody>
        </p:sp>
      </p:grpSp>
      <p:grpSp>
        <p:nvGrpSpPr>
          <p:cNvPr id="398" name="Group 397"/>
          <p:cNvGrpSpPr/>
          <p:nvPr/>
        </p:nvGrpSpPr>
        <p:grpSpPr>
          <a:xfrm>
            <a:off x="6814173" y="4543722"/>
            <a:ext cx="2108437" cy="295684"/>
            <a:chOff x="6814173" y="4560675"/>
            <a:chExt cx="2108437" cy="295684"/>
          </a:xfrm>
        </p:grpSpPr>
        <p:sp>
          <p:nvSpPr>
            <p:cNvPr id="399" name="AutoShape 15"/>
            <p:cNvSpPr>
              <a:spLocks noChangeAspect="1" noChangeArrowheads="1"/>
            </p:cNvSpPr>
            <p:nvPr/>
          </p:nvSpPr>
          <p:spPr bwMode="auto">
            <a:xfrm>
              <a:off x="6814173" y="4560675"/>
              <a:ext cx="2108437" cy="295684"/>
            </a:xfrm>
            <a:prstGeom prst="roundRect">
              <a:avLst>
                <a:gd name="adj" fmla="val 16667"/>
              </a:avLst>
            </a:prstGeom>
            <a:solidFill>
              <a:srgbClr val="336699"/>
            </a:solidFill>
            <a:ln w="12700">
              <a:solidFill>
                <a:schemeClr val="tx1"/>
              </a:solidFill>
              <a:round/>
              <a:headEnd/>
              <a:tailEnd/>
            </a:ln>
            <a:scene3d>
              <a:camera prst="orthographicFront"/>
              <a:lightRig rig="threePt" dir="t"/>
            </a:scene3d>
            <a:sp3d>
              <a:bevelT/>
            </a:sp3d>
          </p:spPr>
          <p:txBody>
            <a:bodyPr wrap="none" anchor="ctr"/>
            <a:lstStyle/>
            <a:p>
              <a:pPr algn="ctr"/>
              <a:endParaRPr lang="en-US" sz="1200" u="none"/>
            </a:p>
          </p:txBody>
        </p:sp>
        <p:sp>
          <p:nvSpPr>
            <p:cNvPr id="400" name="Text Box 16"/>
            <p:cNvSpPr txBox="1">
              <a:spLocks noChangeAspect="1" noChangeArrowheads="1"/>
            </p:cNvSpPr>
            <p:nvPr/>
          </p:nvSpPr>
          <p:spPr bwMode="auto">
            <a:xfrm>
              <a:off x="7137024" y="4579251"/>
              <a:ext cx="1462735"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lnSpc>
                  <a:spcPct val="90000"/>
                </a:lnSpc>
              </a:pPr>
              <a:r>
                <a:rPr lang="en-US" sz="1200" b="1" u="none" dirty="0" smtClean="0">
                  <a:solidFill>
                    <a:schemeClr val="bg1"/>
                  </a:solidFill>
                </a:rPr>
                <a:t>Layer D</a:t>
              </a:r>
              <a:endParaRPr lang="en-US" sz="1200" b="1" u="none" dirty="0">
                <a:solidFill>
                  <a:schemeClr val="bg1"/>
                </a:solidFill>
              </a:endParaRPr>
            </a:p>
          </p:txBody>
        </p:sp>
      </p:grpSp>
      <p:grpSp>
        <p:nvGrpSpPr>
          <p:cNvPr id="401" name="Group 400"/>
          <p:cNvGrpSpPr/>
          <p:nvPr/>
        </p:nvGrpSpPr>
        <p:grpSpPr>
          <a:xfrm>
            <a:off x="6814173" y="4966956"/>
            <a:ext cx="2108437" cy="301022"/>
            <a:chOff x="6814173" y="5062850"/>
            <a:chExt cx="2108437" cy="301022"/>
          </a:xfrm>
        </p:grpSpPr>
        <p:sp>
          <p:nvSpPr>
            <p:cNvPr id="402" name="AutoShape 17"/>
            <p:cNvSpPr>
              <a:spLocks noChangeAspect="1" noChangeArrowheads="1"/>
            </p:cNvSpPr>
            <p:nvPr/>
          </p:nvSpPr>
          <p:spPr bwMode="auto">
            <a:xfrm>
              <a:off x="6814173" y="5062850"/>
              <a:ext cx="2108437" cy="301022"/>
            </a:xfrm>
            <a:prstGeom prst="roundRect">
              <a:avLst>
                <a:gd name="adj" fmla="val 16667"/>
              </a:avLst>
            </a:prstGeom>
            <a:solidFill>
              <a:schemeClr val="bg1"/>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403" name="Text Box 18"/>
            <p:cNvSpPr txBox="1">
              <a:spLocks noChangeAspect="1" noChangeArrowheads="1"/>
            </p:cNvSpPr>
            <p:nvPr/>
          </p:nvSpPr>
          <p:spPr bwMode="auto">
            <a:xfrm>
              <a:off x="6822739" y="5084095"/>
              <a:ext cx="2091304"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lnSpc>
                  <a:spcPct val="90000"/>
                </a:lnSpc>
              </a:pPr>
              <a:r>
                <a:rPr lang="en-US" sz="1200" b="1" dirty="0" smtClean="0"/>
                <a:t>Layer C</a:t>
              </a:r>
              <a:endParaRPr lang="en-US" sz="1200" b="1" u="none" dirty="0"/>
            </a:p>
          </p:txBody>
        </p:sp>
      </p:grpSp>
      <p:grpSp>
        <p:nvGrpSpPr>
          <p:cNvPr id="404" name="Group 21"/>
          <p:cNvGrpSpPr>
            <a:grpSpLocks/>
          </p:cNvGrpSpPr>
          <p:nvPr/>
        </p:nvGrpSpPr>
        <p:grpSpPr bwMode="auto">
          <a:xfrm>
            <a:off x="6814173" y="5395528"/>
            <a:ext cx="2108437" cy="296215"/>
            <a:chOff x="168" y="2694"/>
            <a:chExt cx="1969" cy="256"/>
          </a:xfrm>
        </p:grpSpPr>
        <p:sp>
          <p:nvSpPr>
            <p:cNvPr id="405" name="AutoShape 22"/>
            <p:cNvSpPr>
              <a:spLocks noChangeAspect="1" noChangeArrowheads="1"/>
            </p:cNvSpPr>
            <p:nvPr/>
          </p:nvSpPr>
          <p:spPr bwMode="auto">
            <a:xfrm>
              <a:off x="168" y="2694"/>
              <a:ext cx="1969" cy="256"/>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406" name="Text Box 23"/>
            <p:cNvSpPr txBox="1">
              <a:spLocks noChangeAspect="1" noChangeArrowheads="1"/>
            </p:cNvSpPr>
            <p:nvPr/>
          </p:nvSpPr>
          <p:spPr bwMode="auto">
            <a:xfrm>
              <a:off x="227" y="2727"/>
              <a:ext cx="1851" cy="223"/>
            </a:xfrm>
            <a:prstGeom prst="rect">
              <a:avLst/>
            </a:prstGeom>
            <a:noFill/>
            <a:ln w="12700">
              <a:noFill/>
              <a:miter lim="800000"/>
              <a:headEnd/>
              <a:tailEnd/>
            </a:ln>
            <a:scene3d>
              <a:camera prst="orthographicFront"/>
              <a:lightRig rig="threePt" dir="t"/>
            </a:scene3d>
            <a:sp3d>
              <a:bevelT/>
            </a:sp3d>
          </p:spPr>
          <p:txBody>
            <a:bodyPr>
              <a:spAutoFit/>
            </a:bodyPr>
            <a:lstStyle/>
            <a:p>
              <a:pPr algn="ctr">
                <a:lnSpc>
                  <a:spcPct val="90000"/>
                </a:lnSpc>
              </a:pPr>
              <a:r>
                <a:rPr lang="en-US" sz="1200" b="1" u="none" dirty="0" smtClean="0">
                  <a:solidFill>
                    <a:schemeClr val="bg1"/>
                  </a:solidFill>
                </a:rPr>
                <a:t>Layer B</a:t>
              </a:r>
              <a:endParaRPr lang="en-US" sz="1200" b="1" u="none" dirty="0">
                <a:solidFill>
                  <a:schemeClr val="bg1"/>
                </a:solidFill>
              </a:endParaRPr>
            </a:p>
          </p:txBody>
        </p:sp>
      </p:grpSp>
      <p:grpSp>
        <p:nvGrpSpPr>
          <p:cNvPr id="407" name="Group 406"/>
          <p:cNvGrpSpPr/>
          <p:nvPr/>
        </p:nvGrpSpPr>
        <p:grpSpPr>
          <a:xfrm>
            <a:off x="6814173" y="3286620"/>
            <a:ext cx="2108437" cy="291586"/>
            <a:chOff x="6814173" y="3250849"/>
            <a:chExt cx="2108437" cy="291586"/>
          </a:xfrm>
        </p:grpSpPr>
        <p:sp>
          <p:nvSpPr>
            <p:cNvPr id="408" name="AutoShape 24"/>
            <p:cNvSpPr>
              <a:spLocks noChangeAspect="1" noChangeArrowheads="1"/>
            </p:cNvSpPr>
            <p:nvPr/>
          </p:nvSpPr>
          <p:spPr bwMode="auto">
            <a:xfrm>
              <a:off x="6814173" y="3250849"/>
              <a:ext cx="2108437" cy="291586"/>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sz="1200"/>
            </a:p>
          </p:txBody>
        </p:sp>
        <p:sp>
          <p:nvSpPr>
            <p:cNvPr id="409" name="Text Box 25"/>
            <p:cNvSpPr txBox="1">
              <a:spLocks noChangeAspect="1" noChangeArrowheads="1"/>
            </p:cNvSpPr>
            <p:nvPr/>
          </p:nvSpPr>
          <p:spPr bwMode="auto">
            <a:xfrm>
              <a:off x="7167542" y="3267376"/>
              <a:ext cx="1401698" cy="258532"/>
            </a:xfrm>
            <a:prstGeom prst="rect">
              <a:avLst/>
            </a:prstGeom>
            <a:noFill/>
            <a:ln w="12700">
              <a:noFill/>
              <a:miter lim="800000"/>
              <a:headEnd/>
              <a:tailEnd/>
            </a:ln>
            <a:scene3d>
              <a:camera prst="orthographicFront"/>
              <a:lightRig rig="threePt" dir="t"/>
            </a:scene3d>
            <a:sp3d>
              <a:bevelT/>
            </a:sp3d>
          </p:spPr>
          <p:txBody>
            <a:bodyPr>
              <a:spAutoFit/>
            </a:bodyPr>
            <a:lstStyle/>
            <a:p>
              <a:pPr algn="ctr"/>
              <a:r>
                <a:rPr lang="en-US" sz="1200" b="1" u="none" dirty="0" smtClean="0"/>
                <a:t>Layer G</a:t>
              </a:r>
              <a:endParaRPr lang="en-US" sz="1200" b="1" u="none" dirty="0"/>
            </a:p>
          </p:txBody>
        </p:sp>
      </p:grpSp>
      <p:graphicFrame>
        <p:nvGraphicFramePr>
          <p:cNvPr id="388" name="Group 4"/>
          <p:cNvGraphicFramePr>
            <a:graphicFrameLocks noGrp="1"/>
          </p:cNvGraphicFramePr>
          <p:nvPr>
            <p:extLst>
              <p:ext uri="{D42A27DB-BD31-4B8C-83A1-F6EECF244321}">
                <p14:modId xmlns:p14="http://schemas.microsoft.com/office/powerpoint/2010/main" val="1669173906"/>
              </p:ext>
            </p:extLst>
          </p:nvPr>
        </p:nvGraphicFramePr>
        <p:xfrm>
          <a:off x="33280" y="1154691"/>
          <a:ext cx="9110720" cy="2044962"/>
        </p:xfrm>
        <a:graphic>
          <a:graphicData uri="http://schemas.openxmlformats.org/drawingml/2006/table">
            <a:tbl>
              <a:tblPr/>
              <a:tblGrid>
                <a:gridCol w="2659816"/>
                <a:gridCol w="2569317"/>
                <a:gridCol w="3881587"/>
              </a:tblGrid>
              <a:tr h="337010">
                <a:tc>
                  <a:txBody>
                    <a:bodyPr/>
                    <a:lstStyle/>
                    <a:p>
                      <a:pPr marL="0" marR="0" lvl="0" indent="0" algn="l" defTabSz="914400" rtl="0" eaLnBrk="0" fontAlgn="base" latinLnBrk="0" hangingPunct="0">
                        <a:lnSpc>
                          <a:spcPct val="100000"/>
                        </a:lnSpc>
                        <a:spcBef>
                          <a:spcPct val="75000"/>
                        </a:spcBef>
                        <a:spcAft>
                          <a:spcPct val="0"/>
                        </a:spcAft>
                        <a:buClr>
                          <a:srgbClr val="006699"/>
                        </a:buClr>
                        <a:buSzPct val="85000"/>
                        <a:buFont typeface="Wingdings" pitchFamily="2" charset="2"/>
                        <a:buNone/>
                        <a:tabLst/>
                      </a:pPr>
                      <a:r>
                        <a:rPr kumimoji="0" lang="en-US" sz="1800" b="1" i="0" u="none" strike="noStrike" cap="none" normalizeH="0" baseline="0" dirty="0" smtClean="0">
                          <a:ln>
                            <a:noFill/>
                          </a:ln>
                          <a:solidFill>
                            <a:schemeClr val="bg1">
                              <a:lumMod val="85000"/>
                            </a:schemeClr>
                          </a:solidFill>
                          <a:effectLst/>
                          <a:latin typeface="Arial" charset="0"/>
                        </a:rPr>
                        <a:t>Context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0" fontAlgn="base" latinLnBrk="0" hangingPunct="0">
                        <a:lnSpc>
                          <a:spcPct val="100000"/>
                        </a:lnSpc>
                        <a:spcBef>
                          <a:spcPct val="75000"/>
                        </a:spcBef>
                        <a:spcAft>
                          <a:spcPct val="0"/>
                        </a:spcAft>
                        <a:buClr>
                          <a:srgbClr val="006699"/>
                        </a:buClr>
                        <a:buSzPct val="85000"/>
                        <a:buFont typeface="Wingdings" pitchFamily="2" charset="2"/>
                        <a:buNone/>
                        <a:tabLst/>
                      </a:pPr>
                      <a:r>
                        <a:rPr kumimoji="0" lang="en-US" sz="1800" b="1" i="0" u="none" strike="noStrike" cap="none" normalizeH="0" baseline="0" dirty="0" smtClean="0">
                          <a:ln>
                            <a:noFill/>
                          </a:ln>
                          <a:solidFill>
                            <a:schemeClr val="bg1">
                              <a:lumMod val="85000"/>
                            </a:schemeClr>
                          </a:solidFill>
                          <a:effectLst/>
                          <a:latin typeface="Arial" charset="0"/>
                        </a:rPr>
                        <a:t>Problems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c>
                  <a:txBody>
                    <a:bodyPr/>
                    <a:lstStyle/>
                    <a:p>
                      <a:pPr marL="0" marR="0" lvl="0" indent="0" algn="l" defTabSz="914400" rtl="0" eaLnBrk="0" fontAlgn="base" latinLnBrk="0" hangingPunct="0">
                        <a:lnSpc>
                          <a:spcPct val="100000"/>
                        </a:lnSpc>
                        <a:spcBef>
                          <a:spcPct val="75000"/>
                        </a:spcBef>
                        <a:spcAft>
                          <a:spcPct val="0"/>
                        </a:spcAft>
                        <a:buClr>
                          <a:srgbClr val="006699"/>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Solution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99"/>
                    </a:solidFill>
                  </a:tcPr>
                </a:tc>
              </a:tr>
              <a:tr h="1679202">
                <a:tc>
                  <a:txBody>
                    <a:bodyPr/>
                    <a:lstStyle/>
                    <a:p>
                      <a:pPr marL="228600" marR="0" lvl="0" indent="-228600" algn="l" defTabSz="914400" rtl="0" eaLnBrk="1" fontAlgn="base" latinLnBrk="0" hangingPunct="1">
                        <a:lnSpc>
                          <a:spcPct val="95000"/>
                        </a:lnSpc>
                        <a:spcBef>
                          <a:spcPct val="30000"/>
                        </a:spcBef>
                        <a:spcAft>
                          <a:spcPct val="0"/>
                        </a:spcAft>
                        <a:buClrTx/>
                        <a:buSzPct val="85000"/>
                        <a:buFont typeface="Arial" pitchFamily="34" charset="0"/>
                        <a:buChar char="•"/>
                        <a:tabLst/>
                        <a:defRPr/>
                      </a:pPr>
                      <a:r>
                        <a:rPr lang="en-US" sz="2000" kern="1200" dirty="0" smtClean="0">
                          <a:solidFill>
                            <a:schemeClr val="bg1">
                              <a:lumMod val="75000"/>
                            </a:schemeClr>
                          </a:solidFill>
                          <a:latin typeface="+mn-lt"/>
                          <a:ea typeface="+mn-ea"/>
                          <a:cs typeface="+mn-cs"/>
                        </a:rPr>
                        <a:t>Concurrent &amp; networked software with many components &amp; developers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2F2F2"/>
                    </a:solidFill>
                  </a:tcPr>
                </a:tc>
                <a:tc>
                  <a:txBody>
                    <a:bodyPr/>
                    <a:lstStyle/>
                    <a:p>
                      <a:pPr marL="228600" marR="0" lvl="0" indent="-228600" algn="l" defTabSz="914400" rtl="0" eaLnBrk="1" fontAlgn="base" latinLnBrk="0" hangingPunct="1">
                        <a:lnSpc>
                          <a:spcPct val="95000"/>
                        </a:lnSpc>
                        <a:spcBef>
                          <a:spcPct val="30000"/>
                        </a:spcBef>
                        <a:spcAft>
                          <a:spcPct val="0"/>
                        </a:spcAft>
                        <a:buClrTx/>
                        <a:buSzPct val="85000"/>
                        <a:buFont typeface="Arial" pitchFamily="34" charset="0"/>
                        <a:buChar char="•"/>
                        <a:tabLst/>
                        <a:defRPr/>
                      </a:pPr>
                      <a:r>
                        <a:rPr lang="en-US" sz="2000" kern="1200" dirty="0" smtClean="0">
                          <a:solidFill>
                            <a:schemeClr val="bg1">
                              <a:lumMod val="75000"/>
                            </a:schemeClr>
                          </a:solidFill>
                          <a:latin typeface="+mn-lt"/>
                          <a:ea typeface="+mn-ea"/>
                          <a:cs typeface="+mn-cs"/>
                        </a:rPr>
                        <a:t>Complexity stemming from needed capabilities at many levels of abstraction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228600" indent="-228600">
                        <a:lnSpc>
                          <a:spcPct val="95000"/>
                        </a:lnSpc>
                        <a:buClrTx/>
                        <a:buFont typeface="Arial" pitchFamily="34" charset="0"/>
                        <a:buChar char="•"/>
                        <a:defRPr/>
                      </a:pPr>
                      <a:r>
                        <a:rPr lang="en-US" sz="2000" dirty="0" smtClean="0"/>
                        <a:t>Apply the </a:t>
                      </a:r>
                      <a:r>
                        <a:rPr lang="en-US" sz="2000" i="1" dirty="0" smtClean="0"/>
                        <a:t>Layers</a:t>
                      </a:r>
                      <a:r>
                        <a:rPr lang="en-US" sz="2000" dirty="0" smtClean="0"/>
                        <a:t> pattern to create a multi-tier architecture </a:t>
                      </a:r>
                      <a:r>
                        <a:rPr lang="de-DE" sz="2000" dirty="0" smtClean="0"/>
                        <a:t>that separates concerns between tasks in different system layers</a:t>
                      </a:r>
                      <a:endParaRPr lang="en-US" sz="2000" dirty="0"/>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2F2F2"/>
                    </a:solidFill>
                  </a:tcPr>
                </a:tc>
              </a:tr>
            </a:tbl>
          </a:graphicData>
        </a:graphic>
      </p:graphicFrame>
    </p:spTree>
    <p:extLst>
      <p:ext uri="{BB962C8B-B14F-4D97-AF65-F5344CB8AC3E}">
        <p14:creationId xmlns:p14="http://schemas.microsoft.com/office/powerpoint/2010/main" val="369515060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73780" y="433144"/>
            <a:ext cx="8896350" cy="683795"/>
          </a:xfrm>
        </p:spPr>
        <p:txBody>
          <a:bodyPr/>
          <a:lstStyle/>
          <a:p>
            <a:pPr>
              <a:lnSpc>
                <a:spcPct val="85000"/>
              </a:lnSpc>
            </a:pPr>
            <a:r>
              <a:rPr lang="en-US" sz="3200" dirty="0" smtClean="0"/>
              <a:t>Layers of Concurrent &amp; Networked Software</a:t>
            </a:r>
          </a:p>
        </p:txBody>
      </p:sp>
      <p:sp>
        <p:nvSpPr>
          <p:cNvPr id="17413" name="Text Box 4"/>
          <p:cNvSpPr txBox="1">
            <a:spLocks noChangeArrowheads="1"/>
          </p:cNvSpPr>
          <p:nvPr/>
        </p:nvSpPr>
        <p:spPr bwMode="auto">
          <a:xfrm>
            <a:off x="5231" y="1016867"/>
            <a:ext cx="5094288"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ts val="600"/>
              </a:spcBef>
              <a:buClrTx/>
              <a:buFont typeface="Arial" pitchFamily="34" charset="0"/>
              <a:buChar char="•"/>
            </a:pPr>
            <a:r>
              <a:rPr lang="en-US" sz="2000" u="none" dirty="0"/>
              <a:t>Historically, </a:t>
            </a:r>
            <a:r>
              <a:rPr lang="en-US" sz="2000" dirty="0"/>
              <a:t>software applications were </a:t>
            </a:r>
            <a:r>
              <a:rPr lang="en-US" sz="2000" u="none" dirty="0"/>
              <a:t>built directly atop hardware</a:t>
            </a:r>
          </a:p>
        </p:txBody>
      </p:sp>
      <p:sp>
        <p:nvSpPr>
          <p:cNvPr id="17417" name="AutoShape 8"/>
          <p:cNvSpPr>
            <a:spLocks noChangeAspect="1" noChangeArrowheads="1"/>
          </p:cNvSpPr>
          <p:nvPr/>
        </p:nvSpPr>
        <p:spPr bwMode="auto">
          <a:xfrm>
            <a:off x="5660132" y="538145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18" name="Text Box 9"/>
          <p:cNvSpPr txBox="1">
            <a:spLocks noChangeAspect="1" noChangeArrowheads="1"/>
          </p:cNvSpPr>
          <p:nvPr/>
        </p:nvSpPr>
        <p:spPr bwMode="auto">
          <a:xfrm>
            <a:off x="6326882" y="5403675"/>
            <a:ext cx="1792288" cy="366712"/>
          </a:xfrm>
          <a:prstGeom prst="rect">
            <a:avLst/>
          </a:prstGeom>
          <a:noFill/>
          <a:ln w="12700">
            <a:noFill/>
            <a:miter lim="800000"/>
            <a:headEnd/>
            <a:tailEnd/>
          </a:ln>
        </p:spPr>
        <p:txBody>
          <a:bodyPr>
            <a:spAutoFit/>
          </a:bodyPr>
          <a:lstStyle/>
          <a:p>
            <a:pPr algn="ctr"/>
            <a:r>
              <a:rPr lang="en-US" b="1" u="none"/>
              <a:t>Hardware</a:t>
            </a:r>
          </a:p>
        </p:txBody>
      </p:sp>
      <p:sp>
        <p:nvSpPr>
          <p:cNvPr id="17421" name="AutoShape 24"/>
          <p:cNvSpPr>
            <a:spLocks noChangeAspect="1" noChangeArrowheads="1"/>
          </p:cNvSpPr>
          <p:nvPr/>
        </p:nvSpPr>
        <p:spPr bwMode="auto">
          <a:xfrm>
            <a:off x="5660132" y="152700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2" name="Text Box 25"/>
          <p:cNvSpPr txBox="1">
            <a:spLocks noChangeAspect="1" noChangeArrowheads="1"/>
          </p:cNvSpPr>
          <p:nvPr/>
        </p:nvSpPr>
        <p:spPr bwMode="auto">
          <a:xfrm>
            <a:off x="6184007" y="1530175"/>
            <a:ext cx="2078038" cy="366712"/>
          </a:xfrm>
          <a:prstGeom prst="rect">
            <a:avLst/>
          </a:prstGeom>
          <a:noFill/>
          <a:ln w="12700">
            <a:noFill/>
            <a:miter lim="800000"/>
            <a:headEnd/>
            <a:tailEnd/>
          </a:ln>
        </p:spPr>
        <p:txBody>
          <a:bodyPr>
            <a:spAutoFit/>
          </a:bodyPr>
          <a:lstStyle/>
          <a:p>
            <a:pPr algn="ctr"/>
            <a:r>
              <a:rPr lang="en-US" b="1" u="none"/>
              <a:t>Applications</a:t>
            </a:r>
          </a:p>
        </p:txBody>
      </p:sp>
    </p:spTree>
    <p:extLst>
      <p:ext uri="{BB962C8B-B14F-4D97-AF65-F5344CB8AC3E}">
        <p14:creationId xmlns:p14="http://schemas.microsoft.com/office/powerpoint/2010/main" val="428067235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73780" y="433144"/>
            <a:ext cx="8896350" cy="683795"/>
          </a:xfrm>
        </p:spPr>
        <p:txBody>
          <a:bodyPr/>
          <a:lstStyle/>
          <a:p>
            <a:pPr>
              <a:lnSpc>
                <a:spcPct val="85000"/>
              </a:lnSpc>
            </a:pPr>
            <a:r>
              <a:rPr lang="en-US" sz="3200" dirty="0" smtClean="0"/>
              <a:t>Layers of Concurrent &amp; Networked Software</a:t>
            </a:r>
          </a:p>
        </p:txBody>
      </p:sp>
      <p:sp>
        <p:nvSpPr>
          <p:cNvPr id="17413" name="Text Box 4"/>
          <p:cNvSpPr txBox="1">
            <a:spLocks noChangeArrowheads="1"/>
          </p:cNvSpPr>
          <p:nvPr/>
        </p:nvSpPr>
        <p:spPr bwMode="auto">
          <a:xfrm>
            <a:off x="5231" y="1016867"/>
            <a:ext cx="5094288"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ts val="600"/>
              </a:spcBef>
              <a:buClrTx/>
              <a:buFont typeface="Arial" pitchFamily="34" charset="0"/>
              <a:buChar char="•"/>
            </a:pPr>
            <a:r>
              <a:rPr lang="en-US" sz="2000" u="none" dirty="0"/>
              <a:t>Historically, </a:t>
            </a:r>
            <a:r>
              <a:rPr lang="en-US" sz="2000" u="none" dirty="0" smtClean="0"/>
              <a:t>software ap</a:t>
            </a:r>
            <a:r>
              <a:rPr lang="en-US" sz="2000" dirty="0" smtClean="0"/>
              <a:t>plications</a:t>
            </a:r>
            <a:r>
              <a:rPr lang="en-US" sz="2000" u="none" dirty="0" smtClean="0"/>
              <a:t> </a:t>
            </a:r>
            <a:r>
              <a:rPr lang="en-US" sz="2000" u="none" dirty="0"/>
              <a:t>were built directly atop hardware</a:t>
            </a:r>
          </a:p>
        </p:txBody>
      </p:sp>
      <p:sp>
        <p:nvSpPr>
          <p:cNvPr id="17417" name="AutoShape 8"/>
          <p:cNvSpPr>
            <a:spLocks noChangeAspect="1" noChangeArrowheads="1"/>
          </p:cNvSpPr>
          <p:nvPr/>
        </p:nvSpPr>
        <p:spPr bwMode="auto">
          <a:xfrm>
            <a:off x="5660132" y="538145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18" name="Text Box 9"/>
          <p:cNvSpPr txBox="1">
            <a:spLocks noChangeAspect="1" noChangeArrowheads="1"/>
          </p:cNvSpPr>
          <p:nvPr/>
        </p:nvSpPr>
        <p:spPr bwMode="auto">
          <a:xfrm>
            <a:off x="6326882" y="5403675"/>
            <a:ext cx="1792288" cy="366712"/>
          </a:xfrm>
          <a:prstGeom prst="rect">
            <a:avLst/>
          </a:prstGeom>
          <a:noFill/>
          <a:ln w="12700">
            <a:noFill/>
            <a:miter lim="800000"/>
            <a:headEnd/>
            <a:tailEnd/>
          </a:ln>
        </p:spPr>
        <p:txBody>
          <a:bodyPr>
            <a:spAutoFit/>
          </a:bodyPr>
          <a:lstStyle/>
          <a:p>
            <a:pPr algn="ctr"/>
            <a:r>
              <a:rPr lang="en-US" b="1" u="none"/>
              <a:t>Hardware</a:t>
            </a:r>
          </a:p>
        </p:txBody>
      </p:sp>
      <p:grpSp>
        <p:nvGrpSpPr>
          <p:cNvPr id="3" name="Group 19"/>
          <p:cNvGrpSpPr>
            <a:grpSpLocks/>
          </p:cNvGrpSpPr>
          <p:nvPr/>
        </p:nvGrpSpPr>
        <p:grpSpPr bwMode="auto">
          <a:xfrm>
            <a:off x="5660132" y="1515181"/>
            <a:ext cx="3125788" cy="3829050"/>
            <a:chOff x="4459" y="828"/>
            <a:chExt cx="1969" cy="2412"/>
          </a:xfrm>
        </p:grpSpPr>
        <p:sp>
          <p:nvSpPr>
            <p:cNvPr id="17423" name="Rectangle 20"/>
            <p:cNvSpPr>
              <a:spLocks noChangeArrowheads="1"/>
            </p:cNvSpPr>
            <p:nvPr/>
          </p:nvSpPr>
          <p:spPr bwMode="auto">
            <a:xfrm>
              <a:off x="4900" y="828"/>
              <a:ext cx="480" cy="233"/>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grpSp>
          <p:nvGrpSpPr>
            <p:cNvPr id="17424" name="Group 21"/>
            <p:cNvGrpSpPr>
              <a:grpSpLocks/>
            </p:cNvGrpSpPr>
            <p:nvPr/>
          </p:nvGrpSpPr>
          <p:grpSpPr bwMode="auto">
            <a:xfrm>
              <a:off x="4459" y="2833"/>
              <a:ext cx="1969" cy="407"/>
              <a:chOff x="4459" y="2833"/>
              <a:chExt cx="1969" cy="407"/>
            </a:xfrm>
          </p:grpSpPr>
          <p:sp>
            <p:nvSpPr>
              <p:cNvPr id="17425" name="AutoShape 22"/>
              <p:cNvSpPr>
                <a:spLocks noChangeAspect="1" noChangeArrowheads="1"/>
              </p:cNvSpPr>
              <p:nvPr/>
            </p:nvSpPr>
            <p:spPr bwMode="auto">
              <a:xfrm>
                <a:off x="4459" y="2833"/>
                <a:ext cx="1969" cy="407"/>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6" name="Text Box 23"/>
              <p:cNvSpPr txBox="1">
                <a:spLocks noChangeAspect="1" noChangeArrowheads="1"/>
              </p:cNvSpPr>
              <p:nvPr/>
            </p:nvSpPr>
            <p:spPr bwMode="auto">
              <a:xfrm>
                <a:off x="4518" y="2842"/>
                <a:ext cx="1851" cy="369"/>
              </a:xfrm>
              <a:prstGeom prst="rect">
                <a:avLst/>
              </a:prstGeom>
              <a:no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grpSp>
      <p:sp>
        <p:nvSpPr>
          <p:cNvPr id="17421" name="AutoShape 24"/>
          <p:cNvSpPr>
            <a:spLocks noChangeAspect="1" noChangeArrowheads="1"/>
          </p:cNvSpPr>
          <p:nvPr/>
        </p:nvSpPr>
        <p:spPr bwMode="auto">
          <a:xfrm>
            <a:off x="5660132" y="152700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2" name="Text Box 25"/>
          <p:cNvSpPr txBox="1">
            <a:spLocks noChangeAspect="1" noChangeArrowheads="1"/>
          </p:cNvSpPr>
          <p:nvPr/>
        </p:nvSpPr>
        <p:spPr bwMode="auto">
          <a:xfrm>
            <a:off x="6184007" y="1530175"/>
            <a:ext cx="2078038" cy="366712"/>
          </a:xfrm>
          <a:prstGeom prst="rect">
            <a:avLst/>
          </a:prstGeom>
          <a:noFill/>
          <a:ln w="12700">
            <a:noFill/>
            <a:miter lim="800000"/>
            <a:headEnd/>
            <a:tailEnd/>
          </a:ln>
        </p:spPr>
        <p:txBody>
          <a:bodyPr>
            <a:spAutoFit/>
          </a:bodyPr>
          <a:lstStyle/>
          <a:p>
            <a:pPr algn="ctr"/>
            <a:r>
              <a:rPr lang="en-US" b="1" u="none"/>
              <a:t>Applications</a:t>
            </a:r>
          </a:p>
        </p:txBody>
      </p:sp>
      <p:sp>
        <p:nvSpPr>
          <p:cNvPr id="27" name="Rectangle 20"/>
          <p:cNvSpPr>
            <a:spLocks noChangeArrowheads="1"/>
          </p:cNvSpPr>
          <p:nvPr/>
        </p:nvSpPr>
        <p:spPr bwMode="auto">
          <a:xfrm>
            <a:off x="3404341" y="1354865"/>
            <a:ext cx="762000" cy="369888"/>
          </a:xfrm>
          <a:prstGeom prst="rect">
            <a:avLst/>
          </a:prstGeom>
          <a:noFill/>
          <a:ln w="12700">
            <a:noFill/>
            <a:miter lim="800000"/>
            <a:headEnd/>
            <a:tailEnd/>
          </a:ln>
        </p:spPr>
        <p:txBody>
          <a:bodyPr wrap="none">
            <a:spAutoFit/>
          </a:bodyPr>
          <a:lstStyle/>
          <a:p>
            <a:r>
              <a:rPr lang="en-US" sz="2000" u="none" dirty="0"/>
              <a:t>&amp; OS</a:t>
            </a:r>
          </a:p>
        </p:txBody>
      </p:sp>
    </p:spTree>
    <p:extLst>
      <p:ext uri="{BB962C8B-B14F-4D97-AF65-F5344CB8AC3E}">
        <p14:creationId xmlns:p14="http://schemas.microsoft.com/office/powerpoint/2010/main" val="151570587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73780" y="433144"/>
            <a:ext cx="8896350" cy="683795"/>
          </a:xfrm>
        </p:spPr>
        <p:txBody>
          <a:bodyPr/>
          <a:lstStyle/>
          <a:p>
            <a:pPr>
              <a:lnSpc>
                <a:spcPct val="85000"/>
              </a:lnSpc>
            </a:pPr>
            <a:r>
              <a:rPr lang="en-US" sz="3200" dirty="0" smtClean="0"/>
              <a:t>Layers of Concurrent &amp; Networked Software</a:t>
            </a:r>
          </a:p>
        </p:txBody>
      </p:sp>
      <p:sp>
        <p:nvSpPr>
          <p:cNvPr id="17413" name="Text Box 4"/>
          <p:cNvSpPr txBox="1">
            <a:spLocks noChangeArrowheads="1"/>
          </p:cNvSpPr>
          <p:nvPr/>
        </p:nvSpPr>
        <p:spPr bwMode="auto">
          <a:xfrm>
            <a:off x="5231" y="1016867"/>
            <a:ext cx="5094288" cy="707886"/>
          </a:xfrm>
          <a:prstGeom prst="rect">
            <a:avLst/>
          </a:prstGeom>
          <a:noFill/>
          <a:ln w="12700">
            <a:noFill/>
            <a:miter lim="800000"/>
            <a:headEnd type="none" w="sm" len="sm"/>
            <a:tailEnd type="none" w="sm" len="sm"/>
          </a:ln>
        </p:spPr>
        <p:txBody>
          <a:bodyPr>
            <a:spAutoFit/>
          </a:bodyPr>
          <a:lstStyle/>
          <a:p>
            <a:pPr marL="228600" indent="-228600">
              <a:lnSpc>
                <a:spcPct val="100000"/>
              </a:lnSpc>
              <a:spcBef>
                <a:spcPts val="600"/>
              </a:spcBef>
              <a:buClrTx/>
              <a:buFont typeface="Arial" pitchFamily="34" charset="0"/>
              <a:buChar char="•"/>
            </a:pPr>
            <a:r>
              <a:rPr lang="en-US" sz="2000" u="none" dirty="0"/>
              <a:t>Historically, </a:t>
            </a:r>
            <a:r>
              <a:rPr lang="en-US" sz="2000" u="none" dirty="0" smtClean="0"/>
              <a:t>software applications were </a:t>
            </a:r>
            <a:r>
              <a:rPr lang="en-US" sz="2000" u="none" dirty="0"/>
              <a:t>built directly atop hardware</a:t>
            </a:r>
          </a:p>
        </p:txBody>
      </p:sp>
      <p:sp>
        <p:nvSpPr>
          <p:cNvPr id="1691653" name="Text Box 5"/>
          <p:cNvSpPr txBox="1">
            <a:spLocks noChangeArrowheads="1"/>
          </p:cNvSpPr>
          <p:nvPr/>
        </p:nvSpPr>
        <p:spPr bwMode="auto">
          <a:xfrm>
            <a:off x="147076" y="1674151"/>
            <a:ext cx="5456238" cy="646331"/>
          </a:xfrm>
          <a:prstGeom prst="rect">
            <a:avLst/>
          </a:prstGeom>
          <a:noFill/>
          <a:ln w="12700">
            <a:noFill/>
            <a:miter lim="800000"/>
            <a:headEnd type="none" w="sm" len="sm"/>
            <a:tailEnd type="none" w="sm" len="sm"/>
          </a:ln>
        </p:spPr>
        <p:txBody>
          <a:bodyPr>
            <a:spAutoFit/>
          </a:bodyPr>
          <a:lstStyle/>
          <a:p>
            <a:pPr marL="461963" lvl="1" indent="-233363" eaLnBrk="0" hangingPunct="0">
              <a:spcBef>
                <a:spcPts val="600"/>
              </a:spcBef>
              <a:buClrTx/>
              <a:buFont typeface="Arial" pitchFamily="34" charset="0"/>
              <a:buChar char="•"/>
              <a:defRPr/>
            </a:pPr>
            <a:r>
              <a:rPr lang="en-US" sz="2000" dirty="0">
                <a:latin typeface="+mn-lt"/>
                <a:ea typeface="+mn-ea"/>
                <a:cs typeface="+mn-cs"/>
              </a:rPr>
              <a:t>Tedious, error-prone, &amp; costly </a:t>
            </a:r>
            <a:r>
              <a:rPr lang="en-US" sz="2000" dirty="0" smtClean="0">
                <a:latin typeface="+mn-lt"/>
                <a:ea typeface="+mn-ea"/>
                <a:cs typeface="+mn-cs"/>
              </a:rPr>
              <a:t/>
            </a:r>
            <a:br>
              <a:rPr lang="en-US" sz="2000" dirty="0" smtClean="0">
                <a:latin typeface="+mn-lt"/>
                <a:ea typeface="+mn-ea"/>
                <a:cs typeface="+mn-cs"/>
              </a:rPr>
            </a:br>
            <a:r>
              <a:rPr lang="en-US" sz="2000" dirty="0" smtClean="0">
                <a:latin typeface="+mn-lt"/>
                <a:ea typeface="+mn-ea"/>
                <a:cs typeface="+mn-cs"/>
              </a:rPr>
              <a:t>over </a:t>
            </a:r>
            <a:r>
              <a:rPr lang="en-US" sz="2000" dirty="0">
                <a:latin typeface="+mn-lt"/>
                <a:ea typeface="+mn-ea"/>
                <a:cs typeface="+mn-cs"/>
              </a:rPr>
              <a:t>lifecycles</a:t>
            </a:r>
          </a:p>
        </p:txBody>
      </p:sp>
      <p:sp>
        <p:nvSpPr>
          <p:cNvPr id="17417" name="AutoShape 8"/>
          <p:cNvSpPr>
            <a:spLocks noChangeAspect="1" noChangeArrowheads="1"/>
          </p:cNvSpPr>
          <p:nvPr/>
        </p:nvSpPr>
        <p:spPr bwMode="auto">
          <a:xfrm>
            <a:off x="5660132" y="5381450"/>
            <a:ext cx="3125788" cy="400050"/>
          </a:xfrm>
          <a:prstGeom prst="roundRect">
            <a:avLst>
              <a:gd name="adj" fmla="val 16667"/>
            </a:avLst>
          </a:prstGeom>
          <a:solidFill>
            <a:srgbClr val="BCBCBC"/>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18" name="Text Box 9"/>
          <p:cNvSpPr txBox="1">
            <a:spLocks noChangeAspect="1" noChangeArrowheads="1"/>
          </p:cNvSpPr>
          <p:nvPr/>
        </p:nvSpPr>
        <p:spPr bwMode="auto">
          <a:xfrm>
            <a:off x="6326882" y="5403675"/>
            <a:ext cx="1792288" cy="366712"/>
          </a:xfrm>
          <a:prstGeom prst="rect">
            <a:avLst/>
          </a:prstGeom>
          <a:noFill/>
          <a:ln w="12700">
            <a:noFill/>
            <a:miter lim="800000"/>
            <a:headEnd/>
            <a:tailEnd/>
          </a:ln>
        </p:spPr>
        <p:txBody>
          <a:bodyPr>
            <a:spAutoFit/>
          </a:bodyPr>
          <a:lstStyle/>
          <a:p>
            <a:pPr algn="ctr"/>
            <a:r>
              <a:rPr lang="en-US" b="1" u="none"/>
              <a:t>Hardware</a:t>
            </a:r>
          </a:p>
        </p:txBody>
      </p:sp>
      <p:grpSp>
        <p:nvGrpSpPr>
          <p:cNvPr id="3" name="Group 19"/>
          <p:cNvGrpSpPr>
            <a:grpSpLocks/>
          </p:cNvGrpSpPr>
          <p:nvPr/>
        </p:nvGrpSpPr>
        <p:grpSpPr bwMode="auto">
          <a:xfrm>
            <a:off x="5660132" y="1515181"/>
            <a:ext cx="3125788" cy="3829050"/>
            <a:chOff x="4459" y="828"/>
            <a:chExt cx="1969" cy="2412"/>
          </a:xfrm>
        </p:grpSpPr>
        <p:sp>
          <p:nvSpPr>
            <p:cNvPr id="17423" name="Rectangle 20"/>
            <p:cNvSpPr>
              <a:spLocks noChangeArrowheads="1"/>
            </p:cNvSpPr>
            <p:nvPr/>
          </p:nvSpPr>
          <p:spPr bwMode="auto">
            <a:xfrm>
              <a:off x="4900" y="828"/>
              <a:ext cx="480" cy="233"/>
            </a:xfrm>
            <a:prstGeom prst="rect">
              <a:avLst/>
            </a:prstGeom>
            <a:noFill/>
            <a:ln w="12700">
              <a:noFill/>
              <a:miter lim="800000"/>
              <a:headEnd/>
              <a:tailEnd/>
            </a:ln>
          </p:spPr>
          <p:txBody>
            <a:bodyPr wrap="none">
              <a:spAutoFit/>
            </a:bodyPr>
            <a:lstStyle/>
            <a:p>
              <a:r>
                <a:rPr lang="en-US" sz="2000" u="none" dirty="0">
                  <a:solidFill>
                    <a:schemeClr val="bg1">
                      <a:lumMod val="75000"/>
                    </a:schemeClr>
                  </a:solidFill>
                </a:rPr>
                <a:t>&amp; OS</a:t>
              </a:r>
            </a:p>
          </p:txBody>
        </p:sp>
        <p:grpSp>
          <p:nvGrpSpPr>
            <p:cNvPr id="17424" name="Group 21"/>
            <p:cNvGrpSpPr>
              <a:grpSpLocks/>
            </p:cNvGrpSpPr>
            <p:nvPr/>
          </p:nvGrpSpPr>
          <p:grpSpPr bwMode="auto">
            <a:xfrm>
              <a:off x="4459" y="2833"/>
              <a:ext cx="1969" cy="407"/>
              <a:chOff x="4459" y="2833"/>
              <a:chExt cx="1969" cy="407"/>
            </a:xfrm>
          </p:grpSpPr>
          <p:sp>
            <p:nvSpPr>
              <p:cNvPr id="17425" name="AutoShape 22"/>
              <p:cNvSpPr>
                <a:spLocks noChangeAspect="1" noChangeArrowheads="1"/>
              </p:cNvSpPr>
              <p:nvPr/>
            </p:nvSpPr>
            <p:spPr bwMode="auto">
              <a:xfrm>
                <a:off x="4459" y="2833"/>
                <a:ext cx="1969" cy="407"/>
              </a:xfrm>
              <a:prstGeom prst="roundRect">
                <a:avLst>
                  <a:gd name="adj" fmla="val 16667"/>
                </a:avLst>
              </a:prstGeom>
              <a:solidFill>
                <a:srgbClr val="A50021"/>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6" name="Text Box 23"/>
              <p:cNvSpPr txBox="1">
                <a:spLocks noChangeAspect="1" noChangeArrowheads="1"/>
              </p:cNvSpPr>
              <p:nvPr/>
            </p:nvSpPr>
            <p:spPr bwMode="auto">
              <a:xfrm>
                <a:off x="4518" y="2842"/>
                <a:ext cx="1851" cy="369"/>
              </a:xfrm>
              <a:prstGeom prst="rect">
                <a:avLst/>
              </a:prstGeom>
              <a:noFill/>
              <a:ln w="12700">
                <a:noFill/>
                <a:miter lim="800000"/>
                <a:headEnd/>
                <a:tailEnd/>
              </a:ln>
            </p:spPr>
            <p:txBody>
              <a:bodyPr>
                <a:spAutoFit/>
              </a:bodyPr>
              <a:lstStyle/>
              <a:p>
                <a:pPr algn="ctr">
                  <a:lnSpc>
                    <a:spcPct val="90000"/>
                  </a:lnSpc>
                </a:pPr>
                <a:r>
                  <a:rPr lang="en-US" b="1" u="none" dirty="0">
                    <a:solidFill>
                      <a:schemeClr val="bg1"/>
                    </a:solidFill>
                  </a:rPr>
                  <a:t>Operating Systems </a:t>
                </a:r>
              </a:p>
              <a:p>
                <a:pPr algn="ctr">
                  <a:lnSpc>
                    <a:spcPct val="90000"/>
                  </a:lnSpc>
                </a:pPr>
                <a:r>
                  <a:rPr lang="en-US" b="1" u="none" dirty="0">
                    <a:solidFill>
                      <a:schemeClr val="bg1"/>
                    </a:solidFill>
                  </a:rPr>
                  <a:t>&amp; Protocols</a:t>
                </a:r>
              </a:p>
            </p:txBody>
          </p:sp>
        </p:grpSp>
      </p:grpSp>
      <p:sp>
        <p:nvSpPr>
          <p:cNvPr id="17421" name="AutoShape 24"/>
          <p:cNvSpPr>
            <a:spLocks noChangeAspect="1" noChangeArrowheads="1"/>
          </p:cNvSpPr>
          <p:nvPr/>
        </p:nvSpPr>
        <p:spPr bwMode="auto">
          <a:xfrm>
            <a:off x="5660132" y="1527000"/>
            <a:ext cx="3125788" cy="400050"/>
          </a:xfrm>
          <a:prstGeom prst="roundRect">
            <a:avLst>
              <a:gd name="adj" fmla="val 16667"/>
            </a:avLst>
          </a:prstGeom>
          <a:solidFill>
            <a:srgbClr val="D9F6FF"/>
          </a:solidFill>
          <a:ln w="12700">
            <a:solidFill>
              <a:schemeClr val="tx1"/>
            </a:solidFill>
            <a:round/>
            <a:headEnd/>
            <a:tailEnd/>
          </a:ln>
          <a:scene3d>
            <a:camera prst="orthographicFront"/>
            <a:lightRig rig="threePt" dir="t"/>
          </a:scene3d>
          <a:sp3d>
            <a:bevelT/>
          </a:sp3d>
        </p:spPr>
        <p:txBody>
          <a:bodyPr rot="10800000" wrap="none" anchor="ctr"/>
          <a:lstStyle/>
          <a:p>
            <a:endParaRPr lang="en-US"/>
          </a:p>
        </p:txBody>
      </p:sp>
      <p:sp>
        <p:nvSpPr>
          <p:cNvPr id="17422" name="Text Box 25"/>
          <p:cNvSpPr txBox="1">
            <a:spLocks noChangeAspect="1" noChangeArrowheads="1"/>
          </p:cNvSpPr>
          <p:nvPr/>
        </p:nvSpPr>
        <p:spPr bwMode="auto">
          <a:xfrm>
            <a:off x="6184007" y="1530175"/>
            <a:ext cx="2078038" cy="366712"/>
          </a:xfrm>
          <a:prstGeom prst="rect">
            <a:avLst/>
          </a:prstGeom>
          <a:noFill/>
          <a:ln w="12700">
            <a:noFill/>
            <a:miter lim="800000"/>
            <a:headEnd/>
            <a:tailEnd/>
          </a:ln>
        </p:spPr>
        <p:txBody>
          <a:bodyPr>
            <a:spAutoFit/>
          </a:bodyPr>
          <a:lstStyle/>
          <a:p>
            <a:pPr algn="ctr"/>
            <a:r>
              <a:rPr lang="en-US" b="1" u="none"/>
              <a:t>Applications</a:t>
            </a:r>
          </a:p>
        </p:txBody>
      </p:sp>
      <p:sp>
        <p:nvSpPr>
          <p:cNvPr id="17" name="Rectangle 20"/>
          <p:cNvSpPr>
            <a:spLocks noChangeArrowheads="1"/>
          </p:cNvSpPr>
          <p:nvPr/>
        </p:nvSpPr>
        <p:spPr bwMode="auto">
          <a:xfrm>
            <a:off x="3404341" y="1354865"/>
            <a:ext cx="762000" cy="369888"/>
          </a:xfrm>
          <a:prstGeom prst="rect">
            <a:avLst/>
          </a:prstGeom>
          <a:noFill/>
          <a:ln w="12700">
            <a:noFill/>
            <a:miter lim="800000"/>
            <a:headEnd/>
            <a:tailEnd/>
          </a:ln>
        </p:spPr>
        <p:txBody>
          <a:bodyPr wrap="none">
            <a:spAutoFit/>
          </a:bodyPr>
          <a:lstStyle/>
          <a:p>
            <a:r>
              <a:rPr lang="en-US" sz="2000" u="none" dirty="0"/>
              <a:t>&amp; OS</a:t>
            </a:r>
          </a:p>
        </p:txBody>
      </p:sp>
    </p:spTree>
    <p:extLst>
      <p:ext uri="{BB962C8B-B14F-4D97-AF65-F5344CB8AC3E}">
        <p14:creationId xmlns:p14="http://schemas.microsoft.com/office/powerpoint/2010/main" val="197457514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OC-Traditional">
  <a:themeElements>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fontScheme name="Tahoma">
      <a:majorFont>
        <a:latin typeface="Tahoma"/>
        <a:ea typeface="Arial Unicode MS"/>
        <a:cs typeface="Arial Unicode MS"/>
      </a:majorFont>
      <a:minorFont>
        <a:latin typeface="Tahoma"/>
        <a:ea typeface="Arial Unicode MS"/>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DOC-Traditional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OC-Traditional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OC-Traditional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OC-Traditional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OC-Traditional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OC-Traditional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OC-Traditional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DOC-Traditional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apsules">
  <a:themeElements>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fontScheme name="Capsul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50000"/>
          </a:spcBef>
          <a:spcAft>
            <a:spcPct val="0"/>
          </a:spcAft>
          <a:buClrTx/>
          <a:buSzTx/>
          <a:buFontTx/>
          <a:buNone/>
          <a:tabLst/>
          <a:defRPr kumimoji="0" lang="en-US" sz="1800" b="0" i="1" u="none" strike="noStrike" cap="none" normalizeH="0" baseline="0" smtClean="0">
            <a:ln>
              <a:noFill/>
            </a:ln>
            <a:solidFill>
              <a:schemeClr val="tx1"/>
            </a:solidFill>
            <a:effectLst/>
            <a:latin typeface="Arial" charset="0"/>
          </a:defRPr>
        </a:defPPr>
      </a:lstStyle>
    </a:lnDef>
  </a:objectDefaults>
  <a:extraClrSchemeLst>
    <a:extraClrScheme>
      <a:clrScheme name="Capsules 1">
        <a:dk1>
          <a:srgbClr val="003366"/>
        </a:dk1>
        <a:lt1>
          <a:srgbClr val="FFFFFF"/>
        </a:lt1>
        <a:dk2>
          <a:srgbClr val="006666"/>
        </a:dk2>
        <a:lt2>
          <a:srgbClr val="666699"/>
        </a:lt2>
        <a:accent1>
          <a:srgbClr val="33CCCC"/>
        </a:accent1>
        <a:accent2>
          <a:srgbClr val="99CC99"/>
        </a:accent2>
        <a:accent3>
          <a:srgbClr val="FFFFFF"/>
        </a:accent3>
        <a:accent4>
          <a:srgbClr val="002A56"/>
        </a:accent4>
        <a:accent5>
          <a:srgbClr val="ADE2E2"/>
        </a:accent5>
        <a:accent6>
          <a:srgbClr val="8AB98A"/>
        </a:accent6>
        <a:hlink>
          <a:srgbClr val="003366"/>
        </a:hlink>
        <a:folHlink>
          <a:srgbClr val="CC99FF"/>
        </a:folHlink>
      </a:clrScheme>
      <a:clrMap bg1="lt1" tx1="dk1" bg2="lt2" tx2="dk2" accent1="accent1" accent2="accent2" accent3="accent3" accent4="accent4" accent5="accent5" accent6="accent6" hlink="hlink" folHlink="folHlink"/>
    </a:extraClrScheme>
    <a:extraClrScheme>
      <a:clrScheme name="Capsules 2">
        <a:dk1>
          <a:srgbClr val="000000"/>
        </a:dk1>
        <a:lt1>
          <a:srgbClr val="FFFFFF"/>
        </a:lt1>
        <a:dk2>
          <a:srgbClr val="000000"/>
        </a:dk2>
        <a:lt2>
          <a:srgbClr val="808000"/>
        </a:lt2>
        <a:accent1>
          <a:srgbClr val="FFCC99"/>
        </a:accent1>
        <a:accent2>
          <a:srgbClr val="99CC00"/>
        </a:accent2>
        <a:accent3>
          <a:srgbClr val="FFFFFF"/>
        </a:accent3>
        <a:accent4>
          <a:srgbClr val="000000"/>
        </a:accent4>
        <a:accent5>
          <a:srgbClr val="FFE2CA"/>
        </a:accent5>
        <a:accent6>
          <a:srgbClr val="8AB900"/>
        </a:accent6>
        <a:hlink>
          <a:srgbClr val="336600"/>
        </a:hlink>
        <a:folHlink>
          <a:srgbClr val="FFCC00"/>
        </a:folHlink>
      </a:clrScheme>
      <a:clrMap bg1="lt1" tx1="dk1" bg2="lt2" tx2="dk2" accent1="accent1" accent2="accent2" accent3="accent3" accent4="accent4" accent5="accent5" accent6="accent6" hlink="hlink" folHlink="folHlink"/>
    </a:extraClrScheme>
    <a:extraClrScheme>
      <a:clrScheme name="Capsules 3">
        <a:dk1>
          <a:srgbClr val="006699"/>
        </a:dk1>
        <a:lt1>
          <a:srgbClr val="FFFFFF"/>
        </a:lt1>
        <a:dk2>
          <a:srgbClr val="6699FF"/>
        </a:dk2>
        <a:lt2>
          <a:srgbClr val="FFFFFF"/>
        </a:lt2>
        <a:accent1>
          <a:srgbClr val="33CCCC"/>
        </a:accent1>
        <a:accent2>
          <a:srgbClr val="006699"/>
        </a:accent2>
        <a:accent3>
          <a:srgbClr val="B8CAFF"/>
        </a:accent3>
        <a:accent4>
          <a:srgbClr val="DADADA"/>
        </a:accent4>
        <a:accent5>
          <a:srgbClr val="ADE2E2"/>
        </a:accent5>
        <a:accent6>
          <a:srgbClr val="005C8A"/>
        </a:accent6>
        <a:hlink>
          <a:srgbClr val="99CC00"/>
        </a:hlink>
        <a:folHlink>
          <a:srgbClr val="FFFFCC"/>
        </a:folHlink>
      </a:clrScheme>
      <a:clrMap bg1="dk2" tx1="lt1" bg2="dk1" tx2="lt2" accent1="accent1" accent2="accent2" accent3="accent3" accent4="accent4" accent5="accent5" accent6="accent6" hlink="hlink" folHlink="folHlink"/>
    </a:extraClrScheme>
    <a:extraClrScheme>
      <a:clrScheme name="Capsules 4">
        <a:dk1>
          <a:srgbClr val="000000"/>
        </a:dk1>
        <a:lt1>
          <a:srgbClr val="FFFFFF"/>
        </a:lt1>
        <a:dk2>
          <a:srgbClr val="9900CC"/>
        </a:dk2>
        <a:lt2>
          <a:srgbClr val="006600"/>
        </a:lt2>
        <a:accent1>
          <a:srgbClr val="33CC33"/>
        </a:accent1>
        <a:accent2>
          <a:srgbClr val="FFCC66"/>
        </a:accent2>
        <a:accent3>
          <a:srgbClr val="FFFFFF"/>
        </a:accent3>
        <a:accent4>
          <a:srgbClr val="000000"/>
        </a:accent4>
        <a:accent5>
          <a:srgbClr val="ADE2AD"/>
        </a:accent5>
        <a:accent6>
          <a:srgbClr val="E7B95C"/>
        </a:accent6>
        <a:hlink>
          <a:srgbClr val="0033CC"/>
        </a:hlink>
        <a:folHlink>
          <a:srgbClr val="CC0066"/>
        </a:folHlink>
      </a:clrScheme>
      <a:clrMap bg1="lt1" tx1="dk1" bg2="lt2" tx2="dk2" accent1="accent1" accent2="accent2" accent3="accent3" accent4="accent4" accent5="accent5" accent6="accent6" hlink="hlink" folHlink="folHlink"/>
    </a:extraClrScheme>
    <a:extraClrScheme>
      <a:clrScheme name="Capsules 5">
        <a:dk1>
          <a:srgbClr val="000066"/>
        </a:dk1>
        <a:lt1>
          <a:srgbClr val="FFFFFF"/>
        </a:lt1>
        <a:dk2>
          <a:srgbClr val="336699"/>
        </a:dk2>
        <a:lt2>
          <a:srgbClr val="FFFFEB"/>
        </a:lt2>
        <a:accent1>
          <a:srgbClr val="99CCFF"/>
        </a:accent1>
        <a:accent2>
          <a:srgbClr val="9999FF"/>
        </a:accent2>
        <a:accent3>
          <a:srgbClr val="ADB8CA"/>
        </a:accent3>
        <a:accent4>
          <a:srgbClr val="DADADA"/>
        </a:accent4>
        <a:accent5>
          <a:srgbClr val="CAE2FF"/>
        </a:accent5>
        <a:accent6>
          <a:srgbClr val="8A8AE7"/>
        </a:accent6>
        <a:hlink>
          <a:srgbClr val="CCCCFF"/>
        </a:hlink>
        <a:folHlink>
          <a:srgbClr val="C68DFF"/>
        </a:folHlink>
      </a:clrScheme>
      <a:clrMap bg1="dk2" tx1="lt1" bg2="dk1" tx2="lt2" accent1="accent1" accent2="accent2" accent3="accent3" accent4="accent4" accent5="accent5" accent6="accent6" hlink="hlink" folHlink="folHlink"/>
    </a:extraClrScheme>
    <a:extraClrScheme>
      <a:clrScheme name="Capsules 6">
        <a:dk1>
          <a:srgbClr val="808000"/>
        </a:dk1>
        <a:lt1>
          <a:srgbClr val="FFFFFF"/>
        </a:lt1>
        <a:dk2>
          <a:srgbClr val="006666"/>
        </a:dk2>
        <a:lt2>
          <a:srgbClr val="FFFFFF"/>
        </a:lt2>
        <a:accent1>
          <a:srgbClr val="FFCC66"/>
        </a:accent1>
        <a:accent2>
          <a:srgbClr val="00ACA8"/>
        </a:accent2>
        <a:accent3>
          <a:srgbClr val="AAB8B8"/>
        </a:accent3>
        <a:accent4>
          <a:srgbClr val="DADADA"/>
        </a:accent4>
        <a:accent5>
          <a:srgbClr val="FFE2B8"/>
        </a:accent5>
        <a:accent6>
          <a:srgbClr val="009B98"/>
        </a:accent6>
        <a:hlink>
          <a:srgbClr val="CCCC00"/>
        </a:hlink>
        <a:folHlink>
          <a:srgbClr val="33CCCC"/>
        </a:folHlink>
      </a:clrScheme>
      <a:clrMap bg1="dk2" tx1="lt1" bg2="dk1" tx2="lt2" accent1="accent1" accent2="accent2" accent3="accent3" accent4="accent4" accent5="accent5" accent6="accent6" hlink="hlink" folHlink="folHlink"/>
    </a:extraClrScheme>
    <a:extraClrScheme>
      <a:clrScheme name="Capsules 7">
        <a:dk1>
          <a:srgbClr val="FFFFCC"/>
        </a:dk1>
        <a:lt1>
          <a:srgbClr val="FFFFFF"/>
        </a:lt1>
        <a:dk2>
          <a:srgbClr val="660033"/>
        </a:dk2>
        <a:lt2>
          <a:srgbClr val="FFFFFF"/>
        </a:lt2>
        <a:accent1>
          <a:srgbClr val="FF9900"/>
        </a:accent1>
        <a:accent2>
          <a:srgbClr val="CC3300"/>
        </a:accent2>
        <a:accent3>
          <a:srgbClr val="B8AAAD"/>
        </a:accent3>
        <a:accent4>
          <a:srgbClr val="DADADA"/>
        </a:accent4>
        <a:accent5>
          <a:srgbClr val="FFCAAA"/>
        </a:accent5>
        <a:accent6>
          <a:srgbClr val="B92D00"/>
        </a:accent6>
        <a:hlink>
          <a:srgbClr val="FFCC00"/>
        </a:hlink>
        <a:folHlink>
          <a:srgbClr val="FFCC99"/>
        </a:folHlink>
      </a:clrScheme>
      <a:clrMap bg1="dk2" tx1="lt1" bg2="dk1" tx2="lt2" accent1="accent1" accent2="accent2" accent3="accent3" accent4="accent4" accent5="accent5" accent6="accent6" hlink="hlink" folHlink="folHlink"/>
    </a:extraClrScheme>
    <a:extraClrScheme>
      <a:clrScheme name="Capsules 8">
        <a:dk1>
          <a:srgbClr val="FF0000"/>
        </a:dk1>
        <a:lt1>
          <a:srgbClr val="FFFFFF"/>
        </a:lt1>
        <a:dk2>
          <a:srgbClr val="000000"/>
        </a:dk2>
        <a:lt2>
          <a:srgbClr val="FFFFFF"/>
        </a:lt2>
        <a:accent1>
          <a:srgbClr val="FFCC00"/>
        </a:accent1>
        <a:accent2>
          <a:srgbClr val="CC3300"/>
        </a:accent2>
        <a:accent3>
          <a:srgbClr val="AAAAAA"/>
        </a:accent3>
        <a:accent4>
          <a:srgbClr val="DADADA"/>
        </a:accent4>
        <a:accent5>
          <a:srgbClr val="FFE2AA"/>
        </a:accent5>
        <a:accent6>
          <a:srgbClr val="B92D00"/>
        </a:accent6>
        <a:hlink>
          <a:srgbClr val="FF6600"/>
        </a:hlink>
        <a:folHlink>
          <a:srgbClr val="FF7C80"/>
        </a:folHlink>
      </a:clrScheme>
      <a:clrMap bg1="dk2" tx1="lt1" bg2="dk1" tx2="lt2" accent1="accent1" accent2="accent2" accent3="accent3" accent4="accent4" accent5="accent5" accent6="accent6" hlink="hlink" folHlink="folHlink"/>
    </a:extraClrScheme>
    <a:extraClrScheme>
      <a:clrScheme name="Capsules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OMG-CCM-Tutorial</Template>
  <TotalTime>43193</TotalTime>
  <Words>6729</Words>
  <Application>Microsoft Office PowerPoint</Application>
  <PresentationFormat>全屏显示(4:3)</PresentationFormat>
  <Paragraphs>761</Paragraphs>
  <Slides>51</Slides>
  <Notes>51</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51</vt:i4>
      </vt:variant>
    </vt:vector>
  </HeadingPairs>
  <TitlesOfParts>
    <vt:vector size="54" baseType="lpstr">
      <vt:lpstr>DOC-Traditional</vt:lpstr>
      <vt:lpstr>Capsules</vt:lpstr>
      <vt:lpstr>Visio</vt:lpstr>
      <vt:lpstr>PowerPoint 演示文稿</vt:lpstr>
      <vt:lpstr>Topics Covered in this Part of the Module</vt:lpstr>
      <vt:lpstr>Topics Covered in this Part of the Module</vt:lpstr>
      <vt:lpstr>Separating Concerns in Software Systems</vt:lpstr>
      <vt:lpstr>Separating Concerns in Software Systems</vt:lpstr>
      <vt:lpstr>Separating Concerns in Software Systems</vt:lpstr>
      <vt:lpstr>Layers of Concurrent &amp; Networked Software</vt:lpstr>
      <vt:lpstr>Layers of Concurrent &amp; Networked Software</vt:lpstr>
      <vt:lpstr>Layers of Concurrent &amp; Networked Software</vt:lpstr>
      <vt:lpstr>Layers of Concurrent &amp; Networked Software</vt:lpstr>
      <vt:lpstr>Layers of Concurrent &amp; Networked Software</vt:lpstr>
      <vt:lpstr>Layers of Concurrent &amp; Networked Software</vt:lpstr>
      <vt:lpstr>Layers of Concurrent &amp; Networked Software</vt:lpstr>
      <vt:lpstr>Layers of Concurrent &amp; Networked Software</vt:lpstr>
      <vt:lpstr>Layers of Concurrent &amp; Networked Software</vt:lpstr>
      <vt:lpstr>Operating System &amp; Protocols</vt:lpstr>
      <vt:lpstr>Operating System &amp; Protocols</vt:lpstr>
      <vt:lpstr>Host Infrastructure Middleware</vt:lpstr>
      <vt:lpstr>Host Infrastructure Middleware</vt:lpstr>
      <vt:lpstr>Distribution Middleware</vt:lpstr>
      <vt:lpstr>Distribution Middleware</vt:lpstr>
      <vt:lpstr>Common Middleware Services</vt:lpstr>
      <vt:lpstr>Common Middleware Services</vt:lpstr>
      <vt:lpstr>Domain-Specific Middleware Services</vt:lpstr>
      <vt:lpstr>Domain-Specific Middleware Services</vt:lpstr>
      <vt:lpstr>Domain-Specific Middleware Services</vt:lpstr>
      <vt:lpstr>Pros &amp; Cons of the Layers Pattern</vt:lpstr>
      <vt:lpstr>Pros &amp; Cons of the Layers Pattern</vt:lpstr>
      <vt:lpstr>Pros &amp; Cons of the Layers Pattern</vt:lpstr>
      <vt:lpstr>Pros &amp; Cons of the Layers Pattern</vt:lpstr>
      <vt:lpstr>Pros &amp; Cons of the Layers Pattern</vt:lpstr>
      <vt:lpstr>Pros &amp; Cons of the Layers Pattern</vt:lpstr>
      <vt:lpstr>Pros &amp; Cons of the Layers Pattern</vt:lpstr>
      <vt:lpstr>Pros &amp; Cons of the Layers Pattern</vt:lpstr>
      <vt:lpstr>Summary</vt:lpstr>
      <vt:lpstr>Summary</vt:lpstr>
      <vt:lpstr>PowerPoint 演示文稿</vt:lpstr>
      <vt:lpstr>Topics Covered in this Part of the Module</vt:lpstr>
      <vt:lpstr>Consequences of Commoditization</vt:lpstr>
      <vt:lpstr>Consequences of Commoditization</vt:lpstr>
      <vt:lpstr>Consequences of Commoditization</vt:lpstr>
      <vt:lpstr>Consequences of Commoditization</vt:lpstr>
      <vt:lpstr>Consequences of Commoditization</vt:lpstr>
      <vt:lpstr>Consequences of Commoditization</vt:lpstr>
      <vt:lpstr>Consequences of Commoditization</vt:lpstr>
      <vt:lpstr>Consequences of Commoditization</vt:lpstr>
      <vt:lpstr>Consequences of Commoditization</vt:lpstr>
      <vt:lpstr>Summary</vt:lpstr>
      <vt:lpstr>Summary</vt:lpstr>
      <vt:lpstr>Summary</vt:lpstr>
      <vt:lpstr>Summary</vt:lpstr>
    </vt:vector>
  </TitlesOfParts>
  <Company>Vanderbilt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Design Patterns</dc:title>
  <dc:creator>Douglas C. Schmidt</dc:creator>
  <cp:lastModifiedBy>nipengfei</cp:lastModifiedBy>
  <cp:revision>1494</cp:revision>
  <cp:lastPrinted>1601-01-01T00:00:00Z</cp:lastPrinted>
  <dcterms:created xsi:type="dcterms:W3CDTF">2001-07-09T14:42:07Z</dcterms:created>
  <dcterms:modified xsi:type="dcterms:W3CDTF">2013-03-30T15:16:41Z</dcterms:modified>
</cp:coreProperties>
</file>